
<file path=[Content_Types].xml><?xml version="1.0" encoding="utf-8"?>
<Types xmlns="http://schemas.openxmlformats.org/package/2006/content-types">
  <Default Extension="jpeg" ContentType="image/jpeg"/>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305" r:id="rId4"/>
    <p:sldId id="591" r:id="rId6"/>
    <p:sldId id="592" r:id="rId7"/>
    <p:sldId id="593" r:id="rId8"/>
    <p:sldId id="594" r:id="rId9"/>
    <p:sldId id="595" r:id="rId10"/>
    <p:sldId id="596" r:id="rId11"/>
    <p:sldId id="310" r:id="rId12"/>
    <p:sldId id="597" r:id="rId13"/>
    <p:sldId id="598" r:id="rId14"/>
    <p:sldId id="599" r:id="rId15"/>
    <p:sldId id="600" r:id="rId16"/>
    <p:sldId id="601" r:id="rId17"/>
    <p:sldId id="602" r:id="rId18"/>
    <p:sldId id="603" r:id="rId19"/>
    <p:sldId id="604" r:id="rId20"/>
    <p:sldId id="605" r:id="rId21"/>
    <p:sldId id="606" r:id="rId22"/>
    <p:sldId id="607" r:id="rId23"/>
    <p:sldId id="608" r:id="rId24"/>
    <p:sldId id="609" r:id="rId25"/>
    <p:sldId id="610" r:id="rId26"/>
    <p:sldId id="892" r:id="rId27"/>
    <p:sldId id="893" r:id="rId28"/>
    <p:sldId id="894" r:id="rId29"/>
    <p:sldId id="895" r:id="rId30"/>
    <p:sldId id="896" r:id="rId31"/>
    <p:sldId id="897" r:id="rId32"/>
    <p:sldId id="898" r:id="rId33"/>
    <p:sldId id="899" r:id="rId34"/>
    <p:sldId id="900" r:id="rId35"/>
    <p:sldId id="901" r:id="rId36"/>
    <p:sldId id="902" r:id="rId37"/>
    <p:sldId id="903" r:id="rId38"/>
    <p:sldId id="904" r:id="rId39"/>
    <p:sldId id="905" r:id="rId40"/>
    <p:sldId id="906" r:id="rId41"/>
    <p:sldId id="907" r:id="rId42"/>
    <p:sldId id="908" r:id="rId43"/>
    <p:sldId id="909" r:id="rId44"/>
    <p:sldId id="910" r:id="rId45"/>
    <p:sldId id="911" r:id="rId46"/>
    <p:sldId id="912" r:id="rId47"/>
    <p:sldId id="913" r:id="rId48"/>
    <p:sldId id="914" r:id="rId49"/>
    <p:sldId id="915" r:id="rId50"/>
    <p:sldId id="916" r:id="rId51"/>
    <p:sldId id="917" r:id="rId52"/>
    <p:sldId id="918" r:id="rId53"/>
    <p:sldId id="919" r:id="rId54"/>
    <p:sldId id="920" r:id="rId55"/>
    <p:sldId id="921" r:id="rId56"/>
    <p:sldId id="922" r:id="rId57"/>
    <p:sldId id="923" r:id="rId58"/>
    <p:sldId id="924" r:id="rId59"/>
    <p:sldId id="925" r:id="rId60"/>
    <p:sldId id="926" r:id="rId61"/>
    <p:sldId id="927" r:id="rId62"/>
    <p:sldId id="928" r:id="rId63"/>
    <p:sldId id="929" r:id="rId64"/>
    <p:sldId id="930" r:id="rId65"/>
    <p:sldId id="931" r:id="rId66"/>
    <p:sldId id="932" r:id="rId67"/>
    <p:sldId id="933" r:id="rId68"/>
    <p:sldId id="934" r:id="rId69"/>
    <p:sldId id="935" r:id="rId70"/>
    <p:sldId id="936" r:id="rId71"/>
    <p:sldId id="937" r:id="rId72"/>
    <p:sldId id="938" r:id="rId73"/>
    <p:sldId id="939" r:id="rId74"/>
    <p:sldId id="940" r:id="rId75"/>
    <p:sldId id="941" r:id="rId76"/>
    <p:sldId id="942" r:id="rId77"/>
    <p:sldId id="943" r:id="rId78"/>
    <p:sldId id="944" r:id="rId79"/>
    <p:sldId id="945" r:id="rId80"/>
    <p:sldId id="946" r:id="rId81"/>
    <p:sldId id="947" r:id="rId82"/>
    <p:sldId id="948" r:id="rId83"/>
    <p:sldId id="949" r:id="rId84"/>
    <p:sldId id="950" r:id="rId85"/>
    <p:sldId id="951" r:id="rId86"/>
    <p:sldId id="952" r:id="rId87"/>
    <p:sldId id="953" r:id="rId88"/>
    <p:sldId id="954" r:id="rId89"/>
    <p:sldId id="955" r:id="rId90"/>
    <p:sldId id="956" r:id="rId91"/>
    <p:sldId id="957" r:id="rId92"/>
    <p:sldId id="958" r:id="rId93"/>
    <p:sldId id="959" r:id="rId94"/>
    <p:sldId id="960" r:id="rId95"/>
    <p:sldId id="961" r:id="rId96"/>
    <p:sldId id="962" r:id="rId97"/>
    <p:sldId id="963" r:id="rId98"/>
    <p:sldId id="964" r:id="rId99"/>
    <p:sldId id="965" r:id="rId100"/>
    <p:sldId id="966" r:id="rId101"/>
    <p:sldId id="967" r:id="rId102"/>
    <p:sldId id="968" r:id="rId103"/>
    <p:sldId id="969" r:id="rId104"/>
    <p:sldId id="970" r:id="rId105"/>
    <p:sldId id="971" r:id="rId106"/>
    <p:sldId id="972" r:id="rId107"/>
    <p:sldId id="973" r:id="rId108"/>
    <p:sldId id="974" r:id="rId109"/>
    <p:sldId id="975" r:id="rId110"/>
    <p:sldId id="976" r:id="rId111"/>
    <p:sldId id="977" r:id="rId112"/>
    <p:sldId id="978" r:id="rId113"/>
    <p:sldId id="979" r:id="rId114"/>
    <p:sldId id="980" r:id="rId115"/>
    <p:sldId id="981" r:id="rId116"/>
    <p:sldId id="982" r:id="rId117"/>
    <p:sldId id="983" r:id="rId118"/>
    <p:sldId id="984" r:id="rId119"/>
    <p:sldId id="985" r:id="rId120"/>
    <p:sldId id="986" r:id="rId121"/>
    <p:sldId id="987" r:id="rId122"/>
    <p:sldId id="988" r:id="rId123"/>
    <p:sldId id="989" r:id="rId124"/>
    <p:sldId id="990" r:id="rId125"/>
    <p:sldId id="991" r:id="rId126"/>
    <p:sldId id="992" r:id="rId127"/>
    <p:sldId id="993" r:id="rId128"/>
    <p:sldId id="994" r:id="rId129"/>
    <p:sldId id="995" r:id="rId130"/>
    <p:sldId id="996" r:id="rId131"/>
    <p:sldId id="997" r:id="rId132"/>
    <p:sldId id="998" r:id="rId133"/>
    <p:sldId id="999" r:id="rId134"/>
    <p:sldId id="1000" r:id="rId135"/>
    <p:sldId id="1001" r:id="rId136"/>
    <p:sldId id="1002" r:id="rId137"/>
    <p:sldId id="1003" r:id="rId138"/>
    <p:sldId id="1004" r:id="rId139"/>
    <p:sldId id="1005" r:id="rId140"/>
    <p:sldId id="1006" r:id="rId141"/>
    <p:sldId id="1007" r:id="rId142"/>
    <p:sldId id="1008" r:id="rId143"/>
    <p:sldId id="1009" r:id="rId144"/>
    <p:sldId id="1010" r:id="rId145"/>
    <p:sldId id="1011" r:id="rId146"/>
    <p:sldId id="1012" r:id="rId147"/>
    <p:sldId id="1013" r:id="rId148"/>
    <p:sldId id="1014" r:id="rId149"/>
    <p:sldId id="1015" r:id="rId150"/>
    <p:sldId id="1016" r:id="rId151"/>
    <p:sldId id="1017" r:id="rId152"/>
    <p:sldId id="1018" r:id="rId153"/>
    <p:sldId id="1019" r:id="rId154"/>
    <p:sldId id="1020" r:id="rId155"/>
    <p:sldId id="1021" r:id="rId156"/>
    <p:sldId id="1022" r:id="rId157"/>
    <p:sldId id="1023" r:id="rId158"/>
    <p:sldId id="1024" r:id="rId159"/>
    <p:sldId id="1025" r:id="rId160"/>
    <p:sldId id="1026" r:id="rId161"/>
    <p:sldId id="1027" r:id="rId162"/>
    <p:sldId id="1028" r:id="rId163"/>
    <p:sldId id="1029" r:id="rId164"/>
    <p:sldId id="1030" r:id="rId165"/>
    <p:sldId id="1031" r:id="rId166"/>
    <p:sldId id="1032" r:id="rId167"/>
    <p:sldId id="1033" r:id="rId168"/>
    <p:sldId id="1034" r:id="rId169"/>
    <p:sldId id="1035" r:id="rId170"/>
    <p:sldId id="1036" r:id="rId171"/>
    <p:sldId id="1037" r:id="rId172"/>
    <p:sldId id="1038" r:id="rId173"/>
    <p:sldId id="1039" r:id="rId174"/>
    <p:sldId id="1040" r:id="rId175"/>
    <p:sldId id="1041" r:id="rId176"/>
    <p:sldId id="1042" r:id="rId177"/>
    <p:sldId id="1043" r:id="rId178"/>
    <p:sldId id="1044" r:id="rId179"/>
    <p:sldId id="1045" r:id="rId180"/>
    <p:sldId id="1046" r:id="rId181"/>
    <p:sldId id="1047" r:id="rId182"/>
    <p:sldId id="1048" r:id="rId183"/>
    <p:sldId id="1049" r:id="rId184"/>
    <p:sldId id="1050" r:id="rId185"/>
    <p:sldId id="1051" r:id="rId186"/>
    <p:sldId id="1052" r:id="rId187"/>
    <p:sldId id="1053" r:id="rId188"/>
    <p:sldId id="1054" r:id="rId189"/>
    <p:sldId id="1055" r:id="rId190"/>
    <p:sldId id="1056" r:id="rId191"/>
    <p:sldId id="1057" r:id="rId192"/>
    <p:sldId id="1058" r:id="rId193"/>
    <p:sldId id="1059" r:id="rId194"/>
    <p:sldId id="1060" r:id="rId195"/>
    <p:sldId id="1061" r:id="rId196"/>
    <p:sldId id="1062" r:id="rId197"/>
    <p:sldId id="1063" r:id="rId198"/>
    <p:sldId id="1064" r:id="rId199"/>
    <p:sldId id="1065" r:id="rId200"/>
    <p:sldId id="1066" r:id="rId201"/>
    <p:sldId id="1067" r:id="rId202"/>
    <p:sldId id="1068" r:id="rId203"/>
    <p:sldId id="1069" r:id="rId204"/>
    <p:sldId id="1070" r:id="rId205"/>
    <p:sldId id="1071" r:id="rId206"/>
    <p:sldId id="1072" r:id="rId207"/>
    <p:sldId id="1073" r:id="rId208"/>
    <p:sldId id="1074" r:id="rId209"/>
    <p:sldId id="1075" r:id="rId210"/>
    <p:sldId id="1076" r:id="rId211"/>
    <p:sldId id="1077" r:id="rId212"/>
    <p:sldId id="1078" r:id="rId213"/>
    <p:sldId id="1079" r:id="rId214"/>
    <p:sldId id="1080" r:id="rId215"/>
    <p:sldId id="1081" r:id="rId216"/>
    <p:sldId id="1082" r:id="rId217"/>
    <p:sldId id="1083" r:id="rId218"/>
    <p:sldId id="1084" r:id="rId219"/>
    <p:sldId id="1085" r:id="rId220"/>
    <p:sldId id="1086" r:id="rId221"/>
    <p:sldId id="1087" r:id="rId222"/>
    <p:sldId id="1088" r:id="rId223"/>
    <p:sldId id="1089" r:id="rId224"/>
    <p:sldId id="1090" r:id="rId225"/>
    <p:sldId id="1091" r:id="rId226"/>
    <p:sldId id="1092" r:id="rId227"/>
    <p:sldId id="1093" r:id="rId228"/>
    <p:sldId id="1094" r:id="rId229"/>
    <p:sldId id="1095" r:id="rId230"/>
    <p:sldId id="1096" r:id="rId231"/>
    <p:sldId id="1097" r:id="rId232"/>
    <p:sldId id="1098" r:id="rId233"/>
    <p:sldId id="1099" r:id="rId234"/>
    <p:sldId id="1100" r:id="rId235"/>
    <p:sldId id="1101" r:id="rId236"/>
    <p:sldId id="1102" r:id="rId237"/>
    <p:sldId id="1103" r:id="rId238"/>
    <p:sldId id="1104" r:id="rId239"/>
    <p:sldId id="1105" r:id="rId240"/>
    <p:sldId id="1106" r:id="rId241"/>
    <p:sldId id="1107" r:id="rId242"/>
    <p:sldId id="1108" r:id="rId243"/>
    <p:sldId id="1109" r:id="rId244"/>
    <p:sldId id="1110" r:id="rId245"/>
    <p:sldId id="1111" r:id="rId246"/>
    <p:sldId id="1112" r:id="rId247"/>
    <p:sldId id="1113" r:id="rId248"/>
    <p:sldId id="1114" r:id="rId249"/>
    <p:sldId id="1115" r:id="rId250"/>
    <p:sldId id="1116" r:id="rId251"/>
    <p:sldId id="1117" r:id="rId252"/>
    <p:sldId id="1118" r:id="rId253"/>
    <p:sldId id="1119" r:id="rId254"/>
    <p:sldId id="1120" r:id="rId255"/>
    <p:sldId id="1121" r:id="rId256"/>
    <p:sldId id="1122" r:id="rId257"/>
    <p:sldId id="1123" r:id="rId258"/>
    <p:sldId id="1124" r:id="rId259"/>
    <p:sldId id="1125" r:id="rId260"/>
    <p:sldId id="1126" r:id="rId261"/>
    <p:sldId id="1127" r:id="rId262"/>
    <p:sldId id="1128" r:id="rId263"/>
    <p:sldId id="1129" r:id="rId264"/>
    <p:sldId id="1130" r:id="rId265"/>
    <p:sldId id="1131" r:id="rId266"/>
    <p:sldId id="1132" r:id="rId267"/>
    <p:sldId id="1133" r:id="rId268"/>
    <p:sldId id="1134" r:id="rId269"/>
    <p:sldId id="1135" r:id="rId270"/>
    <p:sldId id="1136" r:id="rId271"/>
    <p:sldId id="1137" r:id="rId272"/>
    <p:sldId id="1138" r:id="rId273"/>
    <p:sldId id="1139" r:id="rId274"/>
    <p:sldId id="1140" r:id="rId275"/>
    <p:sldId id="1141" r:id="rId276"/>
    <p:sldId id="1142" r:id="rId277"/>
    <p:sldId id="1143" r:id="rId278"/>
    <p:sldId id="1144" r:id="rId279"/>
    <p:sldId id="1145" r:id="rId280"/>
    <p:sldId id="1146" r:id="rId281"/>
    <p:sldId id="1147" r:id="rId282"/>
    <p:sldId id="1148" r:id="rId283"/>
    <p:sldId id="1149" r:id="rId284"/>
    <p:sldId id="1150" r:id="rId285"/>
    <p:sldId id="1151" r:id="rId286"/>
    <p:sldId id="1152" r:id="rId287"/>
    <p:sldId id="1153" r:id="rId288"/>
    <p:sldId id="1154" r:id="rId289"/>
    <p:sldId id="1155" r:id="rId290"/>
    <p:sldId id="1156" r:id="rId291"/>
    <p:sldId id="1157" r:id="rId292"/>
    <p:sldId id="1158" r:id="rId293"/>
    <p:sldId id="1159" r:id="rId294"/>
    <p:sldId id="1160" r:id="rId295"/>
    <p:sldId id="1161" r:id="rId296"/>
    <p:sldId id="1162" r:id="rId297"/>
    <p:sldId id="1163" r:id="rId298"/>
    <p:sldId id="1164" r:id="rId299"/>
    <p:sldId id="1165" r:id="rId300"/>
    <p:sldId id="1166" r:id="rId301"/>
    <p:sldId id="1167" r:id="rId302"/>
    <p:sldId id="1168" r:id="rId303"/>
    <p:sldId id="1169" r:id="rId304"/>
    <p:sldId id="1170" r:id="rId305"/>
    <p:sldId id="1171" r:id="rId306"/>
    <p:sldId id="1172" r:id="rId307"/>
    <p:sldId id="261" r:id="rId3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1" Type="http://schemas.openxmlformats.org/officeDocument/2006/relationships/tableStyles" Target="tableStyles.xml"/><Relationship Id="rId310" Type="http://schemas.openxmlformats.org/officeDocument/2006/relationships/viewProps" Target="viewProps.xml"/><Relationship Id="rId31" Type="http://schemas.openxmlformats.org/officeDocument/2006/relationships/slide" Target="slides/slide28.xml"/><Relationship Id="rId309" Type="http://schemas.openxmlformats.org/officeDocument/2006/relationships/presProps" Target="presProps.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148A1-2B7E-42CD-9FA3-529890E1B7E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3B91B-A1AA-44B5-8B11-1E2A637C0DF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AA25266-49BC-4777-9B7E-622EEDAC698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t>Global Interpreter Lock(GIL), </a:t>
            </a:r>
            <a:r>
              <a:rPr lang="zh-CN" altLang="en-US" sz="1200" dirty="0" smtClean="0"/>
              <a:t>确切的说是</a:t>
            </a:r>
            <a:r>
              <a:rPr lang="en-US" altLang="zh-CN" sz="1200" dirty="0" err="1" smtClean="0"/>
              <a:t>CPython</a:t>
            </a:r>
            <a:r>
              <a:rPr lang="en-US" altLang="zh-CN" sz="1200" dirty="0" smtClean="0"/>
              <a:t> </a:t>
            </a:r>
            <a:r>
              <a:rPr lang="zh-CN" altLang="en-US" sz="1200" dirty="0" smtClean="0"/>
              <a:t>带来的一个问题</a:t>
            </a:r>
            <a:endParaRPr kumimoji="1" lang="en-US" altLang="zh-CN" sz="1400" dirty="0" smtClean="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effectLst/>
                <a:latin typeface="+mn-lt"/>
                <a:ea typeface="+mn-ea"/>
                <a:cs typeface="+mn-cs"/>
              </a:rPr>
              <a:t>1.</a:t>
            </a:r>
            <a:r>
              <a:rPr lang="zh-CN" altLang="en-US" sz="1200" b="1" kern="1200" dirty="0" smtClean="0">
                <a:solidFill>
                  <a:schemeClr val="tx1"/>
                </a:solidFill>
                <a:effectLst/>
                <a:latin typeface="+mn-lt"/>
                <a:ea typeface="+mn-ea"/>
                <a:cs typeface="+mn-cs"/>
              </a:rPr>
              <a:t>动态类型和静态类型</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之间最大的区别之一就是两种语言处理变量的方式。</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强迫你在第一次声明变量时就定义其类型并且不允许你在后面的程序中更改它的类型。这就是静态类型。与之相反，</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不许声明时定义变量类型，可以改变一个变量的类型，例如可以把整型替换为字符串。但是不要因此以为</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是一个弱类型语言，因为不需要指定类型，还可以随时改变，事实上，</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是强类型语言，变量所绑定的对象在对象创建初期就确定好了类型，永远不可能被改变。同样，</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也是一个强类型语言。</a:t>
            </a:r>
            <a:endParaRPr lang="zh-CN" altLang="en-US" dirty="0" smtClean="0">
              <a:effectLst/>
            </a:endParaRPr>
          </a:p>
          <a:p>
            <a:endParaRPr lang="zh-CN" altLang="en-US" sz="1200" b="0" i="0" kern="1200" dirty="0" smtClean="0">
              <a:solidFill>
                <a:schemeClr val="tx1"/>
              </a:solidFill>
              <a:effectLst/>
              <a:latin typeface="+mn-lt"/>
              <a:ea typeface="+mn-ea"/>
              <a:cs typeface="+mn-cs"/>
            </a:endParaRPr>
          </a:p>
          <a:p>
            <a:r>
              <a:rPr lang="en-US" altLang="zh-CN" dirty="0" smtClean="0"/>
              <a:t>2</a:t>
            </a:r>
            <a:r>
              <a:rPr lang="en-US" altLang="zh-CN" sz="1200" b="1" kern="1200" dirty="0" smtClean="0">
                <a:solidFill>
                  <a:schemeClr val="tx1"/>
                </a:solidFill>
                <a:effectLst/>
                <a:latin typeface="+mn-lt"/>
                <a:ea typeface="+mn-ea"/>
                <a:cs typeface="+mn-cs"/>
              </a:rPr>
              <a:t>Python</a:t>
            </a:r>
            <a:r>
              <a:rPr lang="zh-CN" altLang="en-US" sz="1200" b="1" kern="1200" dirty="0" smtClean="0">
                <a:solidFill>
                  <a:schemeClr val="tx1"/>
                </a:solidFill>
                <a:effectLst/>
                <a:latin typeface="+mn-lt"/>
                <a:ea typeface="+mn-ea"/>
                <a:cs typeface="+mn-cs"/>
              </a:rPr>
              <a:t>中一切皆对象</a:t>
            </a:r>
            <a:endParaRPr lang="en-US" altLang="zh-CN" sz="1200" b="1"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中，不论是数值（整型、浮点型），字符串，字典，元组对象，还是他们所对应的类型，以及函数，模块等你所能看到的都是对象，他们的祖先是</a:t>
            </a:r>
            <a:r>
              <a:rPr lang="en-US" altLang="zh-CN" sz="1200" kern="1200" dirty="0" err="1" smtClean="0">
                <a:solidFill>
                  <a:schemeClr val="tx1"/>
                </a:solidFill>
                <a:effectLst/>
                <a:latin typeface="+mn-lt"/>
                <a:ea typeface="+mn-ea"/>
                <a:cs typeface="+mn-cs"/>
              </a:rPr>
              <a:t>PyObject</a:t>
            </a:r>
            <a:r>
              <a:rPr lang="zh-CN" altLang="en-US" sz="1200" kern="1200" dirty="0" smtClean="0">
                <a:solidFill>
                  <a:schemeClr val="tx1"/>
                </a:solidFill>
                <a:effectLst/>
                <a:latin typeface="+mn-lt"/>
                <a:ea typeface="+mn-ea"/>
                <a:cs typeface="+mn-cs"/>
              </a:rPr>
              <a:t>。而</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中至少函数，基本数据类型都不算对象。</a:t>
            </a:r>
            <a:br>
              <a:rPr lang="zh-CN" altLang="en-US" dirty="0" smtClean="0">
                <a:effectLst/>
              </a:rPr>
            </a:br>
            <a:endParaRPr lang="zh-CN" altLang="en-US" sz="1200" b="0" i="0" kern="1200" dirty="0" smtClean="0">
              <a:solidFill>
                <a:schemeClr val="tx1"/>
              </a:solidFill>
              <a:effectLst/>
              <a:latin typeface="+mn-lt"/>
              <a:ea typeface="+mn-ea"/>
              <a:cs typeface="+mn-cs"/>
            </a:endParaRPr>
          </a:p>
          <a:p>
            <a:r>
              <a:rPr lang="en-US" altLang="zh-CN" dirty="0" smtClean="0"/>
              <a:t>3</a:t>
            </a:r>
            <a:r>
              <a:rPr lang="zh-CN" altLang="en-US" sz="1200" b="1" kern="1200" dirty="0" smtClean="0">
                <a:solidFill>
                  <a:schemeClr val="tx1"/>
                </a:solidFill>
                <a:effectLst/>
                <a:latin typeface="+mn-lt"/>
                <a:ea typeface="+mn-ea"/>
                <a:cs typeface="+mn-cs"/>
              </a:rPr>
              <a:t>括号和缩进</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与众多编程语言的不同之处还在于它使用缩进将代码分割成块。</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，像大部分其他语言一样，使用大括号定义函数和类定义的开头和结尾。使用缩进的好处在于它强迫你将你的程序写得比较易读，不会有缺括号导致错误的可能。</a:t>
            </a:r>
            <a:br>
              <a:rPr lang="zh-CN" altLang="en-US" dirty="0" smtClean="0">
                <a:effectLst/>
              </a:rPr>
            </a:br>
            <a:endParaRPr lang="zh-CN" altLang="en-US" sz="1200" b="0" i="0" kern="1200" dirty="0" smtClean="0">
              <a:solidFill>
                <a:schemeClr val="tx1"/>
              </a:solidFill>
              <a:effectLst/>
              <a:latin typeface="+mn-lt"/>
              <a:ea typeface="+mn-ea"/>
              <a:cs typeface="+mn-cs"/>
            </a:endParaRPr>
          </a:p>
          <a:p>
            <a:r>
              <a:rPr lang="en-US" altLang="zh-CN" dirty="0" smtClean="0"/>
              <a:t>4</a:t>
            </a:r>
            <a:r>
              <a:rPr lang="zh-CN" altLang="en-US" sz="1200" b="1" kern="1200" dirty="0" smtClean="0">
                <a:solidFill>
                  <a:schemeClr val="tx1"/>
                </a:solidFill>
                <a:effectLst/>
                <a:latin typeface="+mn-lt"/>
                <a:ea typeface="+mn-ea"/>
                <a:cs typeface="+mn-cs"/>
              </a:rPr>
              <a:t>可移植性</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的可移植性更强，它可以用于开发平台独立的应用。这是</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相较于</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的优势之一，任何可以运用</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虚拟机的电脑或者移动设备都可以运行</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的应用，而不管你在哪里运行</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的程序你都需要一个编译器来将</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代码转化为你特定的操作系统可理解的代码。这是因为大部分设备已经安装了</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虚拟机，所以</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程序员可以自信的说他们的应用几乎对所有用户都可用。</a:t>
            </a:r>
            <a:endParaRPr lang="zh-CN" altLang="en-US" dirty="0" smtClean="0">
              <a:effectLst/>
            </a:endParaRPr>
          </a:p>
          <a:p>
            <a:r>
              <a:rPr lang="zh-CN" altLang="en-US" sz="1200" b="0" i="0" kern="1200" dirty="0" smtClean="0">
                <a:solidFill>
                  <a:schemeClr val="tx1"/>
                </a:solidFill>
                <a:effectLst/>
                <a:latin typeface="+mn-lt"/>
                <a:ea typeface="+mn-ea"/>
                <a:cs typeface="+mn-cs"/>
              </a:rPr>
              <a:t> </a:t>
            </a:r>
            <a:endParaRPr lang="zh-CN" altLang="en-US" sz="1200" b="0" i="0" kern="1200" dirty="0" smtClean="0">
              <a:solidFill>
                <a:schemeClr val="tx1"/>
              </a:solidFill>
              <a:effectLst/>
              <a:latin typeface="+mn-lt"/>
              <a:ea typeface="+mn-ea"/>
              <a:cs typeface="+mn-cs"/>
            </a:endParaRPr>
          </a:p>
          <a:p>
            <a:r>
              <a:rPr lang="en-US" altLang="zh-CN" dirty="0" smtClean="0"/>
              <a:t>5</a:t>
            </a:r>
            <a:r>
              <a:rPr lang="en-US" altLang="zh-CN" sz="1200" b="1" kern="1200" dirty="0" smtClean="0">
                <a:solidFill>
                  <a:schemeClr val="tx1"/>
                </a:solidFill>
                <a:effectLst/>
                <a:latin typeface="+mn-lt"/>
                <a:ea typeface="+mn-ea"/>
                <a:cs typeface="+mn-cs"/>
              </a:rPr>
              <a:t>Python</a:t>
            </a:r>
            <a:r>
              <a:rPr lang="zh-CN" altLang="en-US" sz="1200" b="1" kern="1200" dirty="0" smtClean="0">
                <a:solidFill>
                  <a:schemeClr val="tx1"/>
                </a:solidFill>
                <a:effectLst/>
                <a:latin typeface="+mn-lt"/>
                <a:ea typeface="+mn-ea"/>
                <a:cs typeface="+mn-cs"/>
              </a:rPr>
              <a:t>的</a:t>
            </a:r>
            <a:r>
              <a:rPr lang="en-US" altLang="zh-CN" sz="1200" b="1" kern="1200" dirty="0" smtClean="0">
                <a:solidFill>
                  <a:schemeClr val="tx1"/>
                </a:solidFill>
                <a:effectLst/>
                <a:latin typeface="+mn-lt"/>
                <a:ea typeface="+mn-ea"/>
                <a:cs typeface="+mn-cs"/>
              </a:rPr>
              <a:t>GIL</a:t>
            </a:r>
            <a:r>
              <a:rPr lang="zh-CN" altLang="en-US" sz="1200" b="1" kern="1200" dirty="0" smtClean="0">
                <a:solidFill>
                  <a:schemeClr val="tx1"/>
                </a:solidFill>
                <a:effectLst/>
                <a:latin typeface="+mn-lt"/>
                <a:ea typeface="+mn-ea"/>
                <a:cs typeface="+mn-cs"/>
              </a:rPr>
              <a:t>（缺点） </a:t>
            </a:r>
            <a:r>
              <a:rPr lang="en-US" altLang="zh-CN" sz="1200" b="0" i="0" kern="1200" dirty="0" smtClean="0">
                <a:solidFill>
                  <a:schemeClr val="tx1"/>
                </a:solidFill>
                <a:effectLst/>
                <a:latin typeface="+mn-lt"/>
                <a:ea typeface="+mn-ea"/>
                <a:cs typeface="+mn-cs"/>
              </a:rPr>
              <a:t>Global Interpreter Lock</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中的</a:t>
            </a:r>
            <a:r>
              <a:rPr lang="en-US" altLang="zh-CN" sz="1200" kern="1200" dirty="0" smtClean="0">
                <a:solidFill>
                  <a:schemeClr val="tx1"/>
                </a:solidFill>
                <a:effectLst/>
                <a:latin typeface="+mn-lt"/>
                <a:ea typeface="+mn-ea"/>
                <a:cs typeface="+mn-cs"/>
              </a:rPr>
              <a:t>GIL</a:t>
            </a:r>
            <a:r>
              <a:rPr lang="zh-CN" altLang="en-US" sz="1200" kern="1200" dirty="0" smtClean="0">
                <a:solidFill>
                  <a:schemeClr val="tx1"/>
                </a:solidFill>
                <a:effectLst/>
                <a:latin typeface="+mn-lt"/>
                <a:ea typeface="+mn-ea"/>
                <a:cs typeface="+mn-cs"/>
              </a:rPr>
              <a:t>一直被不少开发者所诟病，</a:t>
            </a:r>
            <a:r>
              <a:rPr lang="en-US" altLang="zh-CN" sz="1200" kern="1200" dirty="0" smtClean="0">
                <a:solidFill>
                  <a:schemeClr val="tx1"/>
                </a:solidFill>
                <a:effectLst/>
                <a:latin typeface="+mn-lt"/>
                <a:ea typeface="+mn-ea"/>
                <a:cs typeface="+mn-cs"/>
              </a:rPr>
              <a:t>GIL</a:t>
            </a:r>
            <a:r>
              <a:rPr lang="zh-CN" altLang="en-US" sz="1200" kern="1200" dirty="0" smtClean="0">
                <a:solidFill>
                  <a:schemeClr val="tx1"/>
                </a:solidFill>
                <a:effectLst/>
                <a:latin typeface="+mn-lt"/>
                <a:ea typeface="+mn-ea"/>
                <a:cs typeface="+mn-cs"/>
              </a:rPr>
              <a:t>是指全局解释锁，</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的多线程在多</a:t>
            </a:r>
            <a:r>
              <a:rPr lang="en-US" altLang="zh-CN" sz="1200" kern="1200" dirty="0" smtClean="0">
                <a:solidFill>
                  <a:schemeClr val="tx1"/>
                </a:solidFill>
                <a:effectLst/>
                <a:latin typeface="+mn-lt"/>
                <a:ea typeface="+mn-ea"/>
                <a:cs typeface="+mn-cs"/>
              </a:rPr>
              <a:t>CPU</a:t>
            </a:r>
            <a:r>
              <a:rPr lang="zh-CN" altLang="en-US" sz="1200" kern="1200" dirty="0" smtClean="0">
                <a:solidFill>
                  <a:schemeClr val="tx1"/>
                </a:solidFill>
                <a:effectLst/>
                <a:latin typeface="+mn-lt"/>
                <a:ea typeface="+mn-ea"/>
                <a:cs typeface="+mn-cs"/>
              </a:rPr>
              <a:t>条件下并不能并行的运行，而只能是每个线程运行的时候首先需要获得解释器的访问权限才可以执行，其他线程只能处于等待的过程，不过</a:t>
            </a:r>
            <a:r>
              <a:rPr lang="en-US" altLang="zh-CN" sz="1200" kern="1200" dirty="0" smtClean="0">
                <a:solidFill>
                  <a:schemeClr val="tx1"/>
                </a:solidFill>
                <a:effectLst/>
                <a:latin typeface="+mn-lt"/>
                <a:ea typeface="+mn-ea"/>
                <a:cs typeface="+mn-cs"/>
              </a:rPr>
              <a:t>GIL</a:t>
            </a:r>
            <a:r>
              <a:rPr lang="zh-CN" altLang="en-US" sz="1200" kern="1200" dirty="0" smtClean="0">
                <a:solidFill>
                  <a:schemeClr val="tx1"/>
                </a:solidFill>
                <a:effectLst/>
                <a:latin typeface="+mn-lt"/>
                <a:ea typeface="+mn-ea"/>
                <a:cs typeface="+mn-cs"/>
              </a:rPr>
              <a:t>并不是</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的致命缺点，否则现在没人会用的，因为有很多方案是协程，或者是用多进程机制来弥补。而</a:t>
            </a:r>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支持真正的多线程并发操作，能很好的控制资源的的共享。</a:t>
            </a:r>
            <a:endParaRPr lang="zh-CN" altLang="en-US" dirty="0" smtClean="0">
              <a:effectLst/>
            </a:endParaRPr>
          </a:p>
          <a:p>
            <a:r>
              <a:rPr lang="zh-CN" altLang="en-US" sz="1200" b="0" i="0" kern="1200" dirty="0" smtClean="0">
                <a:solidFill>
                  <a:schemeClr val="tx1"/>
                </a:solidFill>
                <a:effectLst/>
                <a:latin typeface="+mn-lt"/>
                <a:ea typeface="+mn-ea"/>
                <a:cs typeface="+mn-cs"/>
              </a:rPr>
              <a:t> </a:t>
            </a:r>
            <a:endParaRPr lang="zh-CN" altLang="en-US" sz="1200" b="0" i="0" kern="1200" dirty="0" smtClean="0">
              <a:solidFill>
                <a:schemeClr val="tx1"/>
              </a:solidFill>
              <a:effectLst/>
              <a:latin typeface="+mn-lt"/>
              <a:ea typeface="+mn-ea"/>
              <a:cs typeface="+mn-cs"/>
            </a:endParaRPr>
          </a:p>
          <a:p>
            <a:r>
              <a:rPr lang="en-US" altLang="zh-CN" dirty="0" smtClean="0"/>
              <a:t>6</a:t>
            </a:r>
            <a:r>
              <a:rPr lang="zh-CN" altLang="en-US" sz="1200" b="1" kern="1200" dirty="0" smtClean="0">
                <a:solidFill>
                  <a:schemeClr val="tx1"/>
                </a:solidFill>
                <a:effectLst/>
                <a:latin typeface="+mn-lt"/>
                <a:ea typeface="+mn-ea"/>
                <a:cs typeface="+mn-cs"/>
              </a:rPr>
              <a:t>应用领域</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主要用于商业逻辑强的领域，如商城系统，金融，保险等传统数据库事务领域，通过类似</a:t>
            </a:r>
            <a:r>
              <a:rPr lang="en-US" altLang="zh-CN" sz="1200" kern="1200" dirty="0" err="1" smtClean="0">
                <a:solidFill>
                  <a:schemeClr val="tx1"/>
                </a:solidFill>
                <a:effectLst/>
                <a:latin typeface="+mn-lt"/>
                <a:ea typeface="+mn-ea"/>
                <a:cs typeface="+mn-cs"/>
              </a:rPr>
              <a:t>ssh</a:t>
            </a:r>
            <a:r>
              <a:rPr lang="zh-CN" altLang="en-US" sz="1200" kern="1200" dirty="0" smtClean="0">
                <a:solidFill>
                  <a:schemeClr val="tx1"/>
                </a:solidFill>
                <a:effectLst/>
                <a:latin typeface="+mn-lt"/>
                <a:ea typeface="+mn-ea"/>
                <a:cs typeface="+mn-cs"/>
              </a:rPr>
              <a:t>框架事务代码，对商业数据库，如</a:t>
            </a:r>
            <a:r>
              <a:rPr lang="en-US" altLang="zh-CN" sz="1200" kern="1200" dirty="0" smtClean="0">
                <a:solidFill>
                  <a:schemeClr val="tx1"/>
                </a:solidFill>
                <a:effectLst/>
                <a:latin typeface="+mn-lt"/>
                <a:ea typeface="+mn-ea"/>
                <a:cs typeface="+mn-cs"/>
              </a:rPr>
              <a:t>oralce,db2,sql server</a:t>
            </a:r>
            <a:r>
              <a:rPr lang="zh-CN" altLang="en-US" sz="1200" kern="1200" dirty="0" smtClean="0">
                <a:solidFill>
                  <a:schemeClr val="tx1"/>
                </a:solidFill>
                <a:effectLst/>
                <a:latin typeface="+mn-lt"/>
                <a:ea typeface="+mn-ea"/>
                <a:cs typeface="+mn-cs"/>
              </a:rPr>
              <a:t>等支持较好，软件工程理念较强，适合软件工程式的多人开发模式。</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主要用于</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数据分析，科学计算，金融分析，信号分析，图像算法，数学计算，统计分析，算法建模，服务器运维，自动化操作，快速开发理念强，适合快速开发团队或个人敏捷模式。</a:t>
            </a:r>
            <a:endParaRPr lang="zh-CN" altLang="en-US" dirty="0" smtClean="0">
              <a:effectLst/>
            </a:endParaRPr>
          </a:p>
          <a:p>
            <a:r>
              <a:rPr lang="en-US" altLang="zh-CN" dirty="0" smtClean="0"/>
              <a:t>7</a:t>
            </a:r>
            <a:r>
              <a:rPr lang="zh-CN" altLang="en-US" sz="1200" b="1" kern="1200" dirty="0" smtClean="0">
                <a:solidFill>
                  <a:schemeClr val="tx1"/>
                </a:solidFill>
                <a:effectLst/>
                <a:latin typeface="+mn-lt"/>
                <a:ea typeface="+mn-ea"/>
                <a:cs typeface="+mn-cs"/>
              </a:rPr>
              <a:t>最多用途</a:t>
            </a:r>
            <a:endParaRPr lang="en-US"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Java</a:t>
            </a:r>
            <a:r>
              <a:rPr lang="zh-CN" altLang="en-US" sz="1200" kern="1200" dirty="0" smtClean="0">
                <a:solidFill>
                  <a:schemeClr val="tx1"/>
                </a:solidFill>
                <a:effectLst/>
                <a:latin typeface="+mn-lt"/>
                <a:ea typeface="+mn-ea"/>
                <a:cs typeface="+mn-cs"/>
              </a:rPr>
              <a:t>用途最多的是</a:t>
            </a:r>
            <a:r>
              <a:rPr lang="en-US" altLang="zh-CN" sz="1200" kern="1200" dirty="0" smtClean="0">
                <a:solidFill>
                  <a:schemeClr val="tx1"/>
                </a:solidFill>
                <a:effectLst/>
                <a:latin typeface="+mn-lt"/>
                <a:ea typeface="+mn-ea"/>
                <a:cs typeface="+mn-cs"/>
              </a:rPr>
              <a:t>web</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Python</a:t>
            </a:r>
            <a:r>
              <a:rPr lang="zh-CN" altLang="en-US" sz="1200" kern="1200" dirty="0" smtClean="0">
                <a:solidFill>
                  <a:schemeClr val="tx1"/>
                </a:solidFill>
                <a:effectLst/>
                <a:latin typeface="+mn-lt"/>
                <a:ea typeface="+mn-ea"/>
                <a:cs typeface="+mn-cs"/>
              </a:rPr>
              <a:t>用途最多的是脚本。</a:t>
            </a:r>
            <a:br>
              <a:rPr lang="zh-CN" altLang="en-US" dirty="0" smtClean="0">
                <a:effectLst/>
              </a:rPr>
            </a:br>
            <a:endParaRPr lang="zh-CN" altLang="en-US" dirty="0" smtClean="0">
              <a:effectLst/>
            </a:endParaRPr>
          </a:p>
          <a:p>
            <a:br>
              <a:rPr lang="zh-CN" altLang="en-US" dirty="0" smtClean="0"/>
            </a:b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一、应用</a:t>
            </a:r>
            <a:r>
              <a:rPr lang="en-US" altLang="zh-CN" sz="1200" b="1" i="0" kern="1200" dirty="0" smtClean="0">
                <a:solidFill>
                  <a:schemeClr val="tx1"/>
                </a:solidFill>
                <a:effectLst/>
                <a:latin typeface="+mn-lt"/>
                <a:ea typeface="+mn-ea"/>
                <a:cs typeface="+mn-cs"/>
              </a:rPr>
              <a:t>Python</a:t>
            </a:r>
            <a:r>
              <a:rPr lang="zh-CN" altLang="en-US" sz="1200" b="1" i="0" kern="1200" dirty="0" smtClean="0">
                <a:solidFill>
                  <a:schemeClr val="tx1"/>
                </a:solidFill>
                <a:effectLst/>
                <a:latin typeface="+mn-lt"/>
                <a:ea typeface="+mn-ea"/>
                <a:cs typeface="+mn-cs"/>
              </a:rPr>
              <a:t>的场景</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网络爬虫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抓取：尽管 </a:t>
            </a:r>
            <a:r>
              <a:rPr lang="en-US" altLang="zh-CN" sz="1200" b="0" i="0" kern="1200" dirty="0" err="1" smtClean="0">
                <a:solidFill>
                  <a:schemeClr val="tx1"/>
                </a:solidFill>
                <a:effectLst/>
                <a:latin typeface="+mn-lt"/>
                <a:ea typeface="+mn-ea"/>
                <a:cs typeface="+mn-cs"/>
              </a:rPr>
              <a:t>rvest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已经让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的网络爬虫</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抓取变得容易，但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的 </a:t>
            </a:r>
            <a:r>
              <a:rPr lang="en-US" altLang="zh-CN" sz="1200" b="0" i="0" kern="1200" dirty="0" err="1" smtClean="0">
                <a:solidFill>
                  <a:schemeClr val="tx1"/>
                </a:solidFill>
                <a:effectLst/>
                <a:latin typeface="+mn-lt"/>
                <a:ea typeface="+mn-ea"/>
                <a:cs typeface="+mn-cs"/>
              </a:rPr>
              <a:t>beautifulsoup</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 </a:t>
            </a:r>
            <a:r>
              <a:rPr lang="en-US" altLang="zh-CN" sz="1200" b="0" i="0" kern="1200" dirty="0" err="1" smtClean="0">
                <a:solidFill>
                  <a:schemeClr val="tx1"/>
                </a:solidFill>
                <a:effectLst/>
                <a:latin typeface="+mn-lt"/>
                <a:ea typeface="+mn-ea"/>
                <a:cs typeface="+mn-cs"/>
              </a:rPr>
              <a:t>Scrapy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更加成熟、功能更强大，结合</a:t>
            </a:r>
            <a:r>
              <a:rPr lang="en-US" altLang="zh-CN" sz="1200" b="0" i="0" kern="1200" dirty="0" err="1" smtClean="0">
                <a:solidFill>
                  <a:schemeClr val="tx1"/>
                </a:solidFill>
                <a:effectLst/>
                <a:latin typeface="+mn-lt"/>
                <a:ea typeface="+mn-ea"/>
                <a:cs typeface="+mn-cs"/>
              </a:rPr>
              <a:t>django-scrapy</a:t>
            </a:r>
            <a:r>
              <a:rPr lang="zh-CN" altLang="en-US" sz="1200" b="0" i="0" kern="1200" dirty="0" smtClean="0">
                <a:solidFill>
                  <a:schemeClr val="tx1"/>
                </a:solidFill>
                <a:effectLst/>
                <a:latin typeface="+mn-lt"/>
                <a:ea typeface="+mn-ea"/>
                <a:cs typeface="+mn-cs"/>
              </a:rPr>
              <a:t>我们可以很快的构建一个定制化的爬虫管理系统。</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连接数据库：</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提供了许多连接数据库的选择，但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只用 </a:t>
            </a:r>
            <a:r>
              <a:rPr lang="en-US" altLang="zh-CN" sz="1200" b="0" i="0" kern="1200" dirty="0" err="1" smtClean="0">
                <a:solidFill>
                  <a:schemeClr val="tx1"/>
                </a:solidFill>
                <a:effectLst/>
                <a:latin typeface="+mn-lt"/>
                <a:ea typeface="+mn-ea"/>
                <a:cs typeface="+mn-cs"/>
              </a:rPr>
              <a:t>sqlachemy</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通过</a:t>
            </a:r>
            <a:r>
              <a:rPr lang="en-US" altLang="zh-CN" sz="1200" b="0" i="0" kern="1200" dirty="0" smtClean="0">
                <a:solidFill>
                  <a:schemeClr val="tx1"/>
                </a:solidFill>
                <a:effectLst/>
                <a:latin typeface="+mn-lt"/>
                <a:ea typeface="+mn-ea"/>
                <a:cs typeface="+mn-cs"/>
              </a:rPr>
              <a:t>ORM</a:t>
            </a:r>
            <a:r>
              <a:rPr lang="zh-CN" altLang="en-US" sz="1200" b="0" i="0" kern="1200" dirty="0" smtClean="0">
                <a:solidFill>
                  <a:schemeClr val="tx1"/>
                </a:solidFill>
                <a:effectLst/>
                <a:latin typeface="+mn-lt"/>
                <a:ea typeface="+mn-ea"/>
                <a:cs typeface="+mn-cs"/>
              </a:rPr>
              <a:t>的方式，一个包就解决了多种数据库连接的问题，且在生产环境中广泛使用。</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由于支持占位符操作，在拼接</a:t>
            </a:r>
            <a:r>
              <a:rPr lang="en-US" altLang="zh-CN" sz="1200" b="0" i="0" kern="1200" dirty="0" smtClean="0">
                <a:solidFill>
                  <a:schemeClr val="tx1"/>
                </a:solidFill>
                <a:effectLst/>
                <a:latin typeface="+mn-lt"/>
                <a:ea typeface="+mn-ea"/>
                <a:cs typeface="+mn-cs"/>
              </a:rPr>
              <a:t>SQL</a:t>
            </a:r>
            <a:r>
              <a:rPr lang="zh-CN" altLang="en-US" sz="1200" b="0" i="0" kern="1200" dirty="0" smtClean="0">
                <a:solidFill>
                  <a:schemeClr val="tx1"/>
                </a:solidFill>
                <a:effectLst/>
                <a:latin typeface="+mn-lt"/>
                <a:ea typeface="+mn-ea"/>
                <a:cs typeface="+mn-cs"/>
              </a:rPr>
              <a:t>语句时也更加方便。</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内容管理系统：基于</a:t>
            </a:r>
            <a:r>
              <a:rPr lang="en-US" altLang="zh-CN" sz="1200" b="0" i="0" kern="1200" dirty="0" err="1" smtClean="0">
                <a:solidFill>
                  <a:schemeClr val="tx1"/>
                </a:solidFill>
                <a:effectLst/>
                <a:latin typeface="+mn-lt"/>
                <a:ea typeface="+mn-ea"/>
                <a:cs typeface="+mn-cs"/>
              </a:rPr>
              <a:t>Django</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可以快速通过</a:t>
            </a:r>
            <a:r>
              <a:rPr lang="en-US" altLang="zh-CN" sz="1200" b="0" i="0" kern="1200" dirty="0" smtClean="0">
                <a:solidFill>
                  <a:schemeClr val="tx1"/>
                </a:solidFill>
                <a:effectLst/>
                <a:latin typeface="+mn-lt"/>
                <a:ea typeface="+mn-ea"/>
                <a:cs typeface="+mn-cs"/>
              </a:rPr>
              <a:t>ORM</a:t>
            </a:r>
            <a:r>
              <a:rPr lang="zh-CN" altLang="en-US" sz="1200" b="0" i="0" kern="1200" dirty="0" smtClean="0">
                <a:solidFill>
                  <a:schemeClr val="tx1"/>
                </a:solidFill>
                <a:effectLst/>
                <a:latin typeface="+mn-lt"/>
                <a:ea typeface="+mn-ea"/>
                <a:cs typeface="+mn-cs"/>
              </a:rPr>
              <a:t>建立数据库、后台管理系统，而</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中的 </a:t>
            </a:r>
            <a:r>
              <a:rPr lang="en-US" altLang="zh-CN" sz="1200" b="0" i="0" kern="1200" dirty="0" smtClean="0">
                <a:solidFill>
                  <a:schemeClr val="tx1"/>
                </a:solidFill>
                <a:effectLst/>
                <a:latin typeface="+mn-lt"/>
                <a:ea typeface="+mn-ea"/>
                <a:cs typeface="+mn-cs"/>
              </a:rPr>
              <a:t>Shiny </a:t>
            </a:r>
            <a:r>
              <a:rPr lang="zh-CN" altLang="en-US" sz="1200" b="0" i="0" kern="1200" dirty="0" smtClean="0">
                <a:solidFill>
                  <a:schemeClr val="tx1"/>
                </a:solidFill>
                <a:effectLst/>
                <a:latin typeface="+mn-lt"/>
                <a:ea typeface="+mn-ea"/>
                <a:cs typeface="+mn-cs"/>
              </a:rPr>
              <a:t>的鉴权功能暂时还需要付费使用。</a:t>
            </a:r>
            <a:br>
              <a:rPr lang="zh-CN" altLang="en-US" sz="1200" b="0" i="0" kern="1200" dirty="0" smtClean="0">
                <a:solidFill>
                  <a:schemeClr val="tx1"/>
                </a:solidFill>
                <a:effectLst/>
                <a:latin typeface="+mn-lt"/>
                <a:ea typeface="+mn-ea"/>
                <a:cs typeface="+mn-cs"/>
              </a:rPr>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构建：通过</a:t>
            </a:r>
            <a:r>
              <a:rPr lang="en-US" altLang="zh-CN" sz="1200" b="0" i="0" kern="1200" dirty="0" smtClean="0">
                <a:solidFill>
                  <a:schemeClr val="tx1"/>
                </a:solidFill>
                <a:effectLst/>
                <a:latin typeface="+mn-lt"/>
                <a:ea typeface="+mn-ea"/>
                <a:cs typeface="+mn-cs"/>
              </a:rPr>
              <a:t>Tornado</a:t>
            </a:r>
            <a:r>
              <a:rPr lang="zh-CN" altLang="en-US" sz="1200" b="0" i="0" kern="1200" dirty="0" smtClean="0">
                <a:solidFill>
                  <a:schemeClr val="tx1"/>
                </a:solidFill>
                <a:effectLst/>
                <a:latin typeface="+mn-lt"/>
                <a:ea typeface="+mn-ea"/>
                <a:cs typeface="+mn-cs"/>
              </a:rPr>
              <a:t>这个标准的网络处理库，</a:t>
            </a:r>
            <a:r>
              <a:rPr lang="en-US" altLang="zh-CN" sz="1200" b="0" i="0" kern="1200" dirty="0" smtClean="0">
                <a:solidFill>
                  <a:schemeClr val="tx1"/>
                </a:solidFill>
                <a:effectLst/>
                <a:latin typeface="+mn-lt"/>
                <a:ea typeface="+mn-ea"/>
                <a:cs typeface="+mn-cs"/>
              </a:rPr>
              <a:t>Python</a:t>
            </a:r>
            <a:r>
              <a:rPr lang="zh-CN" altLang="en-US" sz="1200" b="0" i="0" kern="1200" dirty="0" smtClean="0">
                <a:solidFill>
                  <a:schemeClr val="tx1"/>
                </a:solidFill>
                <a:effectLst/>
                <a:latin typeface="+mn-lt"/>
                <a:ea typeface="+mn-ea"/>
                <a:cs typeface="+mn-cs"/>
              </a:rPr>
              <a:t>也可以快速实现轻量级的</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则较为复杂。</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二、应用</a:t>
            </a:r>
            <a:r>
              <a:rPr lang="en-US" altLang="zh-CN" sz="1200" b="1" i="0" kern="1200" dirty="0" smtClean="0">
                <a:solidFill>
                  <a:schemeClr val="tx1"/>
                </a:solidFill>
                <a:effectLst/>
                <a:latin typeface="+mn-lt"/>
                <a:ea typeface="+mn-ea"/>
                <a:cs typeface="+mn-cs"/>
              </a:rPr>
              <a:t>R</a:t>
            </a:r>
            <a:r>
              <a:rPr lang="zh-CN" altLang="en-US" sz="1200" b="1" i="0" kern="1200" dirty="0" smtClean="0">
                <a:solidFill>
                  <a:schemeClr val="tx1"/>
                </a:solidFill>
                <a:effectLst/>
                <a:latin typeface="+mn-lt"/>
                <a:ea typeface="+mn-ea"/>
                <a:cs typeface="+mn-cs"/>
              </a:rPr>
              <a:t>的场景</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统计分析：尽管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里 </a:t>
            </a:r>
            <a:r>
              <a:rPr lang="en-US" altLang="zh-CN" sz="1200" b="0" i="0" kern="1200" dirty="0" err="1" smtClean="0">
                <a:solidFill>
                  <a:schemeClr val="tx1"/>
                </a:solidFill>
                <a:effectLst/>
                <a:latin typeface="+mn-lt"/>
                <a:ea typeface="+mn-ea"/>
                <a:cs typeface="+mn-cs"/>
              </a:rPr>
              <a:t>Scipy</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Pandas</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statsmodels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提供了一系列统计工具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本身是专门为统计分析应用建立的，所以拥有更多此类工具。</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互动式图表</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面板：近来 </a:t>
            </a:r>
            <a:r>
              <a:rPr lang="en-US" altLang="zh-CN" sz="1200" b="0" i="0" kern="1200" dirty="0" err="1" smtClean="0">
                <a:solidFill>
                  <a:schemeClr val="tx1"/>
                </a:solidFill>
                <a:effectLst/>
                <a:latin typeface="+mn-lt"/>
                <a:ea typeface="+mn-ea"/>
                <a:cs typeface="+mn-cs"/>
              </a:rPr>
              <a:t>bokeh</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plotly</a:t>
            </a:r>
            <a:r>
              <a:rPr lang="zh-CN" altLang="en-US"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intuitics</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将 </a:t>
            </a:r>
            <a:r>
              <a:rPr lang="en-US" altLang="zh-CN" sz="1200" b="0" i="0" kern="1200" dirty="0" smtClean="0">
                <a:solidFill>
                  <a:schemeClr val="tx1"/>
                </a:solidFill>
                <a:effectLst/>
                <a:latin typeface="+mn-lt"/>
                <a:ea typeface="+mn-ea"/>
                <a:cs typeface="+mn-cs"/>
              </a:rPr>
              <a:t>Python </a:t>
            </a:r>
            <a:r>
              <a:rPr lang="zh-CN" altLang="en-US" sz="1200" b="0" i="0" kern="1200" dirty="0" smtClean="0">
                <a:solidFill>
                  <a:schemeClr val="tx1"/>
                </a:solidFill>
                <a:effectLst/>
                <a:latin typeface="+mn-lt"/>
                <a:ea typeface="+mn-ea"/>
                <a:cs typeface="+mn-cs"/>
              </a:rPr>
              <a:t>的图形功能扩展到了网页浏览器，甚至我们可以用</a:t>
            </a:r>
            <a:r>
              <a:rPr lang="en-US" altLang="zh-CN" sz="1200" b="0" i="0" kern="1200" dirty="0" smtClean="0">
                <a:solidFill>
                  <a:schemeClr val="tx1"/>
                </a:solidFill>
                <a:effectLst/>
                <a:latin typeface="+mn-lt"/>
                <a:ea typeface="+mn-ea"/>
                <a:cs typeface="+mn-cs"/>
              </a:rPr>
              <a:t>tornado+d3</a:t>
            </a:r>
            <a:r>
              <a:rPr lang="zh-CN" altLang="en-US" sz="1200" b="0" i="0" kern="1200" dirty="0" smtClean="0">
                <a:solidFill>
                  <a:schemeClr val="tx1"/>
                </a:solidFill>
                <a:effectLst/>
                <a:latin typeface="+mn-lt"/>
                <a:ea typeface="+mn-ea"/>
                <a:cs typeface="+mn-cs"/>
              </a:rPr>
              <a:t>来进一步定制可视化页面，但 </a:t>
            </a:r>
            <a:r>
              <a:rPr lang="en-US" altLang="zh-CN" sz="1200" b="0" i="0" kern="1200" dirty="0" smtClean="0">
                <a:solidFill>
                  <a:schemeClr val="tx1"/>
                </a:solidFill>
                <a:effectLst/>
                <a:latin typeface="+mn-lt"/>
                <a:ea typeface="+mn-ea"/>
                <a:cs typeface="+mn-cs"/>
              </a:rPr>
              <a:t>R </a:t>
            </a:r>
            <a:r>
              <a:rPr lang="zh-CN" altLang="en-US" sz="1200" b="0" i="0" kern="1200" dirty="0" smtClean="0">
                <a:solidFill>
                  <a:schemeClr val="tx1"/>
                </a:solidFill>
                <a:effectLst/>
                <a:latin typeface="+mn-lt"/>
                <a:ea typeface="+mn-ea"/>
                <a:cs typeface="+mn-cs"/>
              </a:rPr>
              <a:t>的 </a:t>
            </a:r>
            <a:r>
              <a:rPr lang="en-US" altLang="zh-CN" sz="1200" b="0" i="0" kern="1200" dirty="0" smtClean="0">
                <a:solidFill>
                  <a:schemeClr val="tx1"/>
                </a:solidFill>
                <a:effectLst/>
                <a:latin typeface="+mn-lt"/>
                <a:ea typeface="+mn-ea"/>
                <a:cs typeface="+mn-cs"/>
              </a:rPr>
              <a:t>shiny </a:t>
            </a:r>
            <a:r>
              <a:rPr lang="zh-CN" altLang="en-US" sz="1200" b="0" i="0" kern="1200" dirty="0" smtClean="0">
                <a:solidFill>
                  <a:schemeClr val="tx1"/>
                </a:solidFill>
                <a:effectLst/>
                <a:latin typeface="+mn-lt"/>
                <a:ea typeface="+mn-ea"/>
                <a:cs typeface="+mn-cs"/>
              </a:rPr>
              <a:t>和 </a:t>
            </a:r>
            <a:r>
              <a:rPr lang="en-US" altLang="zh-CN" sz="1200" b="0" i="0" kern="1200" dirty="0" smtClean="0">
                <a:solidFill>
                  <a:schemeClr val="tx1"/>
                </a:solidFill>
                <a:effectLst/>
                <a:latin typeface="+mn-lt"/>
                <a:ea typeface="+mn-ea"/>
                <a:cs typeface="+mn-cs"/>
              </a:rPr>
              <a:t>shiny dashboard </a:t>
            </a:r>
            <a:r>
              <a:rPr lang="zh-CN" altLang="en-US" sz="1200" b="0" i="0" kern="1200" dirty="0" smtClean="0">
                <a:solidFill>
                  <a:schemeClr val="tx1"/>
                </a:solidFill>
                <a:effectLst/>
                <a:latin typeface="+mn-lt"/>
                <a:ea typeface="+mn-ea"/>
                <a:cs typeface="+mn-cs"/>
              </a:rPr>
              <a:t>速度更快，所需代码更少。</a:t>
            </a:r>
            <a:endParaRPr lang="zh-CN" altLang="en-US"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dirty="0" smtClean="0"/>
              <a:t>此外，当今数据分析团队拥有许多技能，选择哪种语言实际上基于背景知识和经验。对于一些应用，尤其是原型设计和开发类，工作人员使用已经熟悉的工具会比较快速。</a:t>
            </a:r>
            <a:endParaRPr lang="zh-CN" altLang="en-US"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8" name="幻灯片图像占位符 1"/>
          <p:cNvSpPr>
            <a:spLocks noGrp="1" noRot="1" noChangeAspect="1" noTextEdit="1"/>
          </p:cNvSpPr>
          <p:nvPr>
            <p:ph type="sldImg"/>
          </p:nvPr>
        </p:nvSpPr>
        <p:spPr>
          <a:ln>
            <a:solidFill>
              <a:srgbClr val="000000"/>
            </a:solidFill>
            <a:miter/>
          </a:ln>
        </p:spPr>
      </p:sp>
      <p:sp>
        <p:nvSpPr>
          <p:cNvPr id="306179" name="备注占位符 2"/>
          <p:cNvSpPr>
            <a:spLocks noGrp="1"/>
          </p:cNvSpPr>
          <p:nvPr>
            <p:ph type="body" idx="1"/>
          </p:nvPr>
        </p:nvSpPr>
        <p:spPr>
          <a:noFill/>
          <a:ln>
            <a:noFill/>
          </a:ln>
        </p:spPr>
        <p:txBody>
          <a:bodyPr wrap="square" lIns="91440" tIns="45720" rIns="91440" bIns="45720" anchor="t"/>
          <a:p>
            <a:pPr lvl="0">
              <a:spcBef>
                <a:spcPct val="0"/>
              </a:spcBef>
            </a:pPr>
            <a:endParaRPr lang="zh-CN" altLang="en-US" dirty="0">
              <a:ea typeface="宋体" panose="02010600030101010101" pitchFamily="2" charset="-122"/>
            </a:endParaRPr>
          </a:p>
        </p:txBody>
      </p:sp>
      <p:sp>
        <p:nvSpPr>
          <p:cNvPr id="306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buNone/>
            </a:pPr>
            <a:fld id="{9A0DB2DC-4C9A-4742-B13C-FB6460FD3503}" type="slidenum">
              <a:rPr lang="zh-CN" altLang="en-US" sz="1200" dirty="0">
                <a:ea typeface="宋体" panose="02010600030101010101" pitchFamily="2" charset="-122"/>
              </a:rPr>
            </a:fld>
            <a:endParaRPr lang="zh-CN" altLang="en-US" sz="1200" dirty="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9144000" cy="2482850"/>
          </a:xfrm>
          <a:prstGeom prst="rect">
            <a:avLst/>
          </a:prstGeom>
        </p:spPr>
      </p:pic>
      <p:sp>
        <p:nvSpPr>
          <p:cNvPr id="2" name="Title 1"/>
          <p:cNvSpPr>
            <a:spLocks noGrp="1"/>
          </p:cNvSpPr>
          <p:nvPr>
            <p:ph type="ctrTitle"/>
          </p:nvPr>
        </p:nvSpPr>
        <p:spPr>
          <a:xfrm>
            <a:off x="1028700" y="1803405"/>
            <a:ext cx="7086600" cy="1825096"/>
          </a:xfrm>
        </p:spPr>
        <p:txBody>
          <a:bodyPr anchor="b">
            <a:normAutofit/>
          </a:bodyPr>
          <a:lstStyle>
            <a:lvl1pPr algn="l">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028700" y="3632201"/>
            <a:ext cx="70866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5932171" y="4314328"/>
            <a:ext cx="2183130" cy="374642"/>
          </a:xfrm>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a:xfrm>
            <a:off x="1028700" y="4323845"/>
            <a:ext cx="4800600" cy="365125"/>
          </a:xfrm>
        </p:spPr>
        <p:txBody>
          <a:bodyPr/>
          <a:lstStyle/>
          <a:p>
            <a:endParaRPr lang="en-US" dirty="0"/>
          </a:p>
        </p:txBody>
      </p:sp>
      <p:sp>
        <p:nvSpPr>
          <p:cNvPr id="6" name="Slide Number Placeholder 5"/>
          <p:cNvSpPr>
            <a:spLocks noGrp="1"/>
          </p:cNvSpPr>
          <p:nvPr>
            <p:ph type="sldNum" sz="quarter" idx="12"/>
          </p:nvPr>
        </p:nvSpPr>
        <p:spPr>
          <a:xfrm>
            <a:off x="6057900" y="1430866"/>
            <a:ext cx="2057400" cy="365125"/>
          </a:xfrm>
        </p:spPr>
        <p:txBody>
          <a:bodyPr/>
          <a:lstStyle/>
          <a:p>
            <a:fld id="{6D22F896-40B5-4ADD-8801-0D06FADFA09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fld>
            <a:endParaRPr lang="en-US" dirty="0"/>
          </a:p>
        </p:txBody>
      </p:sp>
      <p:sp>
        <p:nvSpPr>
          <p:cNvPr id="7" name="Title 1"/>
          <p:cNvSpPr>
            <a:spLocks noGrp="1"/>
          </p:cNvSpPr>
          <p:nvPr>
            <p:ph type="title"/>
          </p:nvPr>
        </p:nvSpPr>
        <p:spPr>
          <a:xfrm>
            <a:off x="0" y="-167"/>
            <a:ext cx="6457950" cy="1293028"/>
          </a:xfrm>
        </p:spPr>
        <p:txBody>
          <a:bodyPr/>
          <a:p>
            <a:r>
              <a:rPr lang="zh-CN" altLang="en-US"/>
              <a:t>单击此处编辑母版标题样式</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0" y="-167"/>
            <a:ext cx="6457950" cy="1293028"/>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4350" y="2194559"/>
            <a:ext cx="4000500" cy="40241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2194559"/>
            <a:ext cx="4000500" cy="40241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Title 1"/>
          <p:cNvSpPr>
            <a:spLocks noGrp="1"/>
          </p:cNvSpPr>
          <p:nvPr>
            <p:ph type="title"/>
          </p:nvPr>
        </p:nvSpPr>
        <p:spPr>
          <a:xfrm>
            <a:off x="0" y="-167"/>
            <a:ext cx="6457950" cy="1293028"/>
          </a:xfrm>
        </p:spPr>
        <p:txBody>
          <a:bodyPr/>
          <a:lstStyle/>
          <a:p>
            <a:r>
              <a:rPr lang="zh-CN" altLang="en-US"/>
              <a:t>单击此处编辑母版标题样式</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3" name="图表占位符 2"/>
          <p:cNvSpPr>
            <a:spLocks noGrp="1"/>
          </p:cNvSpPr>
          <p:nvPr>
            <p:ph type="chart" idx="1" hasCustomPrompt="1"/>
          </p:nvPr>
        </p:nvSpPr>
        <p:spPr>
          <a:xfrm>
            <a:off x="457200" y="1524000"/>
            <a:ext cx="8229600" cy="47244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defRPr/>
            </a:pPr>
            <a:r>
              <a:rPr kumimoji="0" lang="zh-CN" altLang="en-US" sz="3200" b="0" i="0" u="none" strike="noStrike" kern="0" cap="none" spc="0" normalizeH="0" baseline="0" noProof="0" smtClean="0">
                <a:ln>
                  <a:noFill/>
                </a:ln>
                <a:solidFill>
                  <a:schemeClr val="tx1"/>
                </a:solidFill>
                <a:effectLst/>
                <a:uLnTx/>
                <a:uFillTx/>
                <a:latin typeface="+mn-lt"/>
                <a:ea typeface="+mn-ea"/>
                <a:cs typeface="+mn-cs"/>
              </a:rPr>
              <a:t>单击图标添加图表</a:t>
            </a: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60" name="日期占位符 3"/>
          <p:cNvSpPr>
            <a:spLocks noGrp="1"/>
          </p:cNvSpPr>
          <p:nvPr>
            <p:ph type="dt" sz="half" idx="2"/>
          </p:nvPr>
        </p:nvSpPr>
        <p:spPr bwMode="gray">
          <a:xfrm>
            <a:off x="4038600" y="6477000"/>
            <a:ext cx="2133600" cy="244475"/>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 name="页脚占位符 4"/>
          <p:cNvSpPr>
            <a:spLocks noGrp="1"/>
          </p:cNvSpPr>
          <p:nvPr>
            <p:ph type="ftr" sz="quarter" idx="3"/>
          </p:nvPr>
        </p:nvSpPr>
        <p:spPr>
          <a:xfrm>
            <a:off x="457200" y="6461125"/>
            <a:ext cx="2895600" cy="24447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0">
                <a:ln>
                  <a:noFill/>
                </a:ln>
                <a:solidFill>
                  <a:schemeClr val="tx1"/>
                </a:solidFill>
                <a:effectLst/>
                <a:uLnTx/>
                <a:uFillTx/>
                <a:latin typeface="Arial" panose="020B0604020202020204" pitchFamily="34" charset="0"/>
                <a:ea typeface="+mn-ea"/>
                <a:cs typeface="+mn-cs"/>
              </a:rPr>
              <a:t>www.themegallery.com</a:t>
            </a:r>
            <a:endParaRPr kumimoji="0" lang="en-US" altLang="zh-CN" sz="1800" b="1"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2" name="灯片编号占位符 5"/>
          <p:cNvSpPr>
            <a:spLocks noGrp="1"/>
          </p:cNvSpPr>
          <p:nvPr>
            <p:ph type="sldNum" sz="quarter" idx="4"/>
          </p:nvPr>
        </p:nvSpPr>
        <p:spPr bwMode="gray">
          <a:xfrm>
            <a:off x="6629400" y="6477000"/>
            <a:ext cx="1371600" cy="228600"/>
          </a:xfrm>
          <a:prstGeom prst="rect">
            <a:avLst/>
          </a:prstGeom>
          <a:ln>
            <a:miter lim="800000"/>
          </a:ln>
        </p:spPr>
        <p:txBody>
          <a:bodyPr vert="horz" wrap="square" lIns="91440" tIns="45720" rIns="91440" bIns="45720" numCol="1" anchor="t" anchorCtr="0" compatLnSpc="1"/>
          <a:p>
            <a:pPr algn="r"/>
            <a:fld id="{9A0DB2DC-4C9A-4742-B13C-FB6460FD3503}" type="slidenum">
              <a:rPr lang="en-US" altLang="zh-CN" dirty="0">
                <a:ea typeface="宋体" panose="02010600030101010101" pitchFamily="2" charset="-122"/>
              </a:rPr>
            </a:fld>
            <a:endParaRPr lang="en-US" altLang="zh-CN" dirty="0">
              <a:ea typeface="宋体" panose="02010600030101010101" pitchFamily="2" charset="-122"/>
            </a:endParaRPr>
          </a:p>
        </p:txBody>
      </p:sp>
      <p:sp>
        <p:nvSpPr>
          <p:cNvPr id="4" name="Title 1"/>
          <p:cNvSpPr>
            <a:spLocks noGrp="1"/>
          </p:cNvSpPr>
          <p:nvPr>
            <p:ph type="title"/>
          </p:nvPr>
        </p:nvSpPr>
        <p:spPr>
          <a:xfrm>
            <a:off x="0" y="-167"/>
            <a:ext cx="6457950" cy="1293028"/>
          </a:xfrm>
        </p:spPr>
        <p:txBody>
          <a:bodyPr/>
          <a:lstStyle/>
          <a:p>
            <a:r>
              <a:rPr lang="zh-CN" altLang="en-US"/>
              <a:t>单击此处编辑母版标题样式</a:t>
            </a:r>
            <a:endParaRPr lang="en-US" dirty="0"/>
          </a:p>
        </p:txBody>
      </p:sp>
    </p:spTree>
  </p:cSld>
  <p:clrMapOvr>
    <a:masterClrMapping/>
  </p:clrMapOvr>
  <p:transition spd="med">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3" name="Text 2"/>
          <p:cNvSpPr>
            <a:spLocks noGrp="1"/>
          </p:cNvSpPr>
          <p:nvPr>
            <p:ph type="body" idx="1" hasCustomPrompt="1"/>
          </p:nvPr>
        </p:nvSpPr>
        <p:spPr/>
        <p:txBody>
          <a:bodyPr/>
          <a:lstStyle/>
          <a:p>
            <a:pPr lvl="0"/>
            <a:r>
              <a:rPr lang="en-US" smtClean="0"/>
              <a:t>Text</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0" name="Date 3"/>
          <p:cNvSpPr>
            <a:spLocks noGrp="1"/>
          </p:cNvSpPr>
          <p:nvPr>
            <p:ph type="dt" sz="half" idx="2"/>
          </p:nvPr>
        </p:nvSpPr>
        <p:spPr bwMode="gray">
          <a:xfrm>
            <a:off x="4038600" y="6477000"/>
            <a:ext cx="2133600" cy="244475"/>
          </a:xfrm>
          <a:prstGeom prst="rect">
            <a:avLst/>
          </a:prstGeom>
          <a:ln>
            <a:miter lim="800000"/>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 name="Footer 4"/>
          <p:cNvSpPr>
            <a:spLocks noGrp="1"/>
          </p:cNvSpPr>
          <p:nvPr>
            <p:ph type="ftr" sz="quarter" idx="3"/>
          </p:nvPr>
        </p:nvSpPr>
        <p:spPr>
          <a:xfrm>
            <a:off x="2568575" y="9944100"/>
            <a:ext cx="2419350" cy="274638"/>
          </a:xfrm>
          <a:prstGeom prst="rect">
            <a:avLst/>
          </a:prstGeom>
        </p:spPr>
        <p:txBody>
          <a:bodyPr/>
          <a:p>
            <a:pPr lvl="0" eaLnBrk="1" hangingPunct="1"/>
            <a:endParaRPr lang="en-US" altLang="zh-CN" dirty="0"/>
          </a:p>
        </p:txBody>
      </p:sp>
      <p:sp>
        <p:nvSpPr>
          <p:cNvPr id="62" name="Slide number 5"/>
          <p:cNvSpPr>
            <a:spLocks noGrp="1"/>
          </p:cNvSpPr>
          <p:nvPr>
            <p:ph type="sldNum" sz="quarter" idx="4"/>
          </p:nvPr>
        </p:nvSpPr>
        <p:spPr bwMode="gray">
          <a:xfrm>
            <a:off x="6629400" y="6477000"/>
            <a:ext cx="1371600" cy="228600"/>
          </a:xfrm>
          <a:prstGeom prst="rect">
            <a:avLst/>
          </a:prstGeom>
          <a:ln>
            <a:miter lim="800000"/>
          </a:ln>
        </p:spPr>
        <p:txBody>
          <a:bodyPr vert="horz" wrap="square" lIns="91440" tIns="45720" rIns="91440" bIns="45720" numCol="1" anchor="t" anchorCtr="0" compatLnSpc="1"/>
          <a:p>
            <a:pPr algn="r"/>
            <a:fld id="{9A0DB2DC-4C9A-4742-B13C-FB6460FD3503}" type="slidenum">
              <a:rPr lang="en-US" altLang="zh-CN" dirty="0">
                <a:ea typeface="宋体" panose="02010600030101010101" pitchFamily="2" charset="-122"/>
              </a:rPr>
            </a:fld>
            <a:endParaRPr lang="en-US" altLang="zh-CN" dirty="0">
              <a:ea typeface="宋体" panose="02010600030101010101" pitchFamily="2" charset="-122"/>
            </a:endParaRPr>
          </a:p>
        </p:txBody>
      </p:sp>
      <p:sp>
        <p:nvSpPr>
          <p:cNvPr id="4" name="Title 1"/>
          <p:cNvSpPr>
            <a:spLocks noGrp="1"/>
          </p:cNvSpPr>
          <p:nvPr userDrawn="1"/>
        </p:nvSpPr>
        <p:spPr>
          <a:xfrm>
            <a:off x="0" y="-167"/>
            <a:ext cx="645795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zh-CN" altLang="en-US"/>
              <a:t>单击此处编辑母版标题样式</a:t>
            </a:r>
            <a:endParaRPr lang="en-US" dirty="0"/>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1441450"/>
          </a:xfrm>
          <a:prstGeom prst="rect">
            <a:avLst/>
          </a:prstGeom>
        </p:spPr>
      </p:pic>
      <p:sp>
        <p:nvSpPr>
          <p:cNvPr id="2" name="Title Placeholder 1"/>
          <p:cNvSpPr>
            <a:spLocks noGrp="1"/>
          </p:cNvSpPr>
          <p:nvPr>
            <p:ph type="title"/>
          </p:nvPr>
        </p:nvSpPr>
        <p:spPr>
          <a:xfrm>
            <a:off x="2171700" y="764373"/>
            <a:ext cx="6457950" cy="129302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4350" y="2194560"/>
            <a:ext cx="8115300" cy="40241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446520" y="6356350"/>
            <a:ext cx="218313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fld>
            <a:endParaRPr lang="en-US" dirty="0"/>
          </a:p>
        </p:txBody>
      </p:sp>
      <p:sp>
        <p:nvSpPr>
          <p:cNvPr id="5" name="Footer Placeholder 4"/>
          <p:cNvSpPr>
            <a:spLocks noGrp="1"/>
          </p:cNvSpPr>
          <p:nvPr>
            <p:ph type="ftr" sz="quarter" idx="3"/>
          </p:nvPr>
        </p:nvSpPr>
        <p:spPr>
          <a:xfrm>
            <a:off x="514350" y="6355845"/>
            <a:ext cx="58293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0"/>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1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1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python.org/" TargetMode="External"/><Relationship Id="rId1" Type="http://schemas.openxmlformats.org/officeDocument/2006/relationships/image" Target="../media/image7.emf"/></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cs.python.org/3/library/functions.html"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3.xml"/><Relationship Id="rId7" Type="http://schemas.openxmlformats.org/officeDocument/2006/relationships/hyperlink" Target="http://activestate.com/Products/Komodo" TargetMode="External"/><Relationship Id="rId6" Type="http://schemas.openxmlformats.org/officeDocument/2006/relationships/hyperlink" Target="http://wingware.com/" TargetMode="External"/><Relationship Id="rId5" Type="http://schemas.openxmlformats.org/officeDocument/2006/relationships/hyperlink" Target="http://eclipse.org/" TargetMode="External"/><Relationship Id="rId4" Type="http://schemas.openxmlformats.org/officeDocument/2006/relationships/hyperlink" Target="http://pydew.sf.ent/" TargetMode="External"/><Relationship Id="rId3" Type="http://schemas.openxmlformats.org/officeDocument/2006/relationships/hyperlink" Target="http://starship.python.net/crew/mike/Idle" TargetMode="External"/><Relationship Id="rId2" Type="http://schemas.openxmlformats.org/officeDocument/2006/relationships/hyperlink" Target="http://ipython.scipy.org/" TargetMode="External"/><Relationship Id="rId1" Type="http://schemas.openxmlformats.org/officeDocument/2006/relationships/hyperlink" Target="http://starship.python.net/crew/skippy/win3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python.org/" TargetMode="External"/><Relationship Id="rId1" Type="http://schemas.openxmlformats.org/officeDocument/2006/relationships/image" Target="../media/image7.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028700" y="4335441"/>
            <a:ext cx="7086600" cy="514350"/>
          </a:xfrm>
        </p:spPr>
        <p:txBody>
          <a:bodyPr/>
          <a:lstStyle/>
          <a:p>
            <a:r>
              <a:rPr lang="en-US" altLang="zh-CN" dirty="0"/>
              <a:t>Feb., 2020, By Axe Tang</a:t>
            </a:r>
            <a:endParaRPr lang="zh-CN" altLang="en-US" dirty="0"/>
          </a:p>
        </p:txBody>
      </p:sp>
      <p:pic>
        <p:nvPicPr>
          <p:cNvPr id="5" name="图片 4"/>
          <p:cNvPicPr/>
          <p:nvPr/>
        </p:nvPicPr>
        <p:blipFill>
          <a:blip r:embed="rId1"/>
          <a:stretch>
            <a:fillRect/>
          </a:stretch>
        </p:blipFill>
        <p:spPr>
          <a:xfrm>
            <a:off x="1028700" y="1765699"/>
            <a:ext cx="1637820" cy="1637820"/>
          </a:xfrm>
          <a:prstGeom prst="rect">
            <a:avLst/>
          </a:prstGeom>
          <a:ln>
            <a:noFill/>
          </a:ln>
        </p:spPr>
      </p:pic>
      <p:pic>
        <p:nvPicPr>
          <p:cNvPr id="8" name="图片 7" descr="图片包含 书籍, 书架, 图书馆, 室内&#10;&#10;描述已自动生成"/>
          <p:cNvPicPr>
            <a:picLocks noChangeAspect="1"/>
          </p:cNvPicPr>
          <p:nvPr/>
        </p:nvPicPr>
        <p:blipFill>
          <a:blip r:embed="rId2"/>
          <a:stretch>
            <a:fillRect/>
          </a:stretch>
        </p:blipFill>
        <p:spPr>
          <a:xfrm>
            <a:off x="3599494" y="1890627"/>
            <a:ext cx="1637348" cy="1387964"/>
          </a:xfrm>
          <a:prstGeom prst="rect">
            <a:avLst/>
          </a:prstGeom>
        </p:spPr>
      </p:pic>
      <p:sp>
        <p:nvSpPr>
          <p:cNvPr id="6" name="文本框 5"/>
          <p:cNvSpPr txBox="1"/>
          <p:nvPr/>
        </p:nvSpPr>
        <p:spPr>
          <a:xfrm>
            <a:off x="1028700" y="3759041"/>
            <a:ext cx="6495098" cy="598805"/>
          </a:xfrm>
          <a:prstGeom prst="rect">
            <a:avLst/>
          </a:prstGeom>
          <a:noFill/>
        </p:spPr>
        <p:txBody>
          <a:bodyPr wrap="square" rtlCol="0">
            <a:spAutoFit/>
          </a:bodyPr>
          <a:p>
            <a:r>
              <a:rPr lang="en-US" altLang="zh-CN" sz="3300" dirty="0">
                <a:latin typeface="Britannic Bold" panose="020B0903060703020204" pitchFamily="34" charset="0"/>
                <a:sym typeface="+mn-ea"/>
              </a:rPr>
              <a:t>Python Course for Lucas Tang </a:t>
            </a:r>
            <a:endParaRPr lang="zh-CN" altLang="en-US" sz="3300" dirty="0">
              <a:latin typeface="Britannic Bold" panose="020B0903060703020204" pitchFamily="34" charset="0"/>
            </a:endParaRPr>
          </a:p>
        </p:txBody>
      </p:sp>
      <p:pic>
        <p:nvPicPr>
          <p:cNvPr id="10" name="图片 9" descr="python"/>
          <p:cNvPicPr>
            <a:picLocks noChangeAspect="1"/>
          </p:cNvPicPr>
          <p:nvPr/>
        </p:nvPicPr>
        <p:blipFill>
          <a:blip r:embed="rId3"/>
          <a:stretch>
            <a:fillRect/>
          </a:stretch>
        </p:blipFill>
        <p:spPr>
          <a:xfrm>
            <a:off x="6169815" y="1689259"/>
            <a:ext cx="2380774" cy="1790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
          <p:cNvSpPr/>
          <p:nvPr/>
        </p:nvSpPr>
        <p:spPr>
          <a:xfrm>
            <a:off x="0" y="857250"/>
            <a:ext cx="9144000" cy="276860"/>
          </a:xfrm>
          <a:prstGeom prst="rect">
            <a:avLst/>
          </a:prstGeom>
          <a:blipFill>
            <a:blip r:embed="rId1"/>
            <a:stretch>
              <a:fillRect/>
            </a:stretch>
          </a:blipFill>
        </p:spPr>
        <p:txBody>
          <a:bodyPr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endParaRPr>
              <a:solidFill>
                <a:schemeClr val="tx1"/>
              </a:solidFill>
            </a:endParaRPr>
          </a:p>
        </p:txBody>
      </p:sp>
      <p:sp>
        <p:nvSpPr>
          <p:cNvPr id="3" name="object 3"/>
          <p:cNvSpPr txBox="1"/>
          <p:nvPr/>
        </p:nvSpPr>
        <p:spPr>
          <a:xfrm>
            <a:off x="542798" y="3619061"/>
            <a:ext cx="5480672" cy="405765"/>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3165"/>
              </a:lnSpc>
              <a:spcBef>
                <a:spcPct val="0"/>
              </a:spcBef>
              <a:spcAft>
                <a:spcPct val="0"/>
              </a:spcAft>
            </a:pPr>
            <a:r>
              <a:rPr sz="2400" b="1">
                <a:solidFill>
                  <a:schemeClr val="tx1"/>
                </a:solidFill>
                <a:latin typeface="UMUHEL+MicrosoftYaHei-Bold"/>
                <a:cs typeface="UMUHEL+MicrosoftYaHei-Bold"/>
              </a:rPr>
              <a:t>Python</a:t>
            </a:r>
            <a:r>
              <a:rPr sz="2400" b="1" spc="817">
                <a:solidFill>
                  <a:schemeClr val="tx1"/>
                </a:solidFill>
                <a:latin typeface="Times New Roman" panose="02020603050405020304"/>
                <a:cs typeface="Times New Roman" panose="02020603050405020304"/>
              </a:rPr>
              <a:t> </a:t>
            </a:r>
            <a:r>
              <a:rPr sz="2400" b="1">
                <a:solidFill>
                  <a:schemeClr val="tx1"/>
                </a:solidFill>
                <a:latin typeface="UMUHEL+MicrosoftYaHei-Bold"/>
                <a:cs typeface="UMUHEL+MicrosoftYaHei-Bold"/>
              </a:rPr>
              <a:t>[`pai</a:t>
            </a:r>
            <a:r>
              <a:rPr sz="2400" b="1">
                <a:solidFill>
                  <a:schemeClr val="tx1"/>
                </a:solidFill>
                <a:latin typeface="MMLWWI+MicrosoftYaHei-Bold"/>
                <a:cs typeface="MMLWWI+MicrosoftYaHei-Bold"/>
              </a:rPr>
              <a:t>θ</a:t>
            </a:r>
            <a:r>
              <a:rPr sz="2400">
                <a:solidFill>
                  <a:schemeClr val="tx1"/>
                </a:solidFill>
                <a:latin typeface="SDLWDP+MS-Gothic"/>
                <a:cs typeface="SDLWDP+MS-Gothic"/>
              </a:rPr>
              <a:t>ə</a:t>
            </a:r>
            <a:r>
              <a:rPr sz="2400" b="1">
                <a:solidFill>
                  <a:schemeClr val="tx1"/>
                </a:solidFill>
                <a:latin typeface="UMUHEL+MicrosoftYaHei-Bold"/>
                <a:cs typeface="UMUHEL+MicrosoftYaHei-Bold"/>
              </a:rPr>
              <a:t>n]</a:t>
            </a:r>
            <a:r>
              <a:rPr sz="2400" b="1">
                <a:solidFill>
                  <a:schemeClr val="tx1"/>
                </a:solidFill>
                <a:latin typeface="MMLWWI+MicrosoftYaHei-Bold"/>
                <a:cs typeface="MMLWWI+MicrosoftYaHei-Bold"/>
              </a:rPr>
              <a:t>，译为“蟒蛇”</a:t>
            </a:r>
            <a:endParaRPr sz="2400" b="1">
              <a:solidFill>
                <a:schemeClr val="tx1"/>
              </a:solidFill>
              <a:latin typeface="MMLWWI+MicrosoftYaHei-Bold"/>
              <a:cs typeface="MMLWWI+MicrosoftYaHei-Bold"/>
            </a:endParaRPr>
          </a:p>
        </p:txBody>
      </p:sp>
      <p:sp>
        <p:nvSpPr>
          <p:cNvPr id="4" name="object 4"/>
          <p:cNvSpPr txBox="1"/>
          <p:nvPr/>
        </p:nvSpPr>
        <p:spPr>
          <a:xfrm>
            <a:off x="542798" y="4240853"/>
            <a:ext cx="9616843" cy="1033145"/>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3165"/>
              </a:lnSpc>
              <a:spcBef>
                <a:spcPct val="0"/>
              </a:spcBef>
              <a:spcAft>
                <a:spcPct val="0"/>
              </a:spcAft>
            </a:pPr>
            <a:r>
              <a:rPr sz="2400" b="1">
                <a:solidFill>
                  <a:schemeClr val="tx1"/>
                </a:solidFill>
                <a:latin typeface="UMUHEL+MicrosoftYaHei-Bold"/>
                <a:cs typeface="UMUHEL+MicrosoftYaHei-Bold"/>
              </a:rPr>
              <a:t>Python</a:t>
            </a:r>
            <a:r>
              <a:rPr sz="2400" b="1">
                <a:solidFill>
                  <a:schemeClr val="tx1"/>
                </a:solidFill>
                <a:latin typeface="MMLWWI+MicrosoftYaHei-Bold"/>
                <a:cs typeface="MMLWWI+MicrosoftYaHei-Bold"/>
              </a:rPr>
              <a:t>语言拥有者是</a:t>
            </a:r>
            <a:r>
              <a:rPr sz="2400" b="1">
                <a:solidFill>
                  <a:schemeClr val="tx1"/>
                </a:solidFill>
                <a:latin typeface="UMUHEL+MicrosoftYaHei-Bold"/>
                <a:cs typeface="UMUHEL+MicrosoftYaHei-Bold"/>
              </a:rPr>
              <a:t>Python</a:t>
            </a:r>
            <a:r>
              <a:rPr sz="2400" b="1" spc="91">
                <a:solidFill>
                  <a:schemeClr val="tx1"/>
                </a:solidFill>
                <a:latin typeface="Times New Roman" panose="02020603050405020304"/>
                <a:cs typeface="Times New Roman" panose="02020603050405020304"/>
              </a:rPr>
              <a:t> </a:t>
            </a:r>
            <a:r>
              <a:rPr sz="2400" b="1">
                <a:solidFill>
                  <a:schemeClr val="tx1"/>
                </a:solidFill>
                <a:latin typeface="UMUHEL+MicrosoftYaHei-Bold"/>
                <a:cs typeface="UMUHEL+MicrosoftYaHei-Bold"/>
              </a:rPr>
              <a:t>Software</a:t>
            </a:r>
            <a:r>
              <a:rPr sz="2400" b="1" spc="127">
                <a:solidFill>
                  <a:schemeClr val="tx1"/>
                </a:solidFill>
                <a:latin typeface="Times New Roman" panose="02020603050405020304"/>
                <a:cs typeface="Times New Roman" panose="02020603050405020304"/>
              </a:rPr>
              <a:t> </a:t>
            </a:r>
            <a:r>
              <a:rPr sz="2400" b="1">
                <a:solidFill>
                  <a:schemeClr val="tx1"/>
                </a:solidFill>
                <a:latin typeface="UMUHEL+MicrosoftYaHei-Bold"/>
                <a:cs typeface="UMUHEL+MicrosoftYaHei-Bold"/>
              </a:rPr>
              <a:t>Foundation(PSF)</a:t>
            </a:r>
            <a:endParaRPr sz="2400" b="1">
              <a:solidFill>
                <a:schemeClr val="tx1"/>
              </a:solidFill>
              <a:latin typeface="UMUHEL+MicrosoftYaHei-Bold"/>
              <a:cs typeface="UMUHEL+MicrosoftYaHei-Bold"/>
            </a:endParaRPr>
          </a:p>
          <a:p>
            <a:pPr marL="0" marR="0">
              <a:lnSpc>
                <a:spcPts val="3170"/>
              </a:lnSpc>
              <a:spcBef>
                <a:spcPts val="1725"/>
              </a:spcBef>
              <a:spcAft>
                <a:spcPct val="0"/>
              </a:spcAft>
            </a:pPr>
            <a:r>
              <a:rPr sz="2400" b="1">
                <a:solidFill>
                  <a:schemeClr val="tx1"/>
                </a:solidFill>
                <a:latin typeface="UMUHEL+MicrosoftYaHei-Bold"/>
                <a:cs typeface="UMUHEL+MicrosoftYaHei-Bold"/>
              </a:rPr>
              <a:t>PSF</a:t>
            </a:r>
            <a:r>
              <a:rPr sz="2400" b="1">
                <a:solidFill>
                  <a:schemeClr val="tx1"/>
                </a:solidFill>
                <a:latin typeface="MMLWWI+MicrosoftYaHei-Bold"/>
                <a:cs typeface="MMLWWI+MicrosoftYaHei-Bold"/>
              </a:rPr>
              <a:t>是非盈利组织，致力于保护</a:t>
            </a:r>
            <a:r>
              <a:rPr sz="2400" b="1">
                <a:solidFill>
                  <a:schemeClr val="tx1"/>
                </a:solidFill>
                <a:latin typeface="UMUHEL+MicrosoftYaHei-Bold"/>
                <a:cs typeface="UMUHEL+MicrosoftYaHei-Bold"/>
              </a:rPr>
              <a:t>Python</a:t>
            </a:r>
            <a:r>
              <a:rPr sz="2400" b="1">
                <a:solidFill>
                  <a:schemeClr val="tx1"/>
                </a:solidFill>
                <a:latin typeface="MMLWWI+MicrosoftYaHei-Bold"/>
                <a:cs typeface="MMLWWI+MicrosoftYaHei-Bold"/>
              </a:rPr>
              <a:t>语言开放、开源和发展</a:t>
            </a:r>
            <a:endParaRPr sz="2400" b="1">
              <a:solidFill>
                <a:schemeClr val="tx1"/>
              </a:solidFill>
              <a:latin typeface="MMLWWI+MicrosoftYaHei-Bold"/>
              <a:cs typeface="MMLWWI+MicrosoftYaHei-Bold"/>
            </a:endParaRPr>
          </a:p>
        </p:txBody>
      </p:sp>
      <p:sp>
        <p:nvSpPr>
          <p:cNvPr id="6" name="矩形 5"/>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椭圆 6"/>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87325"/>
            <a:ext cx="7886700" cy="8366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2.8  </a:t>
            </a:r>
            <a:r>
              <a:rPr lang="zh-CN" altLang="zh-CN" dirty="0">
                <a:effectLst>
                  <a:outerShdw blurRad="38100" dist="38100" dir="2700000">
                    <a:srgbClr val="000000"/>
                  </a:outerShdw>
                </a:effectLst>
              </a:rPr>
              <a:t>注</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释</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14363" y="1023938"/>
            <a:ext cx="7886700" cy="5567363"/>
          </a:xfrm>
        </p:spPr>
        <p:txBody>
          <a:bodyPr vert="horz" wrap="square" lIns="91440" tIns="45720" rIns="91440" bIns="45720" numCol="1" anchor="t" anchorCtr="0" compatLnSpc="1"/>
          <a:p>
            <a:pPr>
              <a:lnSpc>
                <a:spcPct val="80000"/>
              </a:lnSpc>
            </a:pPr>
            <a:r>
              <a:rPr lang="zh-CN" altLang="zh-CN" sz="2500" dirty="0"/>
              <a:t>当程序变的更大更复杂时，读起来也更困难。程序的各部分之间紧密衔接，想依靠部分的代码来了解整个程序要做的，是困难的。在现实中，经常会遇到一段代码，很难弄清楚它在做什么、为什么那么做。</a:t>
            </a:r>
            <a:endParaRPr lang="zh-CN" altLang="zh-CN" sz="2500" dirty="0"/>
          </a:p>
          <a:p>
            <a:pPr>
              <a:lnSpc>
                <a:spcPct val="80000"/>
              </a:lnSpc>
            </a:pPr>
            <a:r>
              <a:rPr lang="zh-CN" altLang="zh-CN" sz="2500" dirty="0"/>
              <a:t>因此，在程序中加入自然语言的笔记来解释程序在做什么，是个不错的主意。这种笔记称为注释（</a:t>
            </a:r>
            <a:r>
              <a:rPr lang="en-US" altLang="zh-CN" sz="2500" dirty="0"/>
              <a:t>comments</a:t>
            </a:r>
            <a:r>
              <a:rPr lang="zh-CN" altLang="zh-CN" sz="2500" dirty="0"/>
              <a:t>），注释必须以符号“</a:t>
            </a:r>
            <a:r>
              <a:rPr lang="en-US" altLang="zh-CN" sz="2500" dirty="0"/>
              <a:t>#</a:t>
            </a:r>
            <a:r>
              <a:rPr lang="zh-CN" altLang="zh-CN" sz="2500" dirty="0"/>
              <a:t>”开始。 </a:t>
            </a:r>
            <a:endParaRPr lang="zh-CN" altLang="zh-CN" sz="2500" dirty="0"/>
          </a:p>
          <a:p>
            <a:pPr>
              <a:lnSpc>
                <a:spcPct val="80000"/>
              </a:lnSpc>
            </a:pPr>
            <a:r>
              <a:rPr lang="zh-CN" altLang="zh-CN" sz="2500" dirty="0"/>
              <a:t>注释可以单独占一行，也可以放在语句行的末尾。交互模式下输入如下：</a:t>
            </a:r>
            <a:endParaRPr lang="zh-CN" altLang="zh-CN" sz="2500" dirty="0"/>
          </a:p>
          <a:p>
            <a:pPr>
              <a:lnSpc>
                <a:spcPct val="80000"/>
              </a:lnSpc>
            </a:pPr>
            <a:r>
              <a:rPr lang="en-US" altLang="zh-CN" sz="2500" dirty="0"/>
              <a:t>&gt;&gt;&gt; # </a:t>
            </a:r>
            <a:r>
              <a:rPr lang="zh-CN" altLang="zh-CN" sz="2500" dirty="0"/>
              <a:t>打印</a:t>
            </a:r>
            <a:r>
              <a:rPr lang="en-US" altLang="zh-CN" sz="2500" dirty="0"/>
              <a:t>1+1</a:t>
            </a:r>
            <a:r>
              <a:rPr lang="zh-CN" altLang="zh-CN" sz="2500" dirty="0"/>
              <a:t>的结果</a:t>
            </a:r>
            <a:endParaRPr lang="zh-CN" altLang="zh-CN" sz="2500" dirty="0"/>
          </a:p>
          <a:p>
            <a:pPr>
              <a:lnSpc>
                <a:spcPct val="80000"/>
              </a:lnSpc>
            </a:pPr>
            <a:r>
              <a:rPr lang="en-US" altLang="zh-CN" sz="2500" dirty="0"/>
              <a:t>&gt;&gt;&gt; print(1+1)</a:t>
            </a:r>
            <a:endParaRPr lang="zh-CN" altLang="zh-CN" sz="2500" dirty="0"/>
          </a:p>
          <a:p>
            <a:pPr>
              <a:lnSpc>
                <a:spcPct val="80000"/>
              </a:lnSpc>
            </a:pPr>
            <a:r>
              <a:rPr lang="en-US" altLang="zh-CN" sz="2500" dirty="0"/>
              <a:t>2</a:t>
            </a:r>
            <a:endParaRPr lang="zh-CN" altLang="zh-CN" sz="2500" dirty="0"/>
          </a:p>
          <a:p>
            <a:pPr>
              <a:lnSpc>
                <a:spcPct val="80000"/>
              </a:lnSpc>
            </a:pPr>
            <a:r>
              <a:rPr lang="en-US" altLang="zh-CN" sz="2500" dirty="0"/>
              <a:t>&gt;&gt;&gt; print(1+1) # </a:t>
            </a:r>
            <a:r>
              <a:rPr lang="zh-CN" altLang="zh-CN" sz="2500" dirty="0"/>
              <a:t>打印</a:t>
            </a:r>
            <a:r>
              <a:rPr lang="en-US" altLang="zh-CN" sz="2500" dirty="0"/>
              <a:t>1+1</a:t>
            </a:r>
            <a:r>
              <a:rPr lang="zh-CN" altLang="zh-CN" sz="2500" dirty="0"/>
              <a:t>的结果</a:t>
            </a:r>
            <a:endParaRPr lang="zh-CN" altLang="zh-CN" sz="2500" dirty="0"/>
          </a:p>
          <a:p>
            <a:pPr>
              <a:lnSpc>
                <a:spcPct val="80000"/>
              </a:lnSpc>
            </a:pPr>
            <a:r>
              <a:rPr lang="en-US" altLang="zh-CN" sz="2500" dirty="0"/>
              <a:t>2</a:t>
            </a:r>
            <a:endParaRPr lang="zh-CN" altLang="zh-CN" sz="2500" dirty="0"/>
          </a:p>
        </p:txBody>
      </p:sp>
    </p:spTree>
  </p:cSld>
  <p:clrMapOvr>
    <a:masterClrMapping/>
  </p:clrMapOvr>
  <p:transition spd="med">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内容占位符 2"/>
          <p:cNvSpPr>
            <a:spLocks noGrp="1"/>
          </p:cNvSpPr>
          <p:nvPr>
            <p:ph idx="1"/>
          </p:nvPr>
        </p:nvSpPr>
        <p:spPr>
          <a:xfrm>
            <a:off x="628650" y="163513"/>
            <a:ext cx="7886700" cy="6013450"/>
          </a:xfrm>
        </p:spPr>
        <p:txBody>
          <a:bodyPr vert="horz" wrap="square" lIns="91440" tIns="45720" rIns="91440" bIns="45720" anchor="t"/>
          <a:p>
            <a:r>
              <a:rPr lang="zh-CN" altLang="zh-CN" dirty="0"/>
              <a:t>比如如下的代码中注释与代码重复，毫无用处：</a:t>
            </a:r>
            <a:endParaRPr lang="zh-CN" altLang="zh-CN" dirty="0"/>
          </a:p>
          <a:p>
            <a:r>
              <a:rPr lang="en-US" altLang="zh-CN" dirty="0"/>
              <a:t>&gt;&gt;&gt; r=10 #</a:t>
            </a:r>
            <a:r>
              <a:rPr lang="zh-CN" altLang="zh-CN" dirty="0"/>
              <a:t>将</a:t>
            </a:r>
            <a:r>
              <a:rPr lang="en-US" altLang="zh-CN" dirty="0"/>
              <a:t>10</a:t>
            </a:r>
            <a:r>
              <a:rPr lang="zh-CN" altLang="zh-CN" dirty="0"/>
              <a:t>赋值给</a:t>
            </a:r>
            <a:r>
              <a:rPr lang="en-US" altLang="zh-CN" dirty="0"/>
              <a:t>r</a:t>
            </a:r>
            <a:endParaRPr lang="zh-CN" altLang="zh-CN" dirty="0"/>
          </a:p>
          <a:p>
            <a:r>
              <a:rPr lang="zh-CN" altLang="zh-CN" dirty="0"/>
              <a:t>而下面这段代码注释则包含了代码中隐藏的信息，如果不加注释，很难让人看懂这个是什么意思（虽然在实际中可能可以根据上下文判定，但需要浪费不必要的思考时间）。</a:t>
            </a:r>
            <a:endParaRPr lang="zh-CN" altLang="zh-CN" dirty="0"/>
          </a:p>
          <a:p>
            <a:r>
              <a:rPr lang="en-US" altLang="zh-CN" dirty="0"/>
              <a:t>&gt;&gt;&gt; r=10 #</a:t>
            </a:r>
            <a:r>
              <a:rPr lang="zh-CN" altLang="zh-CN" dirty="0"/>
              <a:t>半径，单位是米</a:t>
            </a:r>
            <a:endParaRPr lang="zh-CN" altLang="zh-CN" dirty="0"/>
          </a:p>
          <a:p>
            <a:r>
              <a:rPr lang="zh-CN" altLang="zh-CN" dirty="0"/>
              <a:t>选择好的变量名，可以减少注释的需要，但长名字也会让复杂表达式更难阅读，所以这两者之间需要衡量舍取。</a:t>
            </a:r>
            <a:endParaRPr lang="zh-CN" altLang="en-US" dirty="0"/>
          </a:p>
        </p:txBody>
      </p:sp>
    </p:spTree>
  </p:cSld>
  <p:clrMapOvr>
    <a:masterClrMapping/>
  </p:clrMapOvr>
  <p:transition spd="med">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0500"/>
            <a:ext cx="7886700" cy="9286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2.9  </a:t>
            </a:r>
            <a:r>
              <a:rPr lang="zh-CN" altLang="zh-CN" dirty="0">
                <a:effectLst>
                  <a:outerShdw blurRad="38100" dist="38100" dir="2700000">
                    <a:srgbClr val="000000"/>
                  </a:outerShdw>
                </a:effectLst>
              </a:rPr>
              <a:t>调</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试</a:t>
            </a:r>
            <a:endParaRPr lang="zh-CN" altLang="en-US" dirty="0">
              <a:effectLst>
                <a:outerShdw blurRad="38100" dist="38100" dir="2700000">
                  <a:srgbClr val="000000"/>
                </a:outerShdw>
              </a:effectLst>
            </a:endParaRPr>
          </a:p>
        </p:txBody>
      </p:sp>
      <p:sp>
        <p:nvSpPr>
          <p:cNvPr id="97283" name="内容占位符 2"/>
          <p:cNvSpPr>
            <a:spLocks noGrp="1"/>
          </p:cNvSpPr>
          <p:nvPr>
            <p:ph idx="1"/>
          </p:nvPr>
        </p:nvSpPr>
        <p:spPr>
          <a:xfrm>
            <a:off x="628650" y="1119188"/>
            <a:ext cx="7886700" cy="5057775"/>
          </a:xfrm>
        </p:spPr>
        <p:txBody>
          <a:bodyPr vert="horz" wrap="square" lIns="91440" tIns="45720" rIns="91440" bIns="45720" anchor="t"/>
          <a:p>
            <a:r>
              <a:rPr lang="zh-CN" altLang="zh-CN" sz="2800" dirty="0"/>
              <a:t>错误是好的，错误能帮助我们长进。</a:t>
            </a:r>
            <a:endParaRPr lang="en-US" altLang="zh-CN" sz="2800" dirty="0"/>
          </a:p>
          <a:p>
            <a:r>
              <a:rPr lang="zh-CN" altLang="zh-CN" sz="2800" dirty="0"/>
              <a:t>（</a:t>
            </a:r>
            <a:r>
              <a:rPr lang="en-US" altLang="zh-CN" sz="2800" dirty="0"/>
              <a:t>1</a:t>
            </a:r>
            <a:r>
              <a:rPr lang="zh-CN" altLang="zh-CN" sz="2800" dirty="0"/>
              <a:t>）还记得数字类型转换吗，若用</a:t>
            </a:r>
            <a:r>
              <a:rPr lang="en-US" altLang="zh-CN" sz="2800" dirty="0"/>
              <a:t>int()</a:t>
            </a:r>
            <a:r>
              <a:rPr lang="zh-CN" altLang="zh-CN" sz="2800" dirty="0"/>
              <a:t>转换一个字符，会得到怎样的结果，尝试一下，交互模式下输入如下：</a:t>
            </a:r>
            <a:endParaRPr lang="zh-CN" altLang="zh-CN" sz="2800" dirty="0"/>
          </a:p>
          <a:p>
            <a:r>
              <a:rPr lang="en-US" altLang="zh-CN" sz="2800" dirty="0"/>
              <a:t>&gt;&gt;&gt; int('hello')</a:t>
            </a:r>
            <a:endParaRPr lang="zh-CN" altLang="zh-CN" sz="2800" dirty="0"/>
          </a:p>
          <a:p>
            <a:r>
              <a:rPr lang="en-US" altLang="zh-CN" sz="2800" dirty="0"/>
              <a:t>Traceback (most recent call last):</a:t>
            </a:r>
            <a:endParaRPr lang="zh-CN" altLang="zh-CN" sz="2800" dirty="0"/>
          </a:p>
          <a:p>
            <a:r>
              <a:rPr lang="en-US" altLang="zh-CN" sz="2800" dirty="0"/>
              <a:t>  File "&lt;pyshell#136&gt;", line 1, in &lt;module&gt;</a:t>
            </a:r>
            <a:endParaRPr lang="zh-CN" altLang="zh-CN" sz="2800" dirty="0"/>
          </a:p>
          <a:p>
            <a:r>
              <a:rPr lang="en-US" altLang="zh-CN" sz="2800" dirty="0"/>
              <a:t>    int('hello')</a:t>
            </a:r>
            <a:endParaRPr lang="zh-CN" altLang="zh-CN" sz="2800" dirty="0"/>
          </a:p>
          <a:p>
            <a:r>
              <a:rPr lang="en-US" altLang="zh-CN" sz="2800" dirty="0"/>
              <a:t>ValueError: invalid literal for int() with base 10: 'hello'</a:t>
            </a:r>
            <a:endParaRPr lang="zh-CN" altLang="zh-CN" sz="2800" dirty="0"/>
          </a:p>
          <a:p>
            <a:r>
              <a:rPr lang="zh-CN" altLang="zh-CN" sz="2800" dirty="0"/>
              <a:t>这个是什么意思呢，开动你的大脑，思考</a:t>
            </a:r>
            <a:r>
              <a:rPr lang="zh-CN" altLang="en-US" sz="2800" dirty="0"/>
              <a:t>一下</a:t>
            </a:r>
            <a:r>
              <a:rPr lang="zh-CN" altLang="zh-CN" sz="2800" dirty="0"/>
              <a:t>。</a:t>
            </a:r>
            <a:endParaRPr lang="zh-CN" altLang="en-US" sz="2800" dirty="0"/>
          </a:p>
        </p:txBody>
      </p:sp>
    </p:spTree>
  </p:cSld>
  <p:clrMapOvr>
    <a:masterClrMapping/>
  </p:clrMapOvr>
  <p:transition spd="med">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355600"/>
            <a:ext cx="7886700" cy="6208713"/>
          </a:xfrm>
        </p:spPr>
        <p:txBody>
          <a:bodyPr vert="horz" wrap="square" lIns="91440" tIns="45720" rIns="91440" bIns="45720" numCol="1" anchor="t" anchorCtr="0" compatLnSpc="1"/>
          <a:p>
            <a:pPr>
              <a:lnSpc>
                <a:spcPct val="80000"/>
              </a:lnSpc>
            </a:pPr>
            <a:r>
              <a:rPr lang="zh-CN" altLang="zh-CN" sz="3000" dirty="0"/>
              <a:t>（</a:t>
            </a:r>
            <a:r>
              <a:rPr lang="en-US" altLang="zh-CN" sz="3000" dirty="0"/>
              <a:t>2</a:t>
            </a:r>
            <a:r>
              <a:rPr lang="zh-CN" altLang="zh-CN" sz="3000" dirty="0"/>
              <a:t>）在变量和关键字中，若变量被命名为关键字会怎样，输入如下：</a:t>
            </a:r>
            <a:endParaRPr lang="zh-CN" altLang="zh-CN" sz="3000" dirty="0"/>
          </a:p>
          <a:p>
            <a:pPr>
              <a:lnSpc>
                <a:spcPct val="80000"/>
              </a:lnSpc>
            </a:pPr>
            <a:r>
              <a:rPr lang="en-US" altLang="zh-CN" sz="3000" dirty="0"/>
              <a:t>&gt;&gt;&gt; class='</a:t>
            </a:r>
            <a:r>
              <a:rPr lang="zh-CN" altLang="zh-CN" sz="3000" dirty="0"/>
              <a:t>你好</a:t>
            </a:r>
            <a:r>
              <a:rPr lang="en-US" altLang="zh-CN" sz="3000" dirty="0"/>
              <a:t>'</a:t>
            </a:r>
            <a:endParaRPr lang="zh-CN" altLang="zh-CN" sz="3000" dirty="0"/>
          </a:p>
          <a:p>
            <a:pPr>
              <a:lnSpc>
                <a:spcPct val="80000"/>
              </a:lnSpc>
            </a:pPr>
            <a:r>
              <a:rPr lang="en-US" altLang="zh-CN" sz="3000" dirty="0"/>
              <a:t>SyntaxError: invalid syntax</a:t>
            </a:r>
            <a:endParaRPr lang="zh-CN" altLang="zh-CN" sz="3000" dirty="0"/>
          </a:p>
          <a:p>
            <a:pPr>
              <a:lnSpc>
                <a:spcPct val="80000"/>
              </a:lnSpc>
            </a:pPr>
            <a:r>
              <a:rPr lang="zh-CN" altLang="zh-CN" sz="3000" dirty="0"/>
              <a:t>（</a:t>
            </a:r>
            <a:r>
              <a:rPr lang="en-US" altLang="zh-CN" sz="3000" dirty="0"/>
              <a:t>3</a:t>
            </a:r>
            <a:r>
              <a:rPr lang="zh-CN" altLang="zh-CN" sz="3000" dirty="0"/>
              <a:t>）在算术运算符中，若被除数为</a:t>
            </a:r>
            <a:r>
              <a:rPr lang="en-US" altLang="zh-CN" sz="3000" dirty="0"/>
              <a:t>0</a:t>
            </a:r>
            <a:r>
              <a:rPr lang="zh-CN" altLang="zh-CN" sz="3000" dirty="0"/>
              <a:t>，结果会怎样，输入如下：</a:t>
            </a:r>
            <a:endParaRPr lang="zh-CN" altLang="zh-CN" sz="3000" dirty="0"/>
          </a:p>
          <a:p>
            <a:pPr>
              <a:lnSpc>
                <a:spcPct val="80000"/>
              </a:lnSpc>
            </a:pPr>
            <a:r>
              <a:rPr lang="en-US" altLang="zh-CN" sz="3000" dirty="0"/>
              <a:t>&gt;&gt;&gt; 9/0</a:t>
            </a:r>
            <a:endParaRPr lang="zh-CN" altLang="zh-CN" sz="3000" dirty="0"/>
          </a:p>
          <a:p>
            <a:pPr>
              <a:lnSpc>
                <a:spcPct val="80000"/>
              </a:lnSpc>
            </a:pPr>
            <a:r>
              <a:rPr lang="en-US" altLang="zh-CN" sz="3000" dirty="0"/>
              <a:t>Traceback (most recent call last):</a:t>
            </a:r>
            <a:endParaRPr lang="zh-CN" altLang="zh-CN" sz="3000" dirty="0"/>
          </a:p>
          <a:p>
            <a:pPr>
              <a:lnSpc>
                <a:spcPct val="80000"/>
              </a:lnSpc>
            </a:pPr>
            <a:r>
              <a:rPr lang="en-US" altLang="zh-CN" sz="3000" dirty="0"/>
              <a:t>  File "&lt;pyshell#144&gt;", line 1, in &lt;module&gt;</a:t>
            </a:r>
            <a:endParaRPr lang="zh-CN" altLang="zh-CN" sz="3000" dirty="0"/>
          </a:p>
          <a:p>
            <a:pPr>
              <a:lnSpc>
                <a:spcPct val="80000"/>
              </a:lnSpc>
            </a:pPr>
            <a:r>
              <a:rPr lang="en-US" altLang="zh-CN" sz="3000" dirty="0"/>
              <a:t>    9/0</a:t>
            </a:r>
            <a:endParaRPr lang="zh-CN" altLang="zh-CN" sz="3000" dirty="0"/>
          </a:p>
          <a:p>
            <a:pPr>
              <a:lnSpc>
                <a:spcPct val="80000"/>
              </a:lnSpc>
            </a:pPr>
            <a:r>
              <a:rPr lang="en-US" altLang="zh-CN" sz="3000" dirty="0"/>
              <a:t>ZeroDivisionError: division by zero</a:t>
            </a:r>
            <a:endParaRPr lang="zh-CN" altLang="zh-CN" sz="3000" dirty="0"/>
          </a:p>
          <a:p>
            <a:pPr>
              <a:lnSpc>
                <a:spcPct val="80000"/>
              </a:lnSpc>
            </a:pPr>
            <a:r>
              <a:rPr lang="zh-CN" altLang="zh-CN" sz="3000" dirty="0"/>
              <a:t>跟我们学习过的数学中的一样，被除数不能为</a:t>
            </a:r>
            <a:r>
              <a:rPr lang="en-US" altLang="zh-CN" sz="3000" dirty="0"/>
              <a:t>0</a:t>
            </a:r>
            <a:r>
              <a:rPr lang="zh-CN" altLang="zh-CN" sz="3000" dirty="0"/>
              <a:t>。</a:t>
            </a:r>
            <a:endParaRPr lang="zh-CN" altLang="en-US" sz="3000" dirty="0"/>
          </a:p>
        </p:txBody>
      </p:sp>
    </p:spTree>
  </p:cSld>
  <p:clrMapOvr>
    <a:masterClrMapping/>
  </p:clrMapOvr>
  <p:transition spd="med">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7635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2.10  </a:t>
            </a:r>
            <a:r>
              <a:rPr lang="zh-CN" altLang="zh-CN" dirty="0">
                <a:effectLst>
                  <a:outerShdw blurRad="38100" dist="38100" dir="2700000">
                    <a:srgbClr val="000000"/>
                  </a:outerShdw>
                </a:effectLst>
              </a:rPr>
              <a:t>问题解答</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050925"/>
            <a:ext cx="7886700" cy="5807075"/>
          </a:xfrm>
        </p:spPr>
        <p:txBody>
          <a:bodyPr vert="horz" wrap="square" lIns="91440" tIns="45720" rIns="91440" bIns="45720" numCol="1" anchor="t" anchorCtr="0" compatLnSpc="1"/>
          <a:p>
            <a:pPr>
              <a:lnSpc>
                <a:spcPct val="80000"/>
              </a:lnSpc>
            </a:pPr>
            <a:r>
              <a:rPr lang="zh-CN" altLang="zh-CN" sz="2700" dirty="0"/>
              <a:t>（</a:t>
            </a:r>
            <a:r>
              <a:rPr lang="en-US" altLang="zh-CN" sz="2700" dirty="0"/>
              <a:t>1</a:t>
            </a:r>
            <a:r>
              <a:rPr lang="zh-CN" altLang="zh-CN" sz="2700" dirty="0"/>
              <a:t>）关键字那么多，我都记住吗？</a:t>
            </a:r>
            <a:endParaRPr lang="zh-CN" altLang="zh-CN" sz="2700" dirty="0"/>
          </a:p>
          <a:p>
            <a:pPr>
              <a:lnSpc>
                <a:spcPct val="80000"/>
              </a:lnSpc>
            </a:pPr>
            <a:r>
              <a:rPr lang="zh-CN" altLang="zh-CN" sz="2700" dirty="0"/>
              <a:t>这个可以不用去刻意记忆，随着你逐步的学习，会碰到一些常用关键字，碰多了自然就熟悉了。对于一些不常用的，碰到了再回头看是否是属于关键字。总之，关键字可以在学习和使用中慢慢记忆。</a:t>
            </a:r>
            <a:endParaRPr lang="zh-CN" altLang="zh-CN" sz="2700" dirty="0"/>
          </a:p>
          <a:p>
            <a:pPr>
              <a:lnSpc>
                <a:spcPct val="80000"/>
              </a:lnSpc>
            </a:pPr>
            <a:r>
              <a:rPr lang="zh-CN" altLang="zh-CN" sz="2700" dirty="0"/>
              <a:t>（</a:t>
            </a:r>
            <a:r>
              <a:rPr lang="en-US" altLang="zh-CN" sz="2700" dirty="0"/>
              <a:t>2</a:t>
            </a:r>
            <a:r>
              <a:rPr lang="zh-CN" altLang="zh-CN" sz="2700" dirty="0"/>
              <a:t>）这么多运算符，都需要熟练使用吗？</a:t>
            </a:r>
            <a:endParaRPr lang="zh-CN" altLang="zh-CN" sz="2700" dirty="0"/>
          </a:p>
          <a:p>
            <a:pPr>
              <a:lnSpc>
                <a:spcPct val="80000"/>
              </a:lnSpc>
            </a:pPr>
            <a:r>
              <a:rPr lang="zh-CN" altLang="zh-CN" sz="2700" dirty="0"/>
              <a:t>能熟练使用当然最好了，若不能都熟练使用，也要有所了解，知道怎么使用，在实际解决问题时能知道应该使用什么运算符，该怎么用。当然，也可以碰到具体问题时再详细研究，这也是一个不错的办法。</a:t>
            </a:r>
            <a:endParaRPr lang="zh-CN" altLang="zh-CN" sz="2700" dirty="0"/>
          </a:p>
          <a:p>
            <a:pPr>
              <a:lnSpc>
                <a:spcPct val="80000"/>
              </a:lnSpc>
            </a:pPr>
            <a:r>
              <a:rPr lang="zh-CN" altLang="zh-CN" sz="2700" dirty="0"/>
              <a:t>（</a:t>
            </a:r>
            <a:r>
              <a:rPr lang="en-US" altLang="zh-CN" sz="2700" dirty="0"/>
              <a:t>3</a:t>
            </a:r>
            <a:r>
              <a:rPr lang="zh-CN" altLang="zh-CN" sz="2700" dirty="0"/>
              <a:t>）字符串的操作就只有这么一些吗？</a:t>
            </a:r>
            <a:endParaRPr lang="zh-CN" altLang="zh-CN" sz="2700" dirty="0"/>
          </a:p>
          <a:p>
            <a:pPr>
              <a:lnSpc>
                <a:spcPct val="80000"/>
              </a:lnSpc>
            </a:pPr>
            <a:r>
              <a:rPr lang="zh-CN" altLang="zh-CN" sz="2700" dirty="0"/>
              <a:t>字符串还有很多的操作，这里只是一些简单的入门操作，具体在后面的章节会有详细介绍。</a:t>
            </a:r>
            <a:endParaRPr lang="zh-CN" altLang="en-US" sz="2700" dirty="0"/>
          </a:p>
        </p:txBody>
      </p:sp>
    </p:spTree>
  </p:cSld>
  <p:clrMapOvr>
    <a:masterClrMapping/>
  </p:clrMapOvr>
  <p:transition spd="med">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19063"/>
            <a:ext cx="7886700" cy="7953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2.11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14400"/>
            <a:ext cx="7886700" cy="6496050"/>
          </a:xfrm>
        </p:spPr>
        <p:txBody>
          <a:bodyPr vert="horz" wrap="square" lIns="91440" tIns="45720" rIns="91440" bIns="45720" numCol="1" anchor="t" anchorCtr="0" compatLnSpc="1"/>
          <a:p>
            <a:pPr>
              <a:lnSpc>
                <a:spcPct val="80000"/>
              </a:lnSpc>
            </a:pPr>
            <a:r>
              <a:rPr lang="en-US" altLang="zh-CN" sz="2200" dirty="0"/>
              <a:t>1. </a:t>
            </a:r>
            <a:r>
              <a:rPr lang="zh-CN" altLang="zh-CN" sz="2200" dirty="0"/>
              <a:t>回顾数据类型相关概念，整型、浮点型、数据类型转换。</a:t>
            </a:r>
            <a:endParaRPr lang="zh-CN" altLang="zh-CN" sz="2200" dirty="0"/>
          </a:p>
          <a:p>
            <a:pPr>
              <a:lnSpc>
                <a:spcPct val="80000"/>
              </a:lnSpc>
            </a:pPr>
            <a:r>
              <a:rPr lang="en-US" altLang="zh-CN" sz="2200" dirty="0"/>
              <a:t>2. </a:t>
            </a:r>
            <a:r>
              <a:rPr lang="zh-CN" altLang="zh-CN" sz="2200" dirty="0"/>
              <a:t>回顾变量和关键字相关概念，并尝试记住这些关键字。</a:t>
            </a:r>
            <a:endParaRPr lang="zh-CN" altLang="zh-CN" sz="2200" dirty="0"/>
          </a:p>
          <a:p>
            <a:pPr>
              <a:lnSpc>
                <a:spcPct val="80000"/>
              </a:lnSpc>
            </a:pPr>
            <a:r>
              <a:rPr lang="en-US" altLang="zh-CN" sz="2200" dirty="0"/>
              <a:t>3. </a:t>
            </a:r>
            <a:r>
              <a:rPr lang="zh-CN" altLang="zh-CN" sz="2200" dirty="0"/>
              <a:t>回顾运算符和操作对象，并通过不断调试熟悉各种运算符。</a:t>
            </a:r>
            <a:endParaRPr lang="zh-CN" altLang="zh-CN" sz="2200" dirty="0"/>
          </a:p>
          <a:p>
            <a:pPr>
              <a:lnSpc>
                <a:spcPct val="80000"/>
              </a:lnSpc>
            </a:pPr>
            <a:r>
              <a:rPr lang="en-US" altLang="zh-CN" sz="2200" dirty="0"/>
              <a:t>4. </a:t>
            </a:r>
            <a:r>
              <a:rPr lang="zh-CN" altLang="zh-CN" sz="2200" dirty="0"/>
              <a:t>回顾字符串的操作及注释，了解编码方式，尝试写注释。</a:t>
            </a:r>
            <a:endParaRPr lang="zh-CN" altLang="zh-CN" sz="2200" dirty="0"/>
          </a:p>
          <a:p>
            <a:pPr>
              <a:lnSpc>
                <a:spcPct val="80000"/>
              </a:lnSpc>
            </a:pPr>
            <a:r>
              <a:rPr lang="en-US" altLang="zh-CN" sz="2200" dirty="0"/>
              <a:t>5. </a:t>
            </a:r>
            <a:r>
              <a:rPr lang="zh-CN" altLang="zh-CN" sz="2200" dirty="0"/>
              <a:t>小萌和小智约定，明天小智送一颗糖给小萌，并从后天起，小智每天送比前一天多一倍的糖给小萌，到第</a:t>
            </a:r>
            <a:r>
              <a:rPr lang="en-US" altLang="zh-CN" sz="2200" dirty="0"/>
              <a:t>16</a:t>
            </a:r>
            <a:r>
              <a:rPr lang="zh-CN" altLang="zh-CN" sz="2200" dirty="0"/>
              <a:t>天（包含这天），小萌一共可以收到多少颗糖？</a:t>
            </a:r>
            <a:endParaRPr lang="zh-CN" altLang="zh-CN" sz="2200" dirty="0"/>
          </a:p>
          <a:p>
            <a:pPr>
              <a:lnSpc>
                <a:spcPct val="80000"/>
              </a:lnSpc>
            </a:pPr>
            <a:r>
              <a:rPr lang="en-US" altLang="zh-CN" sz="2200" dirty="0"/>
              <a:t>6. </a:t>
            </a:r>
            <a:r>
              <a:rPr lang="zh-CN" altLang="zh-CN" sz="2200" dirty="0"/>
              <a:t>小萌，运算符都学完了，我来考考你，看看你学的怎样，用</a:t>
            </a:r>
            <a:r>
              <a:rPr lang="en-US" altLang="zh-CN" sz="2200" dirty="0"/>
              <a:t>4</a:t>
            </a:r>
            <a:r>
              <a:rPr lang="zh-CN" altLang="zh-CN" sz="2200" dirty="0"/>
              <a:t>个</a:t>
            </a:r>
            <a:r>
              <a:rPr lang="en-US" altLang="zh-CN" sz="2200" dirty="0"/>
              <a:t>2</a:t>
            </a:r>
            <a:r>
              <a:rPr lang="zh-CN" altLang="zh-CN" sz="2200" dirty="0"/>
              <a:t>以及各种运算符，你能得到最大的数是多少？</a:t>
            </a:r>
            <a:endParaRPr lang="zh-CN" altLang="zh-CN" sz="2200" dirty="0"/>
          </a:p>
          <a:p>
            <a:pPr>
              <a:lnSpc>
                <a:spcPct val="80000"/>
              </a:lnSpc>
            </a:pPr>
            <a:r>
              <a:rPr lang="en-US" altLang="zh-CN" sz="2200" dirty="0"/>
              <a:t>7. </a:t>
            </a:r>
            <a:r>
              <a:rPr lang="zh-CN" altLang="zh-CN" sz="2200" dirty="0"/>
              <a:t>结合本章所学，并查阅相关资料，看看下面的代码的输出结果是怎样的，并尝试解释其结果。</a:t>
            </a:r>
            <a:endParaRPr lang="zh-CN" altLang="zh-CN" sz="2200" dirty="0"/>
          </a:p>
          <a:p>
            <a:pPr>
              <a:lnSpc>
                <a:spcPct val="80000"/>
              </a:lnSpc>
            </a:pPr>
            <a:r>
              <a:rPr lang="en-US" altLang="zh-CN" sz="2200" dirty="0"/>
              <a:t>&gt;&gt;&gt; habit='Python</a:t>
            </a:r>
            <a:r>
              <a:rPr lang="zh-CN" altLang="zh-CN" sz="2200" dirty="0"/>
              <a:t>是一门很有用的编程语言</a:t>
            </a:r>
            <a:r>
              <a:rPr lang="en-US" altLang="zh-CN" sz="2200" dirty="0"/>
              <a:t>\n</a:t>
            </a:r>
            <a:r>
              <a:rPr lang="zh-CN" altLang="zh-CN" sz="2200" dirty="0"/>
              <a:t>我想学好它</a:t>
            </a:r>
            <a:r>
              <a:rPr lang="en-US" altLang="zh-CN" sz="2200" dirty="0"/>
              <a:t>'</a:t>
            </a:r>
            <a:endParaRPr lang="zh-CN" altLang="zh-CN" sz="2200" dirty="0"/>
          </a:p>
          <a:p>
            <a:pPr>
              <a:lnSpc>
                <a:spcPct val="80000"/>
              </a:lnSpc>
            </a:pPr>
            <a:r>
              <a:rPr lang="en-US" altLang="zh-CN" sz="2200" dirty="0"/>
              <a:t>&gt;&gt;&gt; print(habit)</a:t>
            </a:r>
            <a:endParaRPr lang="zh-CN" altLang="zh-CN" sz="2200" dirty="0"/>
          </a:p>
          <a:p>
            <a:pPr>
              <a:lnSpc>
                <a:spcPct val="80000"/>
              </a:lnSpc>
            </a:pPr>
            <a:r>
              <a:rPr lang="en-US" altLang="zh-CN" sz="2200" dirty="0"/>
              <a:t>#</a:t>
            </a:r>
            <a:r>
              <a:rPr lang="zh-CN" altLang="zh-CN" sz="2200" dirty="0"/>
              <a:t>你认为的结果是</a:t>
            </a:r>
            <a:endParaRPr lang="zh-CN" altLang="zh-CN" sz="2200" dirty="0"/>
          </a:p>
          <a:p>
            <a:pPr>
              <a:lnSpc>
                <a:spcPct val="80000"/>
              </a:lnSpc>
            </a:pPr>
            <a:r>
              <a:rPr lang="en-US" altLang="zh-CN" sz="2200" dirty="0"/>
              <a:t>&gt;&gt;&gt; len(habit)</a:t>
            </a:r>
            <a:endParaRPr lang="zh-CN" altLang="zh-CN" sz="2200" dirty="0"/>
          </a:p>
          <a:p>
            <a:pPr>
              <a:lnSpc>
                <a:spcPct val="80000"/>
              </a:lnSpc>
            </a:pPr>
            <a:r>
              <a:rPr lang="en-US" altLang="zh-CN" sz="2200" dirty="0"/>
              <a:t>#</a:t>
            </a:r>
            <a:r>
              <a:rPr lang="zh-CN" altLang="zh-CN" sz="2200" dirty="0"/>
              <a:t>你认为的结果是</a:t>
            </a:r>
            <a:endParaRPr lang="zh-CN" altLang="en-US" sz="2200" dirty="0"/>
          </a:p>
        </p:txBody>
      </p:sp>
    </p:spTree>
  </p:cSld>
  <p:clrMapOvr>
    <a:masterClrMapping/>
  </p:clrMapOvr>
  <p:transition spd="med">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lgn="ctr">
              <a:buNone/>
            </a:pPr>
            <a:r>
              <a:rPr lang="zh-CN" altLang="en-US" dirty="0">
                <a:effectLst>
                  <a:outerShdw blurRad="38100" dist="38100" dir="2700000">
                    <a:srgbClr val="000000"/>
                  </a:outerShdw>
                </a:effectLst>
              </a:rPr>
              <a:t>练习题</a:t>
            </a:r>
            <a:endParaRPr lang="zh-CN" altLang="en-US" dirty="0">
              <a:effectLst>
                <a:outerShdw blurRad="38100" dist="38100" dir="2700000">
                  <a:srgbClr val="000000"/>
                </a:outerShdw>
              </a:effectLst>
            </a:endParaRPr>
          </a:p>
        </p:txBody>
      </p:sp>
      <p:sp>
        <p:nvSpPr>
          <p:cNvPr id="101379" name="内容占位符 2"/>
          <p:cNvSpPr>
            <a:spLocks noGrp="1"/>
          </p:cNvSpPr>
          <p:nvPr>
            <p:ph idx="1"/>
          </p:nvPr>
        </p:nvSpPr>
        <p:spPr/>
        <p:txBody>
          <a:bodyPr vert="horz" wrap="square" lIns="91440" tIns="45720" rIns="91440" bIns="45720" anchor="t"/>
          <a:p>
            <a:r>
              <a:rPr lang="en-US" altLang="zh-CN" sz="2800" b="1" dirty="0"/>
              <a:t>1.</a:t>
            </a:r>
            <a:r>
              <a:rPr lang="en-US" altLang="zh-CN" sz="2800" dirty="0"/>
              <a:t>#</a:t>
            </a:r>
            <a:r>
              <a:rPr lang="zh-CN" altLang="en-US" sz="2800" dirty="0"/>
              <a:t>输入</a:t>
            </a:r>
            <a:r>
              <a:rPr lang="en-US" altLang="zh-CN" sz="2800" dirty="0"/>
              <a:t>a,b,c,d4</a:t>
            </a:r>
            <a:r>
              <a:rPr lang="zh-CN" altLang="en-US" sz="2800" dirty="0"/>
              <a:t>个整数，计算</a:t>
            </a:r>
            <a:r>
              <a:rPr lang="en-US" altLang="zh-CN" sz="2800" dirty="0"/>
              <a:t>a+b-c*d</a:t>
            </a:r>
            <a:r>
              <a:rPr lang="zh-CN" altLang="en-US" sz="2800" dirty="0"/>
              <a:t>的结果</a:t>
            </a:r>
            <a:endParaRPr lang="zh-CN" altLang="en-US" sz="2800" dirty="0"/>
          </a:p>
          <a:p>
            <a:r>
              <a:rPr lang="en-US" altLang="zh-CN" sz="2800" b="1" dirty="0"/>
              <a:t>2.</a:t>
            </a:r>
            <a:r>
              <a:rPr lang="en-US" altLang="zh-CN" sz="2800" dirty="0"/>
              <a:t>#</a:t>
            </a:r>
            <a:r>
              <a:rPr lang="zh-CN" altLang="en-US" sz="2800" dirty="0"/>
              <a:t>计算一个</a:t>
            </a:r>
            <a:r>
              <a:rPr lang="en-US" altLang="zh-CN" sz="2800" dirty="0"/>
              <a:t>12.5m*16.7m</a:t>
            </a:r>
            <a:r>
              <a:rPr lang="zh-CN" altLang="en-US" sz="2800" dirty="0"/>
              <a:t>的矩形房间的面积和周长</a:t>
            </a:r>
            <a:endParaRPr lang="zh-CN" altLang="en-US" sz="2800" dirty="0"/>
          </a:p>
          <a:p>
            <a:r>
              <a:rPr lang="en-US" altLang="zh-CN" sz="2800" b="1" dirty="0"/>
              <a:t>3</a:t>
            </a:r>
            <a:r>
              <a:rPr lang="en-US" altLang="zh-CN" sz="2800" dirty="0"/>
              <a:t>.#</a:t>
            </a:r>
            <a:r>
              <a:rPr lang="zh-CN" altLang="en-US" sz="2800" dirty="0"/>
              <a:t>怎么得到</a:t>
            </a:r>
            <a:r>
              <a:rPr lang="en-US" altLang="zh-CN" sz="2800" dirty="0"/>
              <a:t>9/2</a:t>
            </a:r>
            <a:r>
              <a:rPr lang="zh-CN" altLang="en-US" sz="2800" dirty="0"/>
              <a:t>的小数结果</a:t>
            </a:r>
            <a:endParaRPr lang="zh-CN" altLang="en-US" sz="2800" dirty="0"/>
          </a:p>
          <a:p>
            <a:r>
              <a:rPr lang="en-US" altLang="zh-CN" sz="2800" b="1" dirty="0"/>
              <a:t>4.</a:t>
            </a:r>
            <a:r>
              <a:rPr lang="en-US" altLang="zh-CN" sz="2800" dirty="0"/>
              <a:t>#python</a:t>
            </a:r>
            <a:r>
              <a:rPr lang="zh-CN" altLang="en-US" sz="2800" dirty="0"/>
              <a:t>计算中</a:t>
            </a:r>
            <a:r>
              <a:rPr lang="en-US" altLang="zh-CN" sz="2800" dirty="0"/>
              <a:t>7*7*7*7.</a:t>
            </a:r>
            <a:r>
              <a:rPr lang="zh-CN" altLang="en-US" sz="2800" dirty="0"/>
              <a:t>可以有多少种写法</a:t>
            </a:r>
            <a:endParaRPr lang="zh-CN" altLang="en-US" sz="2800" dirty="0"/>
          </a:p>
          <a:p>
            <a:r>
              <a:rPr lang="en-US" altLang="zh-CN" sz="2400" dirty="0"/>
              <a:t> </a:t>
            </a:r>
            <a:endParaRPr lang="en-US" altLang="zh-CN" sz="2400" dirty="0"/>
          </a:p>
          <a:p>
            <a:endParaRPr lang="zh-CN" altLang="en-US" sz="2400" dirty="0"/>
          </a:p>
        </p:txBody>
      </p:sp>
    </p:spTree>
  </p:cSld>
  <p:clrMapOvr>
    <a:masterClrMapping/>
  </p:clrMapOvr>
  <p:transition spd="med">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内容占位符 2"/>
          <p:cNvSpPr>
            <a:spLocks noGrp="1"/>
          </p:cNvSpPr>
          <p:nvPr>
            <p:ph idx="1"/>
          </p:nvPr>
        </p:nvSpPr>
        <p:spPr/>
        <p:txBody>
          <a:bodyPr vert="horz" wrap="square" lIns="91440" tIns="45720" rIns="91440" bIns="45720" anchor="t"/>
          <a:p>
            <a:pPr>
              <a:buNone/>
            </a:pPr>
            <a:r>
              <a:rPr lang="en-US" altLang="zh-CN" sz="2000" b="1" dirty="0"/>
              <a:t>1.</a:t>
            </a:r>
            <a:r>
              <a:rPr lang="en-US" altLang="zh-CN" sz="2000" dirty="0"/>
              <a:t>#</a:t>
            </a:r>
            <a:r>
              <a:rPr lang="zh-CN" altLang="en-US" sz="2000" dirty="0"/>
              <a:t>输入</a:t>
            </a:r>
            <a:r>
              <a:rPr lang="en-US" altLang="zh-CN" sz="2000" dirty="0"/>
              <a:t>a,b,c,d4</a:t>
            </a:r>
            <a:r>
              <a:rPr lang="zh-CN" altLang="en-US" sz="2000" dirty="0"/>
              <a:t>个整数，计算</a:t>
            </a:r>
            <a:r>
              <a:rPr lang="en-US" altLang="zh-CN" sz="2000" dirty="0"/>
              <a:t>a+b-c*d</a:t>
            </a:r>
            <a:r>
              <a:rPr lang="zh-CN" altLang="en-US" sz="2000" dirty="0"/>
              <a:t>的结果</a:t>
            </a:r>
            <a:endParaRPr lang="zh-CN" altLang="en-US" sz="2000" dirty="0"/>
          </a:p>
          <a:p>
            <a:pPr>
              <a:buNone/>
            </a:pPr>
            <a:r>
              <a:rPr lang="en-US" altLang="zh-CN" sz="2000" dirty="0"/>
              <a:t>a=input("please input a nimber:")</a:t>
            </a:r>
            <a:endParaRPr lang="en-US" altLang="zh-CN" sz="2000" dirty="0"/>
          </a:p>
          <a:p>
            <a:pPr>
              <a:buNone/>
            </a:pPr>
            <a:r>
              <a:rPr lang="en-US" altLang="zh-CN" sz="2000" dirty="0"/>
              <a:t>b=input("please input a number:")</a:t>
            </a:r>
            <a:endParaRPr lang="en-US" altLang="zh-CN" sz="2000" dirty="0"/>
          </a:p>
          <a:p>
            <a:pPr>
              <a:buNone/>
            </a:pPr>
            <a:r>
              <a:rPr lang="en-US" altLang="zh-CN" sz="2000" dirty="0"/>
              <a:t>c=input("please input a number:")</a:t>
            </a:r>
            <a:endParaRPr lang="en-US" altLang="zh-CN" sz="2000" dirty="0"/>
          </a:p>
          <a:p>
            <a:pPr>
              <a:buNone/>
            </a:pPr>
            <a:r>
              <a:rPr lang="en-US" altLang="zh-CN" sz="2000" dirty="0"/>
              <a:t>d=input("please input a number:")</a:t>
            </a:r>
            <a:endParaRPr lang="en-US" altLang="zh-CN" sz="2000" dirty="0"/>
          </a:p>
          <a:p>
            <a:pPr>
              <a:buNone/>
            </a:pPr>
            <a:r>
              <a:rPr lang="en-US" altLang="zh-CN" sz="2000" dirty="0"/>
              <a:t>print  (a+b-c*d)</a:t>
            </a:r>
            <a:endParaRPr lang="en-US" altLang="zh-CN" sz="2000" dirty="0"/>
          </a:p>
          <a:p>
            <a:pPr>
              <a:buNone/>
            </a:pPr>
            <a:r>
              <a:rPr lang="en-US" altLang="zh-CN" sz="2000" dirty="0"/>
              <a:t>?</a:t>
            </a:r>
            <a:r>
              <a:rPr lang="zh-CN" altLang="en-US" sz="2000" dirty="0"/>
              <a:t>注意类型转换 </a:t>
            </a:r>
            <a:r>
              <a:rPr lang="en-US" altLang="zh-CN" sz="2000" dirty="0"/>
              <a:t>int</a:t>
            </a:r>
            <a:r>
              <a:rPr lang="zh-CN" altLang="en-US" sz="2000" dirty="0"/>
              <a:t>（）</a:t>
            </a:r>
            <a:endParaRPr lang="en-US" altLang="zh-CN" sz="2000" dirty="0"/>
          </a:p>
          <a:p>
            <a:pPr>
              <a:buNone/>
            </a:pPr>
            <a:r>
              <a:rPr lang="zh-CN" altLang="en-US" sz="2000" b="1" dirty="0"/>
              <a:t>输出结果：</a:t>
            </a:r>
            <a:endParaRPr lang="zh-CN" altLang="en-US" sz="2000" dirty="0"/>
          </a:p>
          <a:p>
            <a:pPr>
              <a:buNone/>
            </a:pPr>
            <a:r>
              <a:rPr lang="en-US" altLang="zh-CN" sz="2000" dirty="0"/>
              <a:t>please input a nimber:3</a:t>
            </a:r>
            <a:endParaRPr lang="en-US" altLang="zh-CN" sz="2000" dirty="0"/>
          </a:p>
          <a:p>
            <a:pPr>
              <a:buNone/>
            </a:pPr>
            <a:r>
              <a:rPr lang="en-US" altLang="zh-CN" sz="2000" dirty="0"/>
              <a:t>please input a number:3</a:t>
            </a:r>
            <a:endParaRPr lang="en-US" altLang="zh-CN" sz="2000" dirty="0"/>
          </a:p>
          <a:p>
            <a:pPr>
              <a:buNone/>
            </a:pPr>
            <a:r>
              <a:rPr lang="en-US" altLang="zh-CN" sz="2000" dirty="0"/>
              <a:t>please input a number:3</a:t>
            </a:r>
            <a:endParaRPr lang="en-US" altLang="zh-CN" sz="2000" dirty="0"/>
          </a:p>
          <a:p>
            <a:pPr>
              <a:buNone/>
            </a:pPr>
            <a:r>
              <a:rPr lang="en-US" altLang="zh-CN" sz="2000" dirty="0"/>
              <a:t>please input a number:3</a:t>
            </a:r>
            <a:endParaRPr lang="en-US" altLang="zh-CN" sz="2000" dirty="0"/>
          </a:p>
          <a:p>
            <a:pPr>
              <a:buNone/>
            </a:pPr>
            <a:r>
              <a:rPr lang="en-US" altLang="zh-CN" sz="2000" dirty="0"/>
              <a:t>-3</a:t>
            </a:r>
            <a:endParaRPr lang="en-US" altLang="zh-CN" sz="2000" dirty="0"/>
          </a:p>
          <a:p>
            <a:endParaRPr lang="zh-CN" altLang="en-US" dirty="0"/>
          </a:p>
        </p:txBody>
      </p:sp>
    </p:spTree>
  </p:cSld>
  <p:clrMapOvr>
    <a:masterClrMapping/>
  </p:clrMapOvr>
  <p:transition spd="med">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endParaRPr lang="zh-CN" altLang="en-US" dirty="0">
              <a:effectLst>
                <a:outerShdw blurRad="38100" dist="38100" dir="2700000">
                  <a:srgbClr val="000000"/>
                </a:outerShdw>
              </a:effectLst>
            </a:endParaRPr>
          </a:p>
        </p:txBody>
      </p:sp>
      <p:sp>
        <p:nvSpPr>
          <p:cNvPr id="103427" name="内容占位符 2"/>
          <p:cNvSpPr>
            <a:spLocks noGrp="1"/>
          </p:cNvSpPr>
          <p:nvPr>
            <p:ph idx="1"/>
          </p:nvPr>
        </p:nvSpPr>
        <p:spPr/>
        <p:txBody>
          <a:bodyPr vert="horz" wrap="square" lIns="91440" tIns="45720" rIns="91440" bIns="45720" anchor="t"/>
          <a:p>
            <a:pPr>
              <a:buNone/>
            </a:pPr>
            <a:r>
              <a:rPr lang="en-US" altLang="zh-CN" sz="2000" b="1" dirty="0"/>
              <a:t>2.</a:t>
            </a:r>
            <a:r>
              <a:rPr lang="en-US" altLang="zh-CN" sz="2000" dirty="0"/>
              <a:t>#</a:t>
            </a:r>
            <a:r>
              <a:rPr lang="zh-CN" altLang="en-US" sz="2000" dirty="0"/>
              <a:t>计算一个</a:t>
            </a:r>
            <a:r>
              <a:rPr lang="en-US" altLang="zh-CN" sz="2000" dirty="0"/>
              <a:t>12.5m*16.7m</a:t>
            </a:r>
            <a:r>
              <a:rPr lang="zh-CN" altLang="en-US" sz="2000" dirty="0"/>
              <a:t>的矩形房间的面积和周长</a:t>
            </a:r>
            <a:endParaRPr lang="zh-CN" altLang="en-US" sz="2000" dirty="0"/>
          </a:p>
          <a:p>
            <a:pPr>
              <a:buNone/>
            </a:pPr>
            <a:r>
              <a:rPr lang="en-US" altLang="zh-CN" sz="2000" dirty="0"/>
              <a:t>a=12.5</a:t>
            </a:r>
            <a:endParaRPr lang="en-US" altLang="zh-CN" sz="2000" dirty="0"/>
          </a:p>
          <a:p>
            <a:pPr>
              <a:buNone/>
            </a:pPr>
            <a:r>
              <a:rPr lang="en-US" altLang="zh-CN" sz="2000" dirty="0"/>
              <a:t>b=16.7</a:t>
            </a:r>
            <a:endParaRPr lang="en-US" altLang="zh-CN" sz="2000" dirty="0"/>
          </a:p>
          <a:p>
            <a:pPr>
              <a:buNone/>
            </a:pPr>
            <a:r>
              <a:rPr lang="en-US" altLang="zh-CN" sz="2000" dirty="0"/>
              <a:t>s=a*b</a:t>
            </a:r>
            <a:endParaRPr lang="en-US" altLang="zh-CN" sz="2000" dirty="0"/>
          </a:p>
          <a:p>
            <a:pPr>
              <a:buNone/>
            </a:pPr>
            <a:r>
              <a:rPr lang="en-US" altLang="zh-CN" sz="2000" dirty="0"/>
              <a:t>c=a+a+b+b</a:t>
            </a:r>
            <a:endParaRPr lang="en-US" altLang="zh-CN" sz="2000" dirty="0"/>
          </a:p>
          <a:p>
            <a:pPr>
              <a:buNone/>
            </a:pPr>
            <a:r>
              <a:rPr lang="en-US" altLang="zh-CN" sz="2000" dirty="0"/>
              <a:t>print "</a:t>
            </a:r>
            <a:r>
              <a:rPr lang="zh-CN" altLang="en-US" sz="2000" dirty="0"/>
              <a:t>面积是</a:t>
            </a:r>
            <a:r>
              <a:rPr lang="en-US" altLang="zh-CN" sz="2000" dirty="0"/>
              <a:t>%f</a:t>
            </a:r>
            <a:r>
              <a:rPr lang="zh-CN" altLang="en-US" sz="2000" dirty="0"/>
              <a:t>，周长是</a:t>
            </a:r>
            <a:r>
              <a:rPr lang="en-US" altLang="zh-CN" sz="2000" dirty="0"/>
              <a:t>%f"%(s,c)</a:t>
            </a:r>
            <a:endParaRPr lang="en-US" altLang="zh-CN" sz="2000" dirty="0"/>
          </a:p>
          <a:p>
            <a:pPr>
              <a:buNone/>
            </a:pPr>
            <a:r>
              <a:rPr lang="zh-CN" altLang="en-US" sz="2000" b="1" dirty="0"/>
              <a:t>输出结果是</a:t>
            </a:r>
            <a:endParaRPr lang="zh-CN" altLang="en-US" sz="2000" dirty="0"/>
          </a:p>
          <a:p>
            <a:pPr>
              <a:buNone/>
            </a:pPr>
            <a:r>
              <a:rPr lang="zh-CN" altLang="en-US" sz="2000" dirty="0"/>
              <a:t>面积是</a:t>
            </a:r>
            <a:r>
              <a:rPr lang="en-US" altLang="zh-CN" sz="2000" dirty="0"/>
              <a:t>208.750000</a:t>
            </a:r>
            <a:r>
              <a:rPr lang="zh-CN" altLang="en-US" sz="2000" dirty="0"/>
              <a:t>，周长是</a:t>
            </a:r>
            <a:r>
              <a:rPr lang="en-US" altLang="zh-CN" sz="2000" dirty="0"/>
              <a:t>58.400000</a:t>
            </a:r>
            <a:endParaRPr lang="en-US" altLang="zh-CN" sz="2000" dirty="0"/>
          </a:p>
          <a:p>
            <a:pPr>
              <a:buNone/>
            </a:pPr>
            <a:r>
              <a:rPr lang="en-US" altLang="zh-CN" sz="2000" b="1" dirty="0"/>
              <a:t>3</a:t>
            </a:r>
            <a:r>
              <a:rPr lang="en-US" altLang="zh-CN" sz="2000" dirty="0"/>
              <a:t>.#</a:t>
            </a:r>
            <a:r>
              <a:rPr lang="zh-CN" altLang="en-US" sz="2000" dirty="0"/>
              <a:t>怎么得到</a:t>
            </a:r>
            <a:r>
              <a:rPr lang="en-US" altLang="zh-CN" sz="2000" dirty="0"/>
              <a:t>9/2</a:t>
            </a:r>
            <a:r>
              <a:rPr lang="zh-CN" altLang="en-US" sz="2000" dirty="0"/>
              <a:t>的小数结果</a:t>
            </a:r>
            <a:endParaRPr lang="zh-CN" altLang="en-US" sz="2000" dirty="0"/>
          </a:p>
          <a:p>
            <a:pPr>
              <a:buNone/>
            </a:pPr>
            <a:r>
              <a:rPr lang="en-US" altLang="zh-CN" sz="2000" dirty="0"/>
              <a:t>&gt;&gt;&gt; float(9/2)</a:t>
            </a:r>
            <a:endParaRPr lang="zh-CN" altLang="en-US" sz="2000" dirty="0"/>
          </a:p>
          <a:p>
            <a:pPr>
              <a:buNone/>
            </a:pPr>
            <a:r>
              <a:rPr lang="en-US" altLang="zh-CN" sz="2000" dirty="0"/>
              <a:t>4.0</a:t>
            </a:r>
            <a:endParaRPr lang="zh-CN" altLang="en-US" sz="2000" dirty="0"/>
          </a:p>
          <a:p>
            <a:pPr>
              <a:buNone/>
            </a:pPr>
            <a:endParaRPr lang="zh-CN" altLang="en-US" sz="2800" dirty="0"/>
          </a:p>
          <a:p>
            <a:pPr>
              <a:buNone/>
            </a:pPr>
            <a:endParaRPr lang="zh-CN" altLang="en-US" dirty="0"/>
          </a:p>
        </p:txBody>
      </p:sp>
    </p:spTree>
  </p:cSld>
  <p:clrMapOvr>
    <a:masterClrMapping/>
  </p:clrMapOvr>
  <p:transition spd="med">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内容占位符 2"/>
          <p:cNvSpPr>
            <a:spLocks noGrp="1"/>
          </p:cNvSpPr>
          <p:nvPr>
            <p:ph idx="1"/>
          </p:nvPr>
        </p:nvSpPr>
        <p:spPr>
          <a:xfrm>
            <a:off x="571500" y="642938"/>
            <a:ext cx="8229600" cy="4724400"/>
          </a:xfrm>
        </p:spPr>
        <p:txBody>
          <a:bodyPr vert="horz" wrap="square" lIns="91440" tIns="45720" rIns="91440" bIns="45720" anchor="t"/>
          <a:p>
            <a:r>
              <a:rPr lang="zh-CN" altLang="en-US" sz="2000" dirty="0"/>
              <a:t>第一种：</a:t>
            </a:r>
            <a:endParaRPr lang="zh-CN" altLang="en-US" sz="2000" dirty="0"/>
          </a:p>
          <a:p>
            <a:r>
              <a:rPr lang="en-US" altLang="zh-CN" sz="2000" dirty="0"/>
              <a:t>&gt;&gt;&gt; 7*7*7*7</a:t>
            </a:r>
            <a:endParaRPr lang="zh-CN" altLang="en-US" sz="2000" dirty="0"/>
          </a:p>
          <a:p>
            <a:r>
              <a:rPr lang="en-US" altLang="zh-CN" sz="2000" dirty="0"/>
              <a:t>2401</a:t>
            </a:r>
            <a:endParaRPr lang="zh-CN" altLang="en-US" sz="2000" dirty="0"/>
          </a:p>
          <a:p>
            <a:r>
              <a:rPr lang="zh-CN" altLang="en-US" sz="2000" dirty="0"/>
              <a:t>第二种：</a:t>
            </a:r>
            <a:endParaRPr lang="zh-CN" altLang="en-US" sz="2000" dirty="0"/>
          </a:p>
          <a:p>
            <a:r>
              <a:rPr lang="en-US" altLang="zh-CN" sz="2000" dirty="0"/>
              <a:t>&gt;&gt;&gt;pow</a:t>
            </a:r>
            <a:r>
              <a:rPr lang="zh-CN" altLang="en-US" sz="2000" dirty="0"/>
              <a:t>（</a:t>
            </a:r>
            <a:r>
              <a:rPr lang="en-US" altLang="zh-CN" sz="2000" dirty="0"/>
              <a:t>7,4</a:t>
            </a:r>
            <a:r>
              <a:rPr lang="zh-CN" altLang="en-US" sz="2000" dirty="0"/>
              <a:t>）</a:t>
            </a:r>
            <a:endParaRPr lang="zh-CN" altLang="en-US" sz="2000" dirty="0"/>
          </a:p>
          <a:p>
            <a:r>
              <a:rPr lang="en-US" altLang="zh-CN" sz="2000" dirty="0"/>
              <a:t>2401</a:t>
            </a:r>
            <a:endParaRPr lang="en-US" altLang="zh-CN" sz="2000" dirty="0"/>
          </a:p>
          <a:p>
            <a:r>
              <a:rPr lang="zh-CN" altLang="en-US" sz="2000" dirty="0"/>
              <a:t>第三种：</a:t>
            </a:r>
            <a:endParaRPr lang="zh-CN" altLang="en-US" sz="2000" dirty="0"/>
          </a:p>
          <a:p>
            <a:r>
              <a:rPr lang="en-US" altLang="zh-CN" sz="2000" dirty="0"/>
              <a:t>&gt;&gt;&gt;7**4</a:t>
            </a:r>
            <a:endParaRPr lang="zh-CN" altLang="en-US" sz="2000" dirty="0"/>
          </a:p>
          <a:p>
            <a:r>
              <a:rPr lang="en-US" altLang="zh-CN" sz="2000" dirty="0"/>
              <a:t>24401</a:t>
            </a:r>
            <a:endParaRPr lang="zh-CN" altLang="en-US" sz="2000" dirty="0"/>
          </a:p>
          <a:p>
            <a:r>
              <a:rPr lang="zh-CN" altLang="en-US" sz="2000" dirty="0"/>
              <a:t>第四种：</a:t>
            </a:r>
            <a:endParaRPr lang="zh-CN" altLang="en-US" sz="2000" dirty="0"/>
          </a:p>
          <a:p>
            <a:r>
              <a:rPr lang="en-US" altLang="zh-CN" sz="2000" dirty="0"/>
              <a:t>&gt;&gt;&gt; eval("%s*%s*%s*%s"%(7,7,7,7))</a:t>
            </a:r>
            <a:endParaRPr lang="en-US" altLang="zh-CN" sz="2000" dirty="0"/>
          </a:p>
          <a:p>
            <a:r>
              <a:rPr lang="en-US" altLang="zh-CN" sz="2000" dirty="0"/>
              <a:t>2401</a:t>
            </a:r>
            <a:br>
              <a:rPr lang="en-US" altLang="zh-CN" sz="2000" dirty="0"/>
            </a:br>
            <a:r>
              <a:rPr lang="zh-CN" altLang="en-US" sz="2000" dirty="0"/>
              <a:t> </a:t>
            </a:r>
            <a:r>
              <a:rPr lang="en-US" altLang="zh-CN" sz="2000" dirty="0"/>
              <a:t>eval</a:t>
            </a:r>
            <a:r>
              <a:rPr lang="zh-CN" altLang="en-US" sz="2000" dirty="0"/>
              <a:t>参数是一个字符串</a:t>
            </a:r>
            <a:r>
              <a:rPr lang="en-US" altLang="zh-CN" sz="2000" dirty="0"/>
              <a:t>, </a:t>
            </a:r>
            <a:r>
              <a:rPr lang="zh-CN" altLang="en-US" sz="2000" dirty="0"/>
              <a:t>可以把这个字符串当成表达式来求值</a:t>
            </a:r>
            <a:r>
              <a:rPr lang="en-US" altLang="zh-CN" sz="2000" dirty="0"/>
              <a:t>,</a:t>
            </a:r>
            <a:br>
              <a:rPr lang="en-US" altLang="zh-CN" sz="2000" dirty="0"/>
            </a:br>
            <a:endParaRPr lang="zh-CN" altLang="en-US" sz="2000" dirty="0"/>
          </a:p>
          <a:p>
            <a:r>
              <a:rPr lang="zh-CN" altLang="en-US" sz="2000" dirty="0"/>
              <a:t> </a:t>
            </a:r>
            <a:endParaRPr lang="zh-CN" altLang="en-US" sz="2000" dirty="0"/>
          </a:p>
        </p:txBody>
      </p:sp>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
          <p:cNvSpPr/>
          <p:nvPr/>
        </p:nvSpPr>
        <p:spPr>
          <a:xfrm>
            <a:off x="0" y="857250"/>
            <a:ext cx="9144000" cy="276860"/>
          </a:xfrm>
          <a:prstGeom prst="rect">
            <a:avLst/>
          </a:prstGeom>
          <a:blipFill>
            <a:blip r:embed="rId1"/>
            <a:stretch>
              <a:fillRect/>
            </a:stretch>
          </a:blipFill>
        </p:spPr>
        <p:txBody>
          <a:bodyPr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endParaRPr>
              <a:solidFill>
                <a:schemeClr val="tx1"/>
              </a:solidFill>
            </a:endParaRPr>
          </a:p>
        </p:txBody>
      </p:sp>
      <p:sp>
        <p:nvSpPr>
          <p:cNvPr id="3" name="object 3"/>
          <p:cNvSpPr txBox="1"/>
          <p:nvPr/>
        </p:nvSpPr>
        <p:spPr>
          <a:xfrm>
            <a:off x="2442464" y="1309809"/>
            <a:ext cx="5023104" cy="676910"/>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5280"/>
              </a:lnSpc>
              <a:spcBef>
                <a:spcPct val="0"/>
              </a:spcBef>
              <a:spcAft>
                <a:spcPct val="0"/>
              </a:spcAft>
            </a:pPr>
            <a:r>
              <a:rPr sz="4000" dirty="0" err="1">
                <a:solidFill>
                  <a:schemeClr val="tx1"/>
                </a:solidFill>
                <a:latin typeface="ODAJGC+MicrosoftYaHei"/>
                <a:cs typeface="ODAJGC+MicrosoftYaHei"/>
              </a:rPr>
              <a:t>Python</a:t>
            </a:r>
            <a:r>
              <a:rPr sz="4000" dirty="0" err="1">
                <a:solidFill>
                  <a:schemeClr val="tx1"/>
                </a:solidFill>
                <a:latin typeface="JGVHNN+MicrosoftYaHei"/>
                <a:cs typeface="JGVHNN+MicrosoftYaHei"/>
              </a:rPr>
              <a:t>语言的诞生</a:t>
            </a:r>
            <a:endParaRPr sz="4000" dirty="0" err="1">
              <a:solidFill>
                <a:schemeClr val="tx1"/>
              </a:solidFill>
              <a:latin typeface="JGVHNN+MicrosoftYaHei"/>
              <a:cs typeface="JGVHNN+MicrosoftYaHei"/>
            </a:endParaRPr>
          </a:p>
        </p:txBody>
      </p:sp>
      <p:sp>
        <p:nvSpPr>
          <p:cNvPr id="4" name="object 4"/>
          <p:cNvSpPr txBox="1"/>
          <p:nvPr/>
        </p:nvSpPr>
        <p:spPr>
          <a:xfrm>
            <a:off x="1090675" y="2653931"/>
            <a:ext cx="3420364" cy="397510"/>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3100"/>
              </a:lnSpc>
              <a:spcBef>
                <a:spcPct val="0"/>
              </a:spcBef>
              <a:spcAft>
                <a:spcPct val="0"/>
              </a:spcAft>
            </a:pPr>
            <a:r>
              <a:rPr sz="2800" b="1" dirty="0">
                <a:solidFill>
                  <a:schemeClr val="tx1"/>
                </a:solidFill>
                <a:latin typeface="JCUKFG+TimesNewRomanPS-BoldMT"/>
                <a:cs typeface="JCUKFG+TimesNewRomanPS-BoldMT"/>
              </a:rPr>
              <a:t>Guido</a:t>
            </a:r>
            <a:r>
              <a:rPr sz="2800" b="1" dirty="0">
                <a:solidFill>
                  <a:schemeClr val="tx1"/>
                </a:solidFill>
                <a:latin typeface="Times New Roman" panose="02020603050405020304"/>
                <a:cs typeface="Times New Roman" panose="02020603050405020304"/>
              </a:rPr>
              <a:t> </a:t>
            </a:r>
            <a:r>
              <a:rPr sz="2800" b="1" dirty="0">
                <a:solidFill>
                  <a:schemeClr val="tx1"/>
                </a:solidFill>
                <a:latin typeface="JCUKFG+TimesNewRomanPS-BoldMT"/>
                <a:cs typeface="JCUKFG+TimesNewRomanPS-BoldMT"/>
              </a:rPr>
              <a:t>van</a:t>
            </a:r>
            <a:r>
              <a:rPr sz="2800" b="1" spc="-10" dirty="0">
                <a:solidFill>
                  <a:schemeClr val="tx1"/>
                </a:solidFill>
                <a:latin typeface="Times New Roman" panose="02020603050405020304"/>
                <a:cs typeface="Times New Roman" panose="02020603050405020304"/>
              </a:rPr>
              <a:t> </a:t>
            </a:r>
            <a:r>
              <a:rPr sz="2800" b="1" dirty="0" err="1">
                <a:solidFill>
                  <a:schemeClr val="tx1"/>
                </a:solidFill>
                <a:latin typeface="JCUKFG+TimesNewRomanPS-BoldMT"/>
                <a:cs typeface="JCUKFG+TimesNewRomanPS-BoldMT"/>
              </a:rPr>
              <a:t>Rossum</a:t>
            </a:r>
            <a:endParaRPr sz="2800" b="1" dirty="0" err="1">
              <a:solidFill>
                <a:schemeClr val="tx1"/>
              </a:solidFill>
              <a:latin typeface="JCUKFG+TimesNewRomanPS-BoldMT"/>
              <a:cs typeface="JCUKFG+TimesNewRomanPS-BoldMT"/>
            </a:endParaRPr>
          </a:p>
        </p:txBody>
      </p:sp>
      <p:sp>
        <p:nvSpPr>
          <p:cNvPr id="5" name="object 5"/>
          <p:cNvSpPr txBox="1"/>
          <p:nvPr/>
        </p:nvSpPr>
        <p:spPr>
          <a:xfrm>
            <a:off x="1090675" y="3362602"/>
            <a:ext cx="3579495" cy="2025650"/>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3700"/>
              </a:lnSpc>
              <a:spcBef>
                <a:spcPct val="0"/>
              </a:spcBef>
              <a:spcAft>
                <a:spcPct val="0"/>
              </a:spcAft>
            </a:pPr>
            <a:r>
              <a:rPr sz="2800" b="1">
                <a:solidFill>
                  <a:schemeClr val="tx1"/>
                </a:solidFill>
                <a:latin typeface="JCUKFG+TimesNewRomanPS-BoldMT"/>
                <a:cs typeface="JCUKFG+TimesNewRomanPS-BoldMT"/>
              </a:rPr>
              <a:t>Python</a:t>
            </a:r>
            <a:r>
              <a:rPr sz="2800" b="1">
                <a:solidFill>
                  <a:schemeClr val="tx1"/>
                </a:solidFill>
                <a:latin typeface="KROIMS+MicrosoftYaHei-Bold"/>
                <a:cs typeface="KROIMS+MicrosoftYaHei-Bold"/>
              </a:rPr>
              <a:t>语言创立者</a:t>
            </a:r>
            <a:endParaRPr sz="2800" b="1">
              <a:solidFill>
                <a:schemeClr val="tx1"/>
              </a:solidFill>
              <a:latin typeface="KROIMS+MicrosoftYaHei-Bold"/>
              <a:cs typeface="KROIMS+MicrosoftYaHei-Bold"/>
            </a:endParaRPr>
          </a:p>
          <a:p>
            <a:pPr marL="0" marR="0">
              <a:lnSpc>
                <a:spcPts val="3700"/>
              </a:lnSpc>
              <a:spcBef>
                <a:spcPts val="2300"/>
              </a:spcBef>
              <a:spcAft>
                <a:spcPct val="0"/>
              </a:spcAft>
            </a:pPr>
            <a:r>
              <a:rPr sz="2800" b="1">
                <a:solidFill>
                  <a:schemeClr val="tx1"/>
                </a:solidFill>
                <a:latin typeface="JCUKFG+TimesNewRomanPS-BoldMT"/>
                <a:cs typeface="JCUKFG+TimesNewRomanPS-BoldMT"/>
              </a:rPr>
              <a:t>2002</a:t>
            </a:r>
            <a:r>
              <a:rPr sz="2800" b="1">
                <a:solidFill>
                  <a:schemeClr val="tx1"/>
                </a:solidFill>
                <a:latin typeface="KROIMS+MicrosoftYaHei-Bold"/>
                <a:cs typeface="KROIMS+MicrosoftYaHei-Bold"/>
              </a:rPr>
              <a:t>年，</a:t>
            </a:r>
            <a:r>
              <a:rPr sz="2800" b="1">
                <a:solidFill>
                  <a:schemeClr val="tx1"/>
                </a:solidFill>
                <a:latin typeface="JCUKFG+TimesNewRomanPS-BoldMT"/>
                <a:cs typeface="JCUKFG+TimesNewRomanPS-BoldMT"/>
              </a:rPr>
              <a:t>Python</a:t>
            </a:r>
            <a:r>
              <a:rPr sz="2800" b="1">
                <a:solidFill>
                  <a:schemeClr val="tx1"/>
                </a:solidFill>
                <a:latin typeface="Times New Roman" panose="02020603050405020304"/>
                <a:cs typeface="Times New Roman" panose="02020603050405020304"/>
              </a:rPr>
              <a:t> </a:t>
            </a:r>
            <a:r>
              <a:rPr sz="2800" b="1">
                <a:solidFill>
                  <a:schemeClr val="tx1"/>
                </a:solidFill>
                <a:latin typeface="JCUKFG+TimesNewRomanPS-BoldMT"/>
                <a:cs typeface="JCUKFG+TimesNewRomanPS-BoldMT"/>
              </a:rPr>
              <a:t>2.x</a:t>
            </a:r>
            <a:endParaRPr sz="2800" b="1">
              <a:solidFill>
                <a:schemeClr val="tx1"/>
              </a:solidFill>
              <a:latin typeface="JCUKFG+TimesNewRomanPS-BoldMT"/>
              <a:cs typeface="JCUKFG+TimesNewRomanPS-BoldMT"/>
            </a:endParaRPr>
          </a:p>
          <a:p>
            <a:pPr marL="0" marR="0">
              <a:lnSpc>
                <a:spcPts val="3700"/>
              </a:lnSpc>
              <a:spcBef>
                <a:spcPts val="2400"/>
              </a:spcBef>
              <a:spcAft>
                <a:spcPct val="0"/>
              </a:spcAft>
            </a:pPr>
            <a:r>
              <a:rPr sz="2800" b="1">
                <a:solidFill>
                  <a:schemeClr val="tx1"/>
                </a:solidFill>
                <a:latin typeface="JCUKFG+TimesNewRomanPS-BoldMT"/>
                <a:cs typeface="JCUKFG+TimesNewRomanPS-BoldMT"/>
              </a:rPr>
              <a:t>2008</a:t>
            </a:r>
            <a:r>
              <a:rPr sz="2800" b="1">
                <a:solidFill>
                  <a:schemeClr val="tx1"/>
                </a:solidFill>
                <a:latin typeface="KROIMS+MicrosoftYaHei-Bold"/>
                <a:cs typeface="KROIMS+MicrosoftYaHei-Bold"/>
              </a:rPr>
              <a:t>年，</a:t>
            </a:r>
            <a:r>
              <a:rPr sz="2800" b="1">
                <a:solidFill>
                  <a:schemeClr val="tx1"/>
                </a:solidFill>
                <a:latin typeface="JCUKFG+TimesNewRomanPS-BoldMT"/>
                <a:cs typeface="JCUKFG+TimesNewRomanPS-BoldMT"/>
              </a:rPr>
              <a:t>Python</a:t>
            </a:r>
            <a:r>
              <a:rPr sz="2800" b="1">
                <a:solidFill>
                  <a:schemeClr val="tx1"/>
                </a:solidFill>
                <a:latin typeface="Times New Roman" panose="02020603050405020304"/>
                <a:cs typeface="Times New Roman" panose="02020603050405020304"/>
              </a:rPr>
              <a:t> </a:t>
            </a:r>
            <a:r>
              <a:rPr sz="2800" b="1">
                <a:solidFill>
                  <a:schemeClr val="tx1"/>
                </a:solidFill>
                <a:latin typeface="JCUKFG+TimesNewRomanPS-BoldMT"/>
                <a:cs typeface="JCUKFG+TimesNewRomanPS-BoldMT"/>
              </a:rPr>
              <a:t>3.x</a:t>
            </a:r>
            <a:endParaRPr sz="2800" b="1">
              <a:solidFill>
                <a:schemeClr val="tx1"/>
              </a:solidFill>
              <a:latin typeface="JCUKFG+TimesNewRomanPS-BoldMT"/>
              <a:cs typeface="JCUKFG+TimesNewRomanPS-BoldMT"/>
            </a:endParaRPr>
          </a:p>
        </p:txBody>
      </p:sp>
      <p:sp>
        <p:nvSpPr>
          <p:cNvPr id="7" name="矩形 6"/>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8" name="椭圆 7"/>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第三章  </a:t>
            </a:r>
            <a:r>
              <a:rPr lang="zh-CN" altLang="zh-CN" dirty="0">
                <a:effectLst>
                  <a:outerShdw blurRad="38100" dist="38100" dir="2700000">
                    <a:srgbClr val="000000"/>
                  </a:outerShdw>
                </a:effectLst>
              </a:rPr>
              <a:t>列表和元组</a:t>
            </a:r>
            <a:endParaRPr lang="zh-CN" altLang="en-US" dirty="0">
              <a:effectLst>
                <a:outerShdw blurRad="38100" dist="38100" dir="2700000">
                  <a:srgbClr val="000000"/>
                </a:outerShdw>
              </a:effectLst>
            </a:endParaRPr>
          </a:p>
        </p:txBody>
      </p:sp>
      <p:sp>
        <p:nvSpPr>
          <p:cNvPr id="105475" name="内容占位符 2"/>
          <p:cNvSpPr>
            <a:spLocks noGrp="1"/>
          </p:cNvSpPr>
          <p:nvPr>
            <p:ph idx="1"/>
          </p:nvPr>
        </p:nvSpPr>
        <p:spPr/>
        <p:txBody>
          <a:bodyPr vert="horz" wrap="square" lIns="91440" tIns="45720" rIns="91440" bIns="45720" anchor="t"/>
          <a:p>
            <a:r>
              <a:rPr lang="zh-CN" altLang="zh-CN" dirty="0"/>
              <a:t>本章将引入一个新的概念：数据结构。数据结构是通过某种方式（例如对元素进行编号）组织在一起的数据元素的集合，这些元素可以是数字或者字符。在</a:t>
            </a:r>
            <a:r>
              <a:rPr lang="en-US" altLang="zh-CN" dirty="0"/>
              <a:t>Python</a:t>
            </a:r>
            <a:r>
              <a:rPr lang="zh-CN" altLang="zh-CN" dirty="0"/>
              <a:t>中，最基本的数据结构是序列（</a:t>
            </a:r>
            <a:r>
              <a:rPr lang="en-US" altLang="zh-CN" dirty="0"/>
              <a:t>sequence</a:t>
            </a:r>
            <a:r>
              <a:rPr lang="zh-CN" altLang="zh-CN" dirty="0"/>
              <a:t>）。</a:t>
            </a:r>
            <a:r>
              <a:rPr lang="en-US" altLang="zh-CN" dirty="0"/>
              <a:t>Python</a:t>
            </a:r>
            <a:r>
              <a:rPr lang="zh-CN" altLang="zh-CN" dirty="0"/>
              <a:t>包含</a:t>
            </a:r>
            <a:r>
              <a:rPr lang="en-US" altLang="zh-CN" dirty="0"/>
              <a:t>6</a:t>
            </a:r>
            <a:r>
              <a:rPr lang="zh-CN" altLang="en-US" dirty="0"/>
              <a:t>种</a:t>
            </a:r>
            <a:r>
              <a:rPr lang="zh-CN" altLang="zh-CN" dirty="0"/>
              <a:t>内建的序列，即列表、元组、字符串、</a:t>
            </a:r>
            <a:r>
              <a:rPr lang="en-US" altLang="zh-CN" dirty="0"/>
              <a:t>Unicode</a:t>
            </a:r>
            <a:r>
              <a:rPr lang="zh-CN" altLang="zh-CN" dirty="0"/>
              <a:t>字符串、</a:t>
            </a:r>
            <a:r>
              <a:rPr lang="en-US" altLang="zh-CN" dirty="0"/>
              <a:t>buffer</a:t>
            </a:r>
            <a:r>
              <a:rPr lang="zh-CN" altLang="zh-CN" dirty="0"/>
              <a:t>对象和</a:t>
            </a:r>
            <a:r>
              <a:rPr lang="en-US" altLang="zh-CN" dirty="0"/>
              <a:t>xrange</a:t>
            </a:r>
            <a:r>
              <a:rPr lang="zh-CN" altLang="zh-CN" dirty="0"/>
              <a:t>对象。本章重点讨论最常用的两种：列表和元组。</a:t>
            </a:r>
            <a:endParaRPr lang="zh-CN" altLang="en-US" dirty="0"/>
          </a:p>
        </p:txBody>
      </p:sp>
    </p:spTree>
  </p:cSld>
  <p:clrMapOvr>
    <a:masterClrMapping/>
  </p:clrMapOvr>
  <p:transition spd="med">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  </a:t>
            </a:r>
            <a:r>
              <a:rPr lang="zh-CN" altLang="zh-CN" dirty="0">
                <a:effectLst>
                  <a:outerShdw blurRad="38100" dist="38100" dir="2700000">
                    <a:srgbClr val="000000"/>
                  </a:outerShdw>
                </a:effectLst>
              </a:rPr>
              <a:t>通用序列操作</a:t>
            </a:r>
            <a:endParaRPr lang="zh-CN" altLang="en-US" dirty="0">
              <a:effectLst>
                <a:outerShdw blurRad="38100" dist="38100" dir="2700000">
                  <a:srgbClr val="000000"/>
                </a:outerShdw>
              </a:effectLst>
            </a:endParaRPr>
          </a:p>
        </p:txBody>
      </p:sp>
      <p:sp>
        <p:nvSpPr>
          <p:cNvPr id="106499" name="内容占位符 2"/>
          <p:cNvSpPr>
            <a:spLocks noGrp="1"/>
          </p:cNvSpPr>
          <p:nvPr>
            <p:ph idx="1"/>
          </p:nvPr>
        </p:nvSpPr>
        <p:spPr/>
        <p:txBody>
          <a:bodyPr vert="horz" wrap="square" lIns="91440" tIns="45720" rIns="91440" bIns="45720" anchor="t"/>
          <a:p>
            <a:r>
              <a:rPr lang="zh-CN" altLang="zh-CN" dirty="0"/>
              <a:t>在讲解列表和元组之前，本节先介绍</a:t>
            </a:r>
            <a:r>
              <a:rPr lang="en-US" altLang="zh-CN" dirty="0"/>
              <a:t>Python</a:t>
            </a:r>
            <a:r>
              <a:rPr lang="zh-CN" altLang="zh-CN" dirty="0"/>
              <a:t>中序列的通用操作，这些操作在列表和元组中都会用到。</a:t>
            </a:r>
            <a:endParaRPr lang="zh-CN" altLang="zh-CN" dirty="0"/>
          </a:p>
          <a:p>
            <a:r>
              <a:rPr lang="en-US" altLang="zh-CN" dirty="0"/>
              <a:t>Python</a:t>
            </a:r>
            <a:r>
              <a:rPr lang="zh-CN" altLang="zh-CN" dirty="0"/>
              <a:t>中所有序列都可以进行某些特定的操作，这些操作包括：</a:t>
            </a:r>
            <a:r>
              <a:rPr lang="zh-CN" altLang="zh-CN" dirty="0">
                <a:solidFill>
                  <a:srgbClr val="FF0000"/>
                </a:solidFill>
              </a:rPr>
              <a:t>索引（</a:t>
            </a:r>
            <a:r>
              <a:rPr lang="en-US" altLang="zh-CN" dirty="0">
                <a:solidFill>
                  <a:srgbClr val="FF0000"/>
                </a:solidFill>
              </a:rPr>
              <a:t>indexing</a:t>
            </a:r>
            <a:r>
              <a:rPr lang="zh-CN" altLang="zh-CN" dirty="0">
                <a:solidFill>
                  <a:srgbClr val="FF0000"/>
                </a:solidFill>
              </a:rPr>
              <a:t>）、分片（</a:t>
            </a:r>
            <a:r>
              <a:rPr lang="en-US" altLang="zh-CN" dirty="0">
                <a:solidFill>
                  <a:srgbClr val="FF0000"/>
                </a:solidFill>
              </a:rPr>
              <a:t>sliceing</a:t>
            </a:r>
            <a:r>
              <a:rPr lang="zh-CN" altLang="zh-CN" dirty="0">
                <a:solidFill>
                  <a:srgbClr val="FF0000"/>
                </a:solidFill>
              </a:rPr>
              <a:t>）、序列相加（</a:t>
            </a:r>
            <a:r>
              <a:rPr lang="en-US" altLang="zh-CN" dirty="0">
                <a:solidFill>
                  <a:srgbClr val="FF0000"/>
                </a:solidFill>
              </a:rPr>
              <a:t>adding</a:t>
            </a:r>
            <a:r>
              <a:rPr lang="zh-CN" altLang="zh-CN" dirty="0">
                <a:solidFill>
                  <a:srgbClr val="FF0000"/>
                </a:solidFill>
              </a:rPr>
              <a:t>）、乘法（</a:t>
            </a:r>
            <a:r>
              <a:rPr lang="en-US" altLang="zh-CN" dirty="0">
                <a:solidFill>
                  <a:srgbClr val="FF0000"/>
                </a:solidFill>
              </a:rPr>
              <a:t>multiplying</a:t>
            </a:r>
            <a:r>
              <a:rPr lang="zh-CN" altLang="zh-CN" dirty="0">
                <a:solidFill>
                  <a:srgbClr val="FF0000"/>
                </a:solidFill>
              </a:rPr>
              <a:t>）、成员资格、长度、最小值和最大值。</a:t>
            </a:r>
            <a:r>
              <a:rPr lang="zh-CN" altLang="zh-CN" dirty="0"/>
              <a:t>本节首先讲解对所有序列（包括元组和列表）都通用的操作。</a:t>
            </a:r>
            <a:endParaRPr lang="zh-CN" altLang="en-US" dirty="0"/>
          </a:p>
        </p:txBody>
      </p:sp>
    </p:spTree>
  </p:cSld>
  <p:clrMapOvr>
    <a:masterClrMapping/>
  </p:clrMapOvr>
  <p:transition spd="med">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28600"/>
            <a:ext cx="7886700" cy="7810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3.1.1  </a:t>
            </a:r>
            <a:r>
              <a:rPr lang="zh-CN" altLang="zh-CN" dirty="0">
                <a:effectLst>
                  <a:outerShdw blurRad="38100" dist="38100" dir="2700000">
                    <a:srgbClr val="000000"/>
                  </a:outerShdw>
                </a:effectLst>
              </a:rPr>
              <a:t>索引</a:t>
            </a:r>
            <a:endParaRPr lang="zh-CN" altLang="en-US" dirty="0">
              <a:effectLst>
                <a:outerShdw blurRad="38100" dist="38100" dir="2700000">
                  <a:srgbClr val="000000"/>
                </a:outerShdw>
              </a:effectLst>
            </a:endParaRPr>
          </a:p>
        </p:txBody>
      </p:sp>
      <p:sp>
        <p:nvSpPr>
          <p:cNvPr id="107523" name="内容占位符 2"/>
          <p:cNvSpPr>
            <a:spLocks noGrp="1"/>
          </p:cNvSpPr>
          <p:nvPr>
            <p:ph idx="1"/>
          </p:nvPr>
        </p:nvSpPr>
        <p:spPr>
          <a:xfrm>
            <a:off x="628650" y="1119188"/>
            <a:ext cx="7886700" cy="5057775"/>
          </a:xfrm>
        </p:spPr>
        <p:txBody>
          <a:bodyPr vert="horz" wrap="square" lIns="91440" tIns="45720" rIns="91440" bIns="45720" anchor="t"/>
          <a:p>
            <a:r>
              <a:rPr lang="zh-CN" altLang="zh-CN" dirty="0"/>
              <a:t>序列是</a:t>
            </a:r>
            <a:r>
              <a:rPr lang="en-US" altLang="zh-CN" dirty="0"/>
              <a:t>Python</a:t>
            </a:r>
            <a:r>
              <a:rPr lang="zh-CN" altLang="zh-CN" dirty="0"/>
              <a:t>中最基本的数据结构。序列中的每个元素都分配一个数字，代表它在序列中的位置，或索引，</a:t>
            </a:r>
            <a:r>
              <a:rPr lang="zh-CN" altLang="zh-CN" dirty="0">
                <a:solidFill>
                  <a:srgbClr val="FF0000"/>
                </a:solidFill>
              </a:rPr>
              <a:t>第一个索引是</a:t>
            </a:r>
            <a:r>
              <a:rPr lang="en-US" altLang="zh-CN" dirty="0">
                <a:solidFill>
                  <a:srgbClr val="FF0000"/>
                </a:solidFill>
              </a:rPr>
              <a:t>0</a:t>
            </a:r>
            <a:r>
              <a:rPr lang="zh-CN" altLang="zh-CN" dirty="0">
                <a:solidFill>
                  <a:srgbClr val="FF0000"/>
                </a:solidFill>
              </a:rPr>
              <a:t>，第二个索引是</a:t>
            </a:r>
            <a:r>
              <a:rPr lang="en-US" altLang="zh-CN" dirty="0">
                <a:solidFill>
                  <a:srgbClr val="FF0000"/>
                </a:solidFill>
              </a:rPr>
              <a:t>1</a:t>
            </a:r>
            <a:r>
              <a:rPr lang="zh-CN" altLang="zh-CN" dirty="0">
                <a:solidFill>
                  <a:srgbClr val="FF0000"/>
                </a:solidFill>
              </a:rPr>
              <a:t>，</a:t>
            </a:r>
            <a:r>
              <a:rPr lang="zh-CN" altLang="zh-CN" dirty="0"/>
              <a:t>依此类推。</a:t>
            </a:r>
            <a:endParaRPr lang="zh-CN" altLang="zh-CN" dirty="0"/>
          </a:p>
          <a:p>
            <a:r>
              <a:rPr lang="zh-CN" altLang="zh-CN" dirty="0">
                <a:solidFill>
                  <a:srgbClr val="FF0000"/>
                </a:solidFill>
              </a:rPr>
              <a:t>序列中所有的元素都是有编号的</a:t>
            </a:r>
            <a:r>
              <a:rPr lang="zh-CN" altLang="zh-CN" dirty="0"/>
              <a:t>——</a:t>
            </a:r>
            <a:r>
              <a:rPr lang="zh-CN" altLang="zh-CN" dirty="0">
                <a:solidFill>
                  <a:srgbClr val="FF0000"/>
                </a:solidFill>
              </a:rPr>
              <a:t>从</a:t>
            </a:r>
            <a:r>
              <a:rPr lang="en-US" altLang="zh-CN" dirty="0">
                <a:solidFill>
                  <a:srgbClr val="FF0000"/>
                </a:solidFill>
              </a:rPr>
              <a:t>0</a:t>
            </a:r>
            <a:r>
              <a:rPr lang="zh-CN" altLang="zh-CN" dirty="0">
                <a:solidFill>
                  <a:srgbClr val="FF0000"/>
                </a:solidFill>
              </a:rPr>
              <a:t>开始递增</a:t>
            </a:r>
            <a:r>
              <a:rPr lang="zh-CN" altLang="zh-CN" dirty="0"/>
              <a:t>。可以通过编号分别对序列的元素进行访问。</a:t>
            </a:r>
            <a:endParaRPr lang="zh-CN" altLang="en-US" dirty="0"/>
          </a:p>
        </p:txBody>
      </p:sp>
    </p:spTree>
  </p:cSld>
  <p:clrMapOvr>
    <a:masterClrMapping/>
  </p:clrMapOvr>
  <p:transition spd="med">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内容占位符 2"/>
          <p:cNvSpPr>
            <a:spLocks noGrp="1"/>
          </p:cNvSpPr>
          <p:nvPr>
            <p:ph idx="1"/>
          </p:nvPr>
        </p:nvSpPr>
        <p:spPr>
          <a:xfrm>
            <a:off x="628650" y="190500"/>
            <a:ext cx="7886700" cy="6469063"/>
          </a:xfrm>
        </p:spPr>
        <p:txBody>
          <a:bodyPr vert="horz" wrap="square" lIns="91440" tIns="45720" rIns="91440" bIns="45720" anchor="t"/>
          <a:p>
            <a:r>
              <a:rPr lang="zh-CN" altLang="zh-CN" sz="2400" dirty="0"/>
              <a:t>通过编号来取元素</a:t>
            </a:r>
            <a:r>
              <a:rPr lang="zh-CN" altLang="en-US" sz="2400" dirty="0"/>
              <a:t>：</a:t>
            </a:r>
            <a:endParaRPr lang="en-US" altLang="zh-CN" sz="2400" dirty="0"/>
          </a:p>
          <a:p>
            <a:r>
              <a:rPr lang="en-US" altLang="zh-CN" sz="2400" dirty="0"/>
              <a:t>&gt;&gt;&gt; greeting='Hello' #</a:t>
            </a:r>
            <a:r>
              <a:rPr lang="zh-CN" altLang="zh-CN" sz="2400" dirty="0"/>
              <a:t>定义变量</a:t>
            </a:r>
            <a:r>
              <a:rPr lang="en-US" altLang="zh-CN" sz="2400" dirty="0"/>
              <a:t>greeting</a:t>
            </a:r>
            <a:r>
              <a:rPr lang="zh-CN" altLang="zh-CN" sz="2400" dirty="0"/>
              <a:t>，并赋值</a:t>
            </a:r>
            <a:r>
              <a:rPr lang="en-US" altLang="zh-CN" sz="2400" dirty="0"/>
              <a:t>Hello</a:t>
            </a:r>
            <a:endParaRPr lang="zh-CN" altLang="zh-CN" sz="2400" dirty="0"/>
          </a:p>
          <a:p>
            <a:r>
              <a:rPr lang="en-US" altLang="zh-CN" sz="2400" dirty="0"/>
              <a:t>&gt;&gt;&gt; greeting[0] #</a:t>
            </a:r>
            <a:r>
              <a:rPr lang="zh-CN" altLang="zh-CN" sz="2400" dirty="0"/>
              <a:t>根据编号取元素，使用格式为在中括号中输入所取元素编号值</a:t>
            </a:r>
            <a:endParaRPr lang="zh-CN" altLang="zh-CN" sz="2400" dirty="0"/>
          </a:p>
          <a:p>
            <a:r>
              <a:rPr lang="en-US" altLang="zh-CN" sz="2400" dirty="0"/>
              <a:t>'H'</a:t>
            </a:r>
            <a:endParaRPr lang="zh-CN" altLang="zh-CN" sz="2400" dirty="0"/>
          </a:p>
          <a:p>
            <a:r>
              <a:rPr lang="en-US" altLang="zh-CN" sz="2400" dirty="0"/>
              <a:t>&gt;&gt;&gt; greeting[1]</a:t>
            </a:r>
            <a:endParaRPr lang="zh-CN" altLang="zh-CN" sz="2400" dirty="0"/>
          </a:p>
          <a:p>
            <a:r>
              <a:rPr lang="en-US" altLang="zh-CN" sz="2400" dirty="0"/>
              <a:t>'e'</a:t>
            </a:r>
            <a:endParaRPr lang="zh-CN" altLang="zh-CN" sz="2400" dirty="0"/>
          </a:p>
          <a:p>
            <a:r>
              <a:rPr lang="en-US" altLang="zh-CN" sz="2400" dirty="0"/>
              <a:t>&gt;&gt;&gt; greeting[2]</a:t>
            </a:r>
            <a:endParaRPr lang="zh-CN" altLang="zh-CN" sz="2400" dirty="0"/>
          </a:p>
          <a:p>
            <a:r>
              <a:rPr lang="en-US" altLang="zh-CN" sz="2400" dirty="0"/>
              <a:t>'l'</a:t>
            </a:r>
            <a:endParaRPr lang="zh-CN" altLang="zh-CN" sz="2400" dirty="0"/>
          </a:p>
          <a:p>
            <a:r>
              <a:rPr lang="zh-CN" altLang="zh-CN" sz="2400" dirty="0"/>
              <a:t>序列中的元素是从</a:t>
            </a:r>
            <a:r>
              <a:rPr lang="en-US" altLang="zh-CN" sz="2400" b="1" dirty="0">
                <a:solidFill>
                  <a:srgbClr val="FF0000"/>
                </a:solidFill>
              </a:rPr>
              <a:t>0</a:t>
            </a:r>
            <a:r>
              <a:rPr lang="zh-CN" altLang="zh-CN" sz="2400" b="1" dirty="0">
                <a:solidFill>
                  <a:srgbClr val="FF0000"/>
                </a:solidFill>
              </a:rPr>
              <a:t>开始从左向右依自然顺序编号</a:t>
            </a:r>
            <a:r>
              <a:rPr lang="zh-CN" altLang="zh-CN" sz="2400" dirty="0"/>
              <a:t>的，对元素的访问可以通过编号访问。获取元素的方式为变量后面跟上中括号，中括号中输入所取元素的编号值，这个格式需要记住。</a:t>
            </a:r>
            <a:endParaRPr lang="en-US" altLang="zh-CN" sz="2400" dirty="0"/>
          </a:p>
          <a:p>
            <a:r>
              <a:rPr lang="zh-CN" altLang="zh-CN" sz="2400" b="1" dirty="0">
                <a:solidFill>
                  <a:srgbClr val="FF0000"/>
                </a:solidFill>
              </a:rPr>
              <a:t>这里的所指的编号就是索引，可以通过索引获取元素</a:t>
            </a:r>
            <a:r>
              <a:rPr lang="zh-CN" altLang="zh-CN" sz="2400" dirty="0"/>
              <a:t>。所有序列都可以通过这种方式进行索引。</a:t>
            </a:r>
            <a:endParaRPr lang="en-US" altLang="zh-CN" sz="2400" dirty="0"/>
          </a:p>
          <a:p>
            <a:endParaRPr lang="zh-CN" altLang="en-US" sz="2400" dirty="0"/>
          </a:p>
        </p:txBody>
      </p:sp>
    </p:spTree>
  </p:cSld>
  <p:clrMapOvr>
    <a:masterClrMapping/>
  </p:clrMapOvr>
  <p:transition spd="med">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04788"/>
            <a:ext cx="7886700" cy="7083425"/>
          </a:xfrm>
        </p:spPr>
        <p:txBody>
          <a:bodyPr vert="horz" wrap="square" lIns="91440" tIns="45720" rIns="91440" bIns="45720" numCol="1" anchor="t" anchorCtr="0" compatLnSpc="1"/>
          <a:p>
            <a:pPr>
              <a:lnSpc>
                <a:spcPct val="80000"/>
              </a:lnSpc>
            </a:pPr>
            <a:r>
              <a:rPr lang="zh-CN" altLang="zh-CN" sz="2700" dirty="0"/>
              <a:t>交互模式下输入如下：</a:t>
            </a:r>
            <a:endParaRPr lang="en-US" altLang="zh-CN" sz="2700" dirty="0"/>
          </a:p>
          <a:p>
            <a:pPr>
              <a:lnSpc>
                <a:spcPct val="80000"/>
              </a:lnSpc>
            </a:pPr>
            <a:r>
              <a:rPr lang="en-US" altLang="zh-CN" sz="2700" dirty="0"/>
              <a:t>&gt;&gt;&gt; greeting[-1]</a:t>
            </a:r>
            <a:endParaRPr lang="zh-CN" altLang="zh-CN" sz="2700" dirty="0"/>
          </a:p>
          <a:p>
            <a:pPr>
              <a:lnSpc>
                <a:spcPct val="80000"/>
              </a:lnSpc>
            </a:pPr>
            <a:r>
              <a:rPr lang="en-US" altLang="zh-CN" sz="2700" dirty="0"/>
              <a:t>'o'</a:t>
            </a:r>
            <a:endParaRPr lang="zh-CN" altLang="zh-CN" sz="2700" dirty="0"/>
          </a:p>
          <a:p>
            <a:pPr>
              <a:lnSpc>
                <a:spcPct val="80000"/>
              </a:lnSpc>
            </a:pPr>
            <a:r>
              <a:rPr lang="en-US" altLang="zh-CN" sz="2700" dirty="0"/>
              <a:t>&gt;&gt;&gt; greeting[-2]</a:t>
            </a:r>
            <a:endParaRPr lang="zh-CN" altLang="zh-CN" sz="2700" dirty="0"/>
          </a:p>
          <a:p>
            <a:pPr>
              <a:lnSpc>
                <a:spcPct val="80000"/>
              </a:lnSpc>
            </a:pPr>
            <a:r>
              <a:rPr lang="en-US" altLang="zh-CN" sz="2700" dirty="0"/>
              <a:t>'l'</a:t>
            </a:r>
            <a:endParaRPr lang="zh-CN" altLang="zh-CN" sz="2700" dirty="0"/>
          </a:p>
          <a:p>
            <a:pPr>
              <a:lnSpc>
                <a:spcPct val="80000"/>
              </a:lnSpc>
            </a:pPr>
            <a:r>
              <a:rPr lang="en-US" altLang="zh-CN" sz="2700" dirty="0"/>
              <a:t>&gt;&gt;&gt; greeting[-3]</a:t>
            </a:r>
            <a:endParaRPr lang="zh-CN" altLang="zh-CN" sz="2700" dirty="0"/>
          </a:p>
          <a:p>
            <a:pPr>
              <a:lnSpc>
                <a:spcPct val="80000"/>
              </a:lnSpc>
            </a:pPr>
            <a:r>
              <a:rPr lang="en-US" altLang="zh-CN" sz="2700" dirty="0"/>
              <a:t>'l'</a:t>
            </a:r>
            <a:endParaRPr lang="zh-CN" altLang="zh-CN" sz="2700" dirty="0"/>
          </a:p>
          <a:p>
            <a:pPr>
              <a:lnSpc>
                <a:spcPct val="80000"/>
              </a:lnSpc>
            </a:pPr>
            <a:r>
              <a:rPr lang="en-US" altLang="zh-CN" sz="2700" dirty="0"/>
              <a:t>&gt;&gt;&gt; greeting[-4]</a:t>
            </a:r>
            <a:endParaRPr lang="zh-CN" altLang="zh-CN" sz="2700" dirty="0"/>
          </a:p>
          <a:p>
            <a:pPr>
              <a:lnSpc>
                <a:spcPct val="80000"/>
              </a:lnSpc>
            </a:pPr>
            <a:r>
              <a:rPr lang="en-US" altLang="zh-CN" sz="2700" dirty="0"/>
              <a:t>'e'</a:t>
            </a:r>
            <a:endParaRPr lang="zh-CN" altLang="zh-CN" sz="2700" dirty="0"/>
          </a:p>
          <a:p>
            <a:pPr>
              <a:lnSpc>
                <a:spcPct val="80000"/>
              </a:lnSpc>
            </a:pPr>
            <a:r>
              <a:rPr lang="en-US" altLang="zh-CN" sz="2700" dirty="0"/>
              <a:t>Python</a:t>
            </a:r>
            <a:r>
              <a:rPr lang="zh-CN" altLang="zh-CN" sz="2700" dirty="0"/>
              <a:t>的序列也</a:t>
            </a:r>
            <a:r>
              <a:rPr lang="zh-CN" altLang="zh-CN" sz="2700" b="1" dirty="0">
                <a:solidFill>
                  <a:srgbClr val="FF0000"/>
                </a:solidFill>
              </a:rPr>
              <a:t>可以从右边开始索引，最右边的一个元素的索引为</a:t>
            </a:r>
            <a:r>
              <a:rPr lang="en-US" altLang="zh-CN" sz="2700" b="1" dirty="0">
                <a:solidFill>
                  <a:srgbClr val="FF0000"/>
                </a:solidFill>
              </a:rPr>
              <a:t>-1</a:t>
            </a:r>
            <a:r>
              <a:rPr lang="zh-CN" altLang="zh-CN" sz="2700" b="1" dirty="0">
                <a:solidFill>
                  <a:srgbClr val="FF0000"/>
                </a:solidFill>
              </a:rPr>
              <a:t>，向左开始递减</a:t>
            </a:r>
            <a:r>
              <a:rPr lang="zh-CN" altLang="zh-CN" sz="2700" dirty="0"/>
              <a:t>。</a:t>
            </a:r>
            <a:endParaRPr lang="zh-CN" altLang="zh-CN" sz="2700" dirty="0"/>
          </a:p>
          <a:p>
            <a:pPr>
              <a:lnSpc>
                <a:spcPct val="80000"/>
              </a:lnSpc>
            </a:pPr>
            <a:r>
              <a:rPr lang="zh-CN" altLang="zh-CN" sz="2700" dirty="0"/>
              <a:t>在</a:t>
            </a:r>
            <a:r>
              <a:rPr lang="en-US" altLang="zh-CN" sz="2700" dirty="0"/>
              <a:t>Python</a:t>
            </a:r>
            <a:r>
              <a:rPr lang="zh-CN" altLang="zh-CN" sz="2700" dirty="0"/>
              <a:t>中，从左向右索引称为</a:t>
            </a:r>
            <a:r>
              <a:rPr lang="zh-CN" altLang="zh-CN" sz="2700" dirty="0">
                <a:solidFill>
                  <a:srgbClr val="FF0000"/>
                </a:solidFill>
              </a:rPr>
              <a:t>正数索引</a:t>
            </a:r>
            <a:r>
              <a:rPr lang="zh-CN" altLang="zh-CN" sz="2700" dirty="0"/>
              <a:t>，从右向左称为</a:t>
            </a:r>
            <a:r>
              <a:rPr lang="zh-CN" altLang="zh-CN" sz="2700" dirty="0">
                <a:solidFill>
                  <a:srgbClr val="FF0000"/>
                </a:solidFill>
              </a:rPr>
              <a:t>负数索引</a:t>
            </a:r>
            <a:r>
              <a:rPr lang="zh-CN" altLang="zh-CN" sz="2700" dirty="0"/>
              <a:t>。使用负数索引时，</a:t>
            </a:r>
            <a:r>
              <a:rPr lang="en-US" altLang="zh-CN" sz="2700" dirty="0"/>
              <a:t>Python</a:t>
            </a:r>
            <a:r>
              <a:rPr lang="zh-CN" altLang="zh-CN" sz="2700" dirty="0"/>
              <a:t>会从最后</a:t>
            </a:r>
            <a:r>
              <a:rPr lang="en-US" altLang="zh-CN" sz="2700" dirty="0"/>
              <a:t>1</a:t>
            </a:r>
            <a:r>
              <a:rPr lang="zh-CN" altLang="zh-CN" sz="2700" dirty="0"/>
              <a:t>个元素开始计数。</a:t>
            </a:r>
            <a:r>
              <a:rPr lang="zh-CN" altLang="zh-CN" sz="2700" dirty="0">
                <a:solidFill>
                  <a:srgbClr val="FF0000"/>
                </a:solidFill>
              </a:rPr>
              <a:t>最后一个元素的位置编号是</a:t>
            </a:r>
            <a:r>
              <a:rPr lang="en-US" altLang="zh-CN" sz="2700" dirty="0">
                <a:solidFill>
                  <a:srgbClr val="FF0000"/>
                </a:solidFill>
              </a:rPr>
              <a:t>-1</a:t>
            </a:r>
            <a:r>
              <a:rPr lang="zh-CN" altLang="zh-CN" sz="2700" dirty="0"/>
              <a:t>。</a:t>
            </a:r>
            <a:endParaRPr lang="en-US" altLang="zh-CN" sz="2700" dirty="0"/>
          </a:p>
          <a:p>
            <a:pPr>
              <a:lnSpc>
                <a:spcPct val="80000"/>
              </a:lnSpc>
            </a:pPr>
            <a:r>
              <a:rPr lang="zh-CN" altLang="zh-CN" sz="2700" dirty="0"/>
              <a:t>最后一个元素的编号不是</a:t>
            </a:r>
            <a:r>
              <a:rPr lang="en-US" altLang="zh-CN" sz="2700" dirty="0"/>
              <a:t>-0</a:t>
            </a:r>
            <a:r>
              <a:rPr lang="zh-CN" altLang="zh-CN" sz="2700" dirty="0"/>
              <a:t>，这个跟数学中的概念一样的，</a:t>
            </a:r>
            <a:r>
              <a:rPr lang="en-US" altLang="zh-CN" sz="2700" dirty="0"/>
              <a:t>-0=0</a:t>
            </a:r>
            <a:r>
              <a:rPr lang="zh-CN" altLang="zh-CN" sz="2700" dirty="0"/>
              <a:t>，</a:t>
            </a:r>
            <a:r>
              <a:rPr lang="en-US" altLang="zh-CN" sz="2700" dirty="0"/>
              <a:t>-0</a:t>
            </a:r>
            <a:r>
              <a:rPr lang="zh-CN" altLang="zh-CN" sz="2700" dirty="0"/>
              <a:t>和</a:t>
            </a:r>
            <a:r>
              <a:rPr lang="en-US" altLang="zh-CN" sz="2700" dirty="0"/>
              <a:t>0</a:t>
            </a:r>
            <a:r>
              <a:rPr lang="zh-CN" altLang="zh-CN" sz="2700" dirty="0"/>
              <a:t>都是指向第一个元素。</a:t>
            </a:r>
            <a:endParaRPr lang="zh-CN" altLang="en-US" sz="2700" dirty="0"/>
          </a:p>
        </p:txBody>
      </p:sp>
    </p:spTree>
  </p:cSld>
  <p:clrMapOvr>
    <a:masterClrMapping/>
  </p:clrMapOvr>
  <p:transition spd="med">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0338"/>
            <a:ext cx="7886700" cy="7127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3.1.2  </a:t>
            </a:r>
            <a:r>
              <a:rPr lang="zh-CN" altLang="zh-CN" dirty="0">
                <a:effectLst>
                  <a:outerShdw blurRad="38100" dist="38100" dir="2700000">
                    <a:srgbClr val="000000"/>
                  </a:outerShdw>
                </a:effectLst>
              </a:rPr>
              <a:t>分片</a:t>
            </a:r>
            <a:endParaRPr lang="zh-CN" altLang="en-US" dirty="0">
              <a:effectLst>
                <a:outerShdw blurRad="38100" dist="38100" dir="2700000">
                  <a:srgbClr val="000000"/>
                </a:outerShdw>
              </a:effectLst>
            </a:endParaRPr>
          </a:p>
        </p:txBody>
      </p:sp>
      <p:sp>
        <p:nvSpPr>
          <p:cNvPr id="110595" name="内容占位符 2"/>
          <p:cNvSpPr>
            <a:spLocks noGrp="1"/>
          </p:cNvSpPr>
          <p:nvPr>
            <p:ph idx="1"/>
          </p:nvPr>
        </p:nvSpPr>
        <p:spPr>
          <a:xfrm>
            <a:off x="628650" y="1009650"/>
            <a:ext cx="7886700" cy="5637213"/>
          </a:xfrm>
        </p:spPr>
        <p:txBody>
          <a:bodyPr vert="horz" wrap="square" lIns="91440" tIns="45720" rIns="91440" bIns="45720" anchor="t"/>
          <a:p>
            <a:r>
              <a:rPr lang="zh-CN" altLang="zh-CN" sz="2800" dirty="0"/>
              <a:t>索引用来对单个元素进行访问，使用分片可以对一定范围内的元素进行访问，</a:t>
            </a:r>
            <a:r>
              <a:rPr lang="zh-CN" altLang="zh-CN" sz="2800" b="1" dirty="0">
                <a:solidFill>
                  <a:srgbClr val="FF0000"/>
                </a:solidFill>
              </a:rPr>
              <a:t>分片通过冒号相隔的两个索引来实现</a:t>
            </a:r>
            <a:r>
              <a:rPr lang="zh-CN" altLang="zh-CN" sz="2800" dirty="0"/>
              <a:t>。在交互模式输入如下：</a:t>
            </a:r>
            <a:endParaRPr lang="en-US" altLang="zh-CN" sz="2800" dirty="0"/>
          </a:p>
          <a:p>
            <a:r>
              <a:rPr lang="en-US" altLang="zh-CN" sz="2800" dirty="0"/>
              <a:t>&gt;&gt;&gt; number=[1,2,3,4,5,6,7,8,9,10]  </a:t>
            </a:r>
            <a:endParaRPr lang="zh-CN" altLang="zh-CN" sz="2800" dirty="0"/>
          </a:p>
          <a:p>
            <a:r>
              <a:rPr lang="en-US" altLang="zh-CN" sz="2800" dirty="0"/>
              <a:t>&gt;&gt;&gt; number[1:3] #</a:t>
            </a:r>
            <a:r>
              <a:rPr lang="zh-CN" altLang="zh-CN" sz="2800" dirty="0"/>
              <a:t>取索引为第一和第二的元素</a:t>
            </a:r>
            <a:r>
              <a:rPr lang="en-US" altLang="zh-CN" sz="2800" dirty="0"/>
              <a:t>  </a:t>
            </a:r>
            <a:endParaRPr lang="zh-CN" altLang="zh-CN" sz="2800" dirty="0"/>
          </a:p>
          <a:p>
            <a:r>
              <a:rPr lang="en-US" altLang="zh-CN" sz="2800" dirty="0"/>
              <a:t>[2, 3]  </a:t>
            </a:r>
            <a:endParaRPr lang="zh-CN" altLang="zh-CN" sz="2800" dirty="0"/>
          </a:p>
          <a:p>
            <a:r>
              <a:rPr lang="en-US" altLang="zh-CN" sz="2800" dirty="0"/>
              <a:t>&gt;&gt;&gt; number[-3:-1] #</a:t>
            </a:r>
            <a:r>
              <a:rPr lang="zh-CN" altLang="zh-CN" sz="2800" dirty="0"/>
              <a:t>负数表明是从右开始计数，取得倒数第三和倒数第二的元素</a:t>
            </a:r>
            <a:r>
              <a:rPr lang="en-US" altLang="zh-CN" sz="2800" dirty="0"/>
              <a:t>  </a:t>
            </a:r>
            <a:endParaRPr lang="zh-CN" altLang="zh-CN" sz="2800" dirty="0"/>
          </a:p>
          <a:p>
            <a:r>
              <a:rPr lang="en-US" altLang="zh-CN" sz="2800" dirty="0"/>
              <a:t>[8, 9] </a:t>
            </a:r>
            <a:endParaRPr lang="en-US" altLang="zh-CN" sz="2800" dirty="0"/>
          </a:p>
          <a:p>
            <a:r>
              <a:rPr lang="zh-CN" altLang="zh-CN" sz="2800" dirty="0"/>
              <a:t>分片操作既支持正数索引，也支持负数索引，并且分片操作对于提取序列的一部分是很方便的。</a:t>
            </a:r>
            <a:endParaRPr lang="zh-CN" altLang="en-US" sz="2800" dirty="0"/>
          </a:p>
        </p:txBody>
      </p:sp>
    </p:spTree>
  </p:cSld>
  <p:clrMapOvr>
    <a:masterClrMapping/>
  </p:clrMapOvr>
  <p:transition spd="med">
    <p:push/>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46063"/>
            <a:ext cx="7886700" cy="6291263"/>
          </a:xfrm>
        </p:spPr>
        <p:txBody>
          <a:bodyPr vert="horz" wrap="square" lIns="91440" tIns="45720" rIns="91440" bIns="45720" numCol="1" anchor="t" anchorCtr="0" compatLnSpc="1"/>
          <a:p>
            <a:pPr>
              <a:lnSpc>
                <a:spcPct val="80000"/>
              </a:lnSpc>
            </a:pPr>
            <a:r>
              <a:rPr lang="zh-CN" altLang="zh-CN" sz="3000" dirty="0"/>
              <a:t>分片操作的实现需要提供两个索引作为边界，</a:t>
            </a:r>
            <a:r>
              <a:rPr lang="zh-CN" altLang="zh-CN" sz="3000" b="1" dirty="0">
                <a:solidFill>
                  <a:srgbClr val="FF0000"/>
                </a:solidFill>
              </a:rPr>
              <a:t>第一个索引的元</a:t>
            </a:r>
            <a:r>
              <a:rPr lang="zh-CN" altLang="zh-CN" sz="3000" dirty="0">
                <a:solidFill>
                  <a:srgbClr val="FF0000"/>
                </a:solidFill>
              </a:rPr>
              <a:t>素</a:t>
            </a:r>
            <a:r>
              <a:rPr lang="zh-CN" altLang="zh-CN" sz="3000" dirty="0"/>
              <a:t>是包含在分片内的，第二个则不包含在分片内。</a:t>
            </a:r>
            <a:endParaRPr lang="en-US" altLang="zh-CN" sz="3000" dirty="0"/>
          </a:p>
          <a:p>
            <a:pPr>
              <a:lnSpc>
                <a:spcPct val="80000"/>
              </a:lnSpc>
            </a:pPr>
            <a:r>
              <a:rPr lang="en-US" altLang="zh-CN" sz="3000" dirty="0"/>
              <a:t>&gt;&gt;&gt; number=[1,2,3,4,5,6,7,8,9,10]  </a:t>
            </a:r>
            <a:endParaRPr lang="zh-CN" altLang="zh-CN" sz="3000" dirty="0"/>
          </a:p>
          <a:p>
            <a:pPr>
              <a:lnSpc>
                <a:spcPct val="80000"/>
              </a:lnSpc>
            </a:pPr>
            <a:r>
              <a:rPr lang="en-US" altLang="zh-CN" sz="3000" dirty="0"/>
              <a:t>&gt;&gt;&gt; number[-3,-1] </a:t>
            </a:r>
            <a:endParaRPr lang="zh-CN" altLang="zh-CN" sz="3000" dirty="0"/>
          </a:p>
          <a:p>
            <a:pPr>
              <a:lnSpc>
                <a:spcPct val="80000"/>
              </a:lnSpc>
            </a:pPr>
            <a:r>
              <a:rPr lang="en-US" altLang="zh-CN" sz="3000" dirty="0"/>
              <a:t> [8, 9]</a:t>
            </a:r>
            <a:endParaRPr lang="en-US" altLang="zh-CN" sz="3000" dirty="0"/>
          </a:p>
          <a:p>
            <a:pPr>
              <a:lnSpc>
                <a:spcPct val="80000"/>
              </a:lnSpc>
            </a:pPr>
            <a:r>
              <a:rPr lang="zh-CN" altLang="zh-CN" sz="3000" dirty="0"/>
              <a:t>试试使用索引</a:t>
            </a:r>
            <a:r>
              <a:rPr lang="en-US" altLang="zh-CN" sz="3000" dirty="0"/>
              <a:t>0</a:t>
            </a:r>
            <a:r>
              <a:rPr lang="zh-CN" altLang="zh-CN" sz="3000" dirty="0"/>
              <a:t>作为最后一个元素的下一个元素，输入如下：</a:t>
            </a:r>
            <a:endParaRPr lang="en-US" altLang="zh-CN" sz="3000" dirty="0"/>
          </a:p>
          <a:p>
            <a:pPr>
              <a:lnSpc>
                <a:spcPct val="80000"/>
              </a:lnSpc>
            </a:pPr>
            <a:r>
              <a:rPr lang="en-US" altLang="zh-CN" sz="3000" dirty="0"/>
              <a:t>&gt;&gt;&gt; number[-3:0] </a:t>
            </a:r>
            <a:endParaRPr lang="zh-CN" altLang="zh-CN" sz="3000" dirty="0"/>
          </a:p>
          <a:p>
            <a:pPr>
              <a:lnSpc>
                <a:spcPct val="80000"/>
              </a:lnSpc>
            </a:pPr>
            <a:r>
              <a:rPr lang="en-US" altLang="zh-CN" sz="3000" dirty="0"/>
              <a:t> []</a:t>
            </a:r>
            <a:endParaRPr lang="en-US" altLang="zh-CN" sz="3000" dirty="0"/>
          </a:p>
          <a:p>
            <a:pPr>
              <a:lnSpc>
                <a:spcPct val="80000"/>
              </a:lnSpc>
            </a:pPr>
            <a:r>
              <a:rPr lang="en-US" altLang="zh-CN" sz="3000" dirty="0"/>
              <a:t>-3</a:t>
            </a:r>
            <a:r>
              <a:rPr lang="zh-CN" altLang="zh-CN" sz="3000" dirty="0"/>
              <a:t>代表的是倒数第三个元素，</a:t>
            </a:r>
            <a:r>
              <a:rPr lang="en-US" altLang="zh-CN" sz="3000" b="1" dirty="0">
                <a:solidFill>
                  <a:srgbClr val="FF0000"/>
                </a:solidFill>
              </a:rPr>
              <a:t>0</a:t>
            </a:r>
            <a:r>
              <a:rPr lang="zh-CN" altLang="zh-CN" sz="3000" b="1" dirty="0">
                <a:solidFill>
                  <a:srgbClr val="FF0000"/>
                </a:solidFill>
              </a:rPr>
              <a:t>则代表的是第一个元素，</a:t>
            </a:r>
            <a:r>
              <a:rPr lang="zh-CN" altLang="zh-CN" sz="3000" dirty="0"/>
              <a:t>倒数第</a:t>
            </a:r>
            <a:r>
              <a:rPr lang="en-US" altLang="zh-CN" sz="3000" dirty="0"/>
              <a:t>3</a:t>
            </a:r>
            <a:r>
              <a:rPr lang="zh-CN" altLang="zh-CN" sz="3000" dirty="0"/>
              <a:t>个比第一个晚出现，既比第一个排在更后面，所以得到的结果是空序列。</a:t>
            </a:r>
            <a:endParaRPr lang="zh-CN" altLang="en-US" sz="3000" dirty="0"/>
          </a:p>
        </p:txBody>
      </p:sp>
    </p:spTree>
  </p:cSld>
  <p:clrMapOvr>
    <a:masterClrMapping/>
  </p:clrMapOvr>
  <p:transition spd="med">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内容占位符 2"/>
          <p:cNvSpPr>
            <a:spLocks noGrp="1"/>
          </p:cNvSpPr>
          <p:nvPr>
            <p:ph idx="1"/>
          </p:nvPr>
        </p:nvSpPr>
        <p:spPr>
          <a:xfrm>
            <a:off x="628650" y="204788"/>
            <a:ext cx="7886700" cy="6523037"/>
          </a:xfrm>
        </p:spPr>
        <p:txBody>
          <a:bodyPr vert="horz" wrap="square" lIns="91440" tIns="45720" rIns="91440" bIns="45720" anchor="t"/>
          <a:p>
            <a:r>
              <a:rPr lang="en-US" altLang="zh-CN" sz="2800" dirty="0"/>
              <a:t>&gt;&gt;&gt; number[0:]  #</a:t>
            </a:r>
            <a:r>
              <a:rPr lang="zh-CN" altLang="zh-CN" sz="2800" dirty="0"/>
              <a:t>从第一个元素开始输出，输出全部结果</a:t>
            </a:r>
            <a:endParaRPr lang="zh-CN" altLang="zh-CN" sz="2800" dirty="0"/>
          </a:p>
          <a:p>
            <a:r>
              <a:rPr lang="en-US" altLang="zh-CN" sz="2800" dirty="0"/>
              <a:t>[1, 2, 3, 4, 5, 6, 7, 8, 9, 10]</a:t>
            </a:r>
            <a:endParaRPr lang="zh-CN" altLang="zh-CN" sz="2800" dirty="0"/>
          </a:p>
          <a:p>
            <a:r>
              <a:rPr lang="en-US" altLang="zh-CN" sz="2800" dirty="0"/>
              <a:t>&gt;&gt;&gt; number[:0] #</a:t>
            </a:r>
            <a:r>
              <a:rPr lang="zh-CN" altLang="zh-CN" sz="2800" dirty="0"/>
              <a:t>最后一个元素为第一个，输出为空</a:t>
            </a:r>
            <a:endParaRPr lang="zh-CN" altLang="zh-CN" sz="2800" dirty="0"/>
          </a:p>
          <a:p>
            <a:r>
              <a:rPr lang="en-US" altLang="zh-CN" sz="2800" dirty="0"/>
              <a:t>[]</a:t>
            </a:r>
            <a:endParaRPr lang="zh-CN" altLang="zh-CN" sz="2800" dirty="0"/>
          </a:p>
          <a:p>
            <a:r>
              <a:rPr lang="en-US" altLang="zh-CN" sz="2800" dirty="0"/>
              <a:t>&gt;&gt;&gt; number[:3] #</a:t>
            </a:r>
            <a:r>
              <a:rPr lang="zh-CN" altLang="zh-CN" sz="2800" dirty="0"/>
              <a:t>取得前</a:t>
            </a:r>
            <a:r>
              <a:rPr lang="en-US" altLang="zh-CN" sz="2800" dirty="0"/>
              <a:t>3</a:t>
            </a:r>
            <a:r>
              <a:rPr lang="zh-CN" altLang="zh-CN" sz="2800" dirty="0"/>
              <a:t>个元素</a:t>
            </a:r>
            <a:endParaRPr lang="zh-CN" altLang="zh-CN" sz="2800" dirty="0"/>
          </a:p>
          <a:p>
            <a:r>
              <a:rPr lang="en-US" altLang="zh-CN" sz="2800" dirty="0"/>
              <a:t>[1, 2, 3]</a:t>
            </a:r>
            <a:endParaRPr lang="zh-CN" altLang="zh-CN" sz="2800" dirty="0"/>
          </a:p>
          <a:p>
            <a:r>
              <a:rPr lang="zh-CN" altLang="zh-CN" sz="2800" dirty="0"/>
              <a:t>若</a:t>
            </a:r>
            <a:r>
              <a:rPr lang="zh-CN" altLang="zh-CN" sz="2800" b="1" dirty="0">
                <a:solidFill>
                  <a:srgbClr val="FF0000"/>
                </a:solidFill>
              </a:rPr>
              <a:t>需要输出整个序列，可以将两个索引都设置为空</a:t>
            </a:r>
            <a:r>
              <a:rPr lang="zh-CN" altLang="zh-CN" sz="2800" dirty="0"/>
              <a:t>。输入如下：</a:t>
            </a:r>
            <a:endParaRPr lang="zh-CN" altLang="zh-CN" sz="2800" dirty="0"/>
          </a:p>
          <a:p>
            <a:r>
              <a:rPr lang="en-US" altLang="zh-CN" sz="2800" dirty="0"/>
              <a:t>&gt;&gt;&gt; number[:]  #</a:t>
            </a:r>
            <a:r>
              <a:rPr lang="zh-CN" altLang="zh-CN" sz="2800" dirty="0"/>
              <a:t>取得整个数组</a:t>
            </a:r>
            <a:endParaRPr lang="zh-CN" altLang="zh-CN" sz="2800" dirty="0"/>
          </a:p>
          <a:p>
            <a:r>
              <a:rPr lang="en-US" altLang="zh-CN" sz="2800" dirty="0"/>
              <a:t>[1, 2, 3, 4, 5, 6, 7, 8, 9, 10]</a:t>
            </a:r>
            <a:endParaRPr lang="zh-CN" altLang="zh-CN" sz="2800" dirty="0"/>
          </a:p>
          <a:p>
            <a:endParaRPr lang="zh-CN" altLang="en-US" sz="2800" dirty="0"/>
          </a:p>
        </p:txBody>
      </p:sp>
    </p:spTree>
  </p:cSld>
  <p:clrMapOvr>
    <a:masterClrMapping/>
  </p:clrMapOvr>
  <p:transition spd="med">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内容占位符 2"/>
          <p:cNvSpPr>
            <a:spLocks noGrp="1"/>
          </p:cNvSpPr>
          <p:nvPr>
            <p:ph idx="1"/>
          </p:nvPr>
        </p:nvSpPr>
        <p:spPr>
          <a:xfrm>
            <a:off x="642938" y="357188"/>
            <a:ext cx="7886700" cy="5986462"/>
          </a:xfrm>
        </p:spPr>
        <p:txBody>
          <a:bodyPr vert="horz" wrap="square" lIns="91440" tIns="45720" rIns="91440" bIns="45720" anchor="t"/>
          <a:p>
            <a:r>
              <a:rPr lang="zh-CN" altLang="zh-CN" sz="2800" dirty="0"/>
              <a:t>进行分片的时候，分片的开始和结束点都需要指定（不管是直接还是间接），用这种方式取连续的元素是没有问题的，但是</a:t>
            </a:r>
            <a:r>
              <a:rPr lang="zh-CN" altLang="zh-CN" sz="2800" b="1" dirty="0">
                <a:solidFill>
                  <a:srgbClr val="FF0000"/>
                </a:solidFill>
              </a:rPr>
              <a:t>若要取序列中不连续的元素</a:t>
            </a:r>
            <a:r>
              <a:rPr lang="zh-CN" altLang="zh-CN" sz="2800" dirty="0"/>
              <a:t>就会比较麻烦了或是不能操作。比如要取序列</a:t>
            </a:r>
            <a:r>
              <a:rPr lang="en-US" altLang="zh-CN" sz="2800" dirty="0"/>
              <a:t>number</a:t>
            </a:r>
            <a:r>
              <a:rPr lang="zh-CN" altLang="zh-CN" sz="2800" dirty="0"/>
              <a:t>中的所有奇数，以一个序列展示出来，用前面的方法就不能实现了。</a:t>
            </a:r>
            <a:endParaRPr lang="zh-CN" altLang="zh-CN" sz="2800" dirty="0"/>
          </a:p>
          <a:p>
            <a:r>
              <a:rPr lang="zh-CN" altLang="zh-CN" sz="2800" dirty="0"/>
              <a:t>对于这种情况，</a:t>
            </a:r>
            <a:r>
              <a:rPr lang="en-US" altLang="zh-CN" sz="2800" dirty="0"/>
              <a:t>Python</a:t>
            </a:r>
            <a:r>
              <a:rPr lang="zh-CN" altLang="zh-CN" sz="2800" dirty="0"/>
              <a:t>为我们提供了另外一个参数</a:t>
            </a:r>
            <a:r>
              <a:rPr lang="en-US" altLang="zh-CN" sz="2800" dirty="0"/>
              <a:t>——</a:t>
            </a:r>
            <a:r>
              <a:rPr lang="zh-CN" altLang="zh-CN" sz="2800" dirty="0">
                <a:solidFill>
                  <a:srgbClr val="FF0000"/>
                </a:solidFill>
              </a:rPr>
              <a:t>步长（</a:t>
            </a:r>
            <a:r>
              <a:rPr lang="en-US" altLang="zh-CN" sz="2800" dirty="0"/>
              <a:t>step length</a:t>
            </a:r>
            <a:r>
              <a:rPr lang="zh-CN" altLang="zh-CN" sz="2800" dirty="0"/>
              <a:t>），该参数通常是隐式设置的。在普通的分片中，步长是</a:t>
            </a:r>
            <a:r>
              <a:rPr lang="en-US" altLang="zh-CN" sz="2800" dirty="0"/>
              <a:t>1——</a:t>
            </a:r>
            <a:r>
              <a:rPr lang="zh-CN" altLang="zh-CN" sz="2800" dirty="0"/>
              <a:t>分片操作就是按照这个步长逐个遍历序列的元素，遍历后返回开始和结束点之间的所有元素，也可以理解为默认步长是</a:t>
            </a:r>
            <a:r>
              <a:rPr lang="en-US" altLang="zh-CN" sz="2800" dirty="0"/>
              <a:t>1</a:t>
            </a:r>
            <a:r>
              <a:rPr lang="zh-CN" altLang="zh-CN" sz="2800" dirty="0"/>
              <a:t>，既没有设置步长时，步长隐式设置值为</a:t>
            </a:r>
            <a:r>
              <a:rPr lang="en-US" altLang="zh-CN" sz="2800" dirty="0"/>
              <a:t>1</a:t>
            </a:r>
            <a:r>
              <a:rPr lang="zh-CN" altLang="zh-CN" sz="2800" dirty="0"/>
              <a:t>。</a:t>
            </a:r>
            <a:endParaRPr lang="zh-CN" altLang="en-US" sz="2800" dirty="0"/>
          </a:p>
        </p:txBody>
      </p:sp>
    </p:spTree>
  </p:cSld>
  <p:clrMapOvr>
    <a:masterClrMapping/>
  </p:clrMapOvr>
  <p:transition spd="med">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内容占位符 2"/>
          <p:cNvSpPr>
            <a:spLocks noGrp="1"/>
          </p:cNvSpPr>
          <p:nvPr>
            <p:ph idx="1"/>
          </p:nvPr>
        </p:nvSpPr>
        <p:spPr>
          <a:xfrm>
            <a:off x="628650" y="219075"/>
            <a:ext cx="7886700" cy="6372225"/>
          </a:xfrm>
        </p:spPr>
        <p:txBody>
          <a:bodyPr vert="horz" wrap="square" lIns="91440" tIns="45720" rIns="91440" bIns="45720" anchor="t"/>
          <a:p>
            <a:r>
              <a:rPr lang="zh-CN" altLang="zh-CN" sz="2400" dirty="0"/>
              <a:t>输入如下：</a:t>
            </a:r>
            <a:endParaRPr lang="zh-CN" altLang="zh-CN" sz="2400" dirty="0"/>
          </a:p>
          <a:p>
            <a:r>
              <a:rPr lang="en-US" altLang="zh-CN" sz="2400" dirty="0"/>
              <a:t>&gt;&gt;&gt; number[0:10</a:t>
            </a:r>
            <a:r>
              <a:rPr lang="en-US" altLang="zh-CN" sz="2400" b="1" dirty="0">
                <a:solidFill>
                  <a:srgbClr val="FF0000"/>
                </a:solidFill>
              </a:rPr>
              <a:t>:1</a:t>
            </a:r>
            <a:r>
              <a:rPr lang="en-US" altLang="zh-CN" sz="2400" dirty="0"/>
              <a:t>]</a:t>
            </a:r>
            <a:endParaRPr lang="zh-CN" altLang="zh-CN" sz="2400" dirty="0"/>
          </a:p>
          <a:p>
            <a:r>
              <a:rPr lang="en-US" altLang="zh-CN" sz="2400" dirty="0"/>
              <a:t>[1, 2, 3, 4, 5, 6, 7, 8, 9, 10]</a:t>
            </a:r>
            <a:endParaRPr lang="en-US" altLang="zh-CN" sz="2400" dirty="0"/>
          </a:p>
          <a:p>
            <a:r>
              <a:rPr lang="zh-CN" altLang="zh-CN" sz="2400" dirty="0"/>
              <a:t>分片包含了另外一个数字。这种方式就是步长的显式设置。这个看起来和隐式设置步长没有什么区别，得到结果和之前也是一样的。但是若将步长设置为比</a:t>
            </a:r>
            <a:r>
              <a:rPr lang="en-US" altLang="zh-CN" sz="2400" dirty="0"/>
              <a:t>1</a:t>
            </a:r>
            <a:r>
              <a:rPr lang="zh-CN" altLang="zh-CN" sz="2400" dirty="0"/>
              <a:t>大的数，那结果会怎样呢？输入如下：</a:t>
            </a:r>
            <a:endParaRPr lang="zh-CN" altLang="zh-CN" sz="2400" dirty="0"/>
          </a:p>
          <a:p>
            <a:r>
              <a:rPr lang="en-US" altLang="zh-CN" sz="2400" dirty="0"/>
              <a:t>&gt;&gt;&gt; number[0:10</a:t>
            </a:r>
            <a:r>
              <a:rPr lang="en-US" altLang="zh-CN" sz="2400" b="1" dirty="0">
                <a:solidFill>
                  <a:srgbClr val="FF0000"/>
                </a:solidFill>
              </a:rPr>
              <a:t>:2</a:t>
            </a:r>
            <a:r>
              <a:rPr lang="en-US" altLang="zh-CN" sz="2400" dirty="0"/>
              <a:t>]</a:t>
            </a:r>
            <a:endParaRPr lang="zh-CN" altLang="zh-CN" sz="2400" dirty="0"/>
          </a:p>
          <a:p>
            <a:r>
              <a:rPr lang="en-US" altLang="zh-CN" sz="2400" dirty="0"/>
              <a:t>[1, 3, 5, 7, 9]</a:t>
            </a:r>
            <a:endParaRPr lang="zh-CN" altLang="zh-CN" sz="2400" dirty="0"/>
          </a:p>
          <a:p>
            <a:r>
              <a:rPr lang="zh-CN" altLang="zh-CN" sz="2400" dirty="0"/>
              <a:t>由上面输出结果我们看到，对于</a:t>
            </a:r>
            <a:r>
              <a:rPr lang="en-US" altLang="zh-CN" sz="2400" dirty="0"/>
              <a:t>number</a:t>
            </a:r>
            <a:r>
              <a:rPr lang="zh-CN" altLang="zh-CN" sz="2400" dirty="0"/>
              <a:t>序列，设置步长为</a:t>
            </a:r>
            <a:r>
              <a:rPr lang="en-US" altLang="zh-CN" sz="2400" dirty="0"/>
              <a:t>2</a:t>
            </a:r>
            <a:r>
              <a:rPr lang="zh-CN" altLang="zh-CN" sz="2400" dirty="0"/>
              <a:t>时，得到的结果就是我们前面想要的奇数序列。</a:t>
            </a:r>
            <a:endParaRPr lang="en-US" altLang="zh-CN" sz="2400" dirty="0"/>
          </a:p>
          <a:p>
            <a:r>
              <a:rPr lang="zh-CN" altLang="zh-CN" sz="2400" dirty="0"/>
              <a:t>步长设置为大于</a:t>
            </a:r>
            <a:r>
              <a:rPr lang="en-US" altLang="zh-CN" sz="2400" dirty="0"/>
              <a:t>1</a:t>
            </a:r>
            <a:r>
              <a:rPr lang="zh-CN" altLang="zh-CN" sz="2400" dirty="0"/>
              <a:t>的数，那会得到一个跳过某些元素的序列。例如我们上面设置的步长为</a:t>
            </a:r>
            <a:r>
              <a:rPr lang="en-US" altLang="zh-CN" sz="2400" dirty="0"/>
              <a:t>2</a:t>
            </a:r>
            <a:r>
              <a:rPr lang="zh-CN" altLang="zh-CN" sz="2400" dirty="0"/>
              <a:t>，得到的序列是从开始到结束每隔</a:t>
            </a:r>
            <a:r>
              <a:rPr lang="en-US" altLang="zh-CN" sz="2400" dirty="0"/>
              <a:t>1</a:t>
            </a:r>
            <a:r>
              <a:rPr lang="zh-CN" altLang="zh-CN" sz="2400" dirty="0"/>
              <a:t>个的元素序列。</a:t>
            </a:r>
            <a:endParaRPr lang="zh-CN" altLang="en-US" sz="2400" dirty="0"/>
          </a:p>
        </p:txBody>
      </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720" y="1357298"/>
            <a:ext cx="9108504" cy="337185"/>
          </a:xfrm>
          <a:prstGeom prst="rect">
            <a:avLst/>
          </a:prstGeom>
        </p:spPr>
        <p:txBody>
          <a:bodyPr wrap="square">
            <a:spAutoFit/>
          </a:bodyPr>
          <a:lstStyle/>
          <a:p>
            <a:r>
              <a:rPr lang="en-US" altLang="zh-CN" sz="1600" dirty="0" smtClean="0"/>
              <a:t>              </a:t>
            </a:r>
            <a:r>
              <a:rPr lang="en-US" altLang="zh-CN" sz="1600" dirty="0" smtClean="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，由荷兰人</a:t>
            </a:r>
            <a:r>
              <a:rPr lang="en-US" altLang="zh-CN" sz="1600" dirty="0">
                <a:latin typeface="仿宋" panose="02010609060101010101" pitchFamily="49" charset="-122"/>
                <a:ea typeface="仿宋" panose="02010609060101010101" pitchFamily="49" charset="-122"/>
              </a:rPr>
              <a:t>Guido van </a:t>
            </a:r>
            <a:r>
              <a:rPr lang="en-US" altLang="zh-CN" sz="1600" dirty="0" err="1">
                <a:latin typeface="仿宋" panose="02010609060101010101" pitchFamily="49" charset="-122"/>
                <a:ea typeface="仿宋" panose="02010609060101010101" pitchFamily="49" charset="-122"/>
              </a:rPr>
              <a:t>Rossum</a:t>
            </a:r>
            <a:r>
              <a:rPr lang="zh-CN" altLang="en-US" sz="1600" dirty="0">
                <a:latin typeface="仿宋" panose="02010609060101010101" pitchFamily="49" charset="-122"/>
                <a:ea typeface="仿宋" panose="02010609060101010101" pitchFamily="49" charset="-122"/>
              </a:rPr>
              <a:t>于</a:t>
            </a:r>
            <a:r>
              <a:rPr lang="en-US" altLang="zh-CN" sz="1600" dirty="0">
                <a:latin typeface="仿宋" panose="02010609060101010101" pitchFamily="49" charset="-122"/>
                <a:ea typeface="仿宋" panose="02010609060101010101" pitchFamily="49" charset="-122"/>
              </a:rPr>
              <a:t>1989</a:t>
            </a:r>
            <a:r>
              <a:rPr lang="zh-CN" altLang="en-US" sz="1600" dirty="0">
                <a:latin typeface="仿宋" panose="02010609060101010101" pitchFamily="49" charset="-122"/>
                <a:ea typeface="仿宋" panose="02010609060101010101" pitchFamily="49" charset="-122"/>
              </a:rPr>
              <a:t>年发明，第一个公开发行版发行于</a:t>
            </a:r>
            <a:r>
              <a:rPr lang="en-US" altLang="zh-CN" sz="1600" dirty="0">
                <a:latin typeface="仿宋" panose="02010609060101010101" pitchFamily="49" charset="-122"/>
                <a:ea typeface="仿宋" panose="02010609060101010101" pitchFamily="49" charset="-122"/>
              </a:rPr>
              <a:t>1991</a:t>
            </a:r>
            <a:r>
              <a:rPr lang="zh-CN" altLang="en-US" sz="1600" dirty="0">
                <a:latin typeface="仿宋" panose="02010609060101010101" pitchFamily="49" charset="-122"/>
                <a:ea typeface="仿宋" panose="02010609060101010101" pitchFamily="49" charset="-122"/>
              </a:rPr>
              <a:t>年。</a:t>
            </a:r>
            <a:endParaRPr lang="zh-CN" altLang="en-US" sz="1600" dirty="0">
              <a:latin typeface="仿宋" panose="02010609060101010101" pitchFamily="49" charset="-122"/>
              <a:ea typeface="仿宋" panose="02010609060101010101" pitchFamily="49" charset="-122"/>
            </a:endParaRPr>
          </a:p>
        </p:txBody>
      </p:sp>
      <p:sp>
        <p:nvSpPr>
          <p:cNvPr id="4" name="矩形 3"/>
          <p:cNvSpPr/>
          <p:nvPr/>
        </p:nvSpPr>
        <p:spPr>
          <a:xfrm>
            <a:off x="500034" y="1785926"/>
            <a:ext cx="8143932" cy="3461385"/>
          </a:xfrm>
          <a:prstGeom prst="rect">
            <a:avLst/>
          </a:prstGeom>
        </p:spPr>
        <p:txBody>
          <a:bodyPr wrap="square">
            <a:spAutoFit/>
          </a:bodyPr>
          <a:lstStyle/>
          <a:p>
            <a:pPr>
              <a:lnSpc>
                <a:spcPct val="150000"/>
              </a:lnSpc>
            </a:pPr>
            <a:r>
              <a:rPr lang="zh-CN" altLang="en-US" sz="1600" dirty="0" smtClean="0">
                <a:latin typeface="仿宋" panose="02010609060101010101" pitchFamily="49" charset="-122"/>
                <a:ea typeface="仿宋" panose="02010609060101010101" pitchFamily="49" charset="-122"/>
              </a:rPr>
              <a:t>        </a:t>
            </a:r>
            <a:r>
              <a:rPr lang="zh-CN" altLang="en-US" sz="1400" dirty="0" smtClean="0">
                <a:latin typeface="仿宋" panose="02010609060101010101" pitchFamily="49" charset="-122"/>
                <a:ea typeface="仿宋" panose="02010609060101010101" pitchFamily="49" charset="-122"/>
              </a:rPr>
              <a:t>作为</a:t>
            </a:r>
            <a:r>
              <a:rPr lang="en-US" altLang="zh-CN" sz="1400" dirty="0">
                <a:latin typeface="仿宋" panose="02010609060101010101" pitchFamily="49" charset="-122"/>
                <a:ea typeface="仿宋" panose="02010609060101010101" pitchFamily="49" charset="-122"/>
              </a:rPr>
              <a:t>python</a:t>
            </a:r>
            <a:r>
              <a:rPr lang="zh-CN" altLang="en-US" sz="1400" dirty="0">
                <a:latin typeface="仿宋" panose="02010609060101010101" pitchFamily="49" charset="-122"/>
                <a:ea typeface="仿宋" panose="02010609060101010101" pitchFamily="49" charset="-122"/>
              </a:rPr>
              <a:t>的作者，是什么促使他设计了这个语言呢？ 在</a:t>
            </a:r>
            <a:r>
              <a:rPr lang="en-US" altLang="zh-CN" sz="1400" dirty="0">
                <a:latin typeface="仿宋" panose="02010609060101010101" pitchFamily="49" charset="-122"/>
                <a:ea typeface="仿宋" panose="02010609060101010101" pitchFamily="49" charset="-122"/>
              </a:rPr>
              <a:t>80</a:t>
            </a:r>
            <a:r>
              <a:rPr lang="zh-CN" altLang="en-US" sz="1400" dirty="0">
                <a:latin typeface="仿宋" panose="02010609060101010101" pitchFamily="49" charset="-122"/>
                <a:ea typeface="仿宋" panose="02010609060101010101" pitchFamily="49" charset="-122"/>
              </a:rPr>
              <a:t>年代，个人电脑的</a:t>
            </a:r>
            <a:r>
              <a:rPr lang="zh-CN" altLang="en-US" sz="1400" dirty="0" smtClean="0">
                <a:latin typeface="仿宋" panose="02010609060101010101" pitchFamily="49" charset="-122"/>
                <a:ea typeface="仿宋" panose="02010609060101010101" pitchFamily="49" charset="-122"/>
              </a:rPr>
              <a:t>配置低，</a:t>
            </a:r>
            <a:r>
              <a:rPr lang="zh-CN" altLang="en-US" sz="1400" dirty="0">
                <a:latin typeface="仿宋" panose="02010609060101010101" pitchFamily="49" charset="-122"/>
                <a:ea typeface="仿宋" panose="02010609060101010101" pitchFamily="49" charset="-122"/>
              </a:rPr>
              <a:t>程序员不得不努力思考如何最大化利用空间</a:t>
            </a:r>
            <a:r>
              <a:rPr lang="zh-CN" altLang="en-US" sz="1400" dirty="0" smtClean="0">
                <a:latin typeface="仿宋" panose="02010609060101010101" pitchFamily="49" charset="-122"/>
                <a:ea typeface="仿宋" panose="02010609060101010101" pitchFamily="49" charset="-122"/>
              </a:rPr>
              <a:t>，让</a:t>
            </a:r>
            <a:r>
              <a:rPr lang="en-US" altLang="zh-CN" sz="1400" dirty="0" err="1">
                <a:latin typeface="仿宋" panose="02010609060101010101" pitchFamily="49" charset="-122"/>
                <a:ea typeface="仿宋" panose="02010609060101010101" pitchFamily="49" charset="-122"/>
              </a:rPr>
              <a:t>guido</a:t>
            </a:r>
            <a:r>
              <a:rPr lang="zh-CN" altLang="en-US" sz="1400" dirty="0">
                <a:latin typeface="仿宋" panose="02010609060101010101" pitchFamily="49" charset="-122"/>
                <a:ea typeface="仿宋" panose="02010609060101010101" pitchFamily="49" charset="-122"/>
              </a:rPr>
              <a:t>感到苦恼。他认为这样编写程序实在是太过于耗费时间，于是他想到了</a:t>
            </a:r>
            <a:r>
              <a:rPr lang="en-US" altLang="zh-CN" sz="1400" dirty="0">
                <a:latin typeface="仿宋" panose="02010609060101010101" pitchFamily="49" charset="-122"/>
                <a:ea typeface="仿宋" panose="02010609060101010101" pitchFamily="49" charset="-122"/>
              </a:rPr>
              <a:t>shell</a:t>
            </a:r>
            <a:r>
              <a:rPr lang="zh-CN" altLang="en-US" sz="1400" dirty="0">
                <a:latin typeface="仿宋" panose="02010609060101010101" pitchFamily="49" charset="-122"/>
                <a:ea typeface="仿宋" panose="02010609060101010101" pitchFamily="49" charset="-122"/>
              </a:rPr>
              <a:t>。</a:t>
            </a:r>
            <a:r>
              <a:rPr lang="en-US" altLang="zh-CN" sz="1400" dirty="0">
                <a:latin typeface="仿宋" panose="02010609060101010101" pitchFamily="49" charset="-122"/>
                <a:ea typeface="仿宋" panose="02010609060101010101" pitchFamily="49" charset="-122"/>
              </a:rPr>
              <a:t>shell</a:t>
            </a:r>
            <a:r>
              <a:rPr lang="zh-CN" altLang="en-US" sz="1400" dirty="0">
                <a:latin typeface="仿宋" panose="02010609060101010101" pitchFamily="49" charset="-122"/>
                <a:ea typeface="仿宋" panose="02010609060101010101" pitchFamily="49" charset="-122"/>
              </a:rPr>
              <a:t>可以像胶水一样，将</a:t>
            </a:r>
            <a:r>
              <a:rPr lang="en-US" altLang="zh-CN" sz="1400" dirty="0">
                <a:latin typeface="仿宋" panose="02010609060101010101" pitchFamily="49" charset="-122"/>
                <a:ea typeface="仿宋" panose="02010609060101010101" pitchFamily="49" charset="-122"/>
              </a:rPr>
              <a:t>UNIX</a:t>
            </a:r>
            <a:r>
              <a:rPr lang="zh-CN" altLang="en-US" sz="1400" dirty="0">
                <a:latin typeface="仿宋" panose="02010609060101010101" pitchFamily="49" charset="-122"/>
                <a:ea typeface="仿宋" panose="02010609060101010101" pitchFamily="49" charset="-122"/>
              </a:rPr>
              <a:t>下的许多功能连接在一起。许多</a:t>
            </a:r>
            <a:r>
              <a:rPr lang="en-US" altLang="zh-CN" sz="1400" dirty="0">
                <a:latin typeface="仿宋" panose="02010609060101010101" pitchFamily="49" charset="-122"/>
                <a:ea typeface="仿宋" panose="02010609060101010101" pitchFamily="49" charset="-122"/>
              </a:rPr>
              <a:t>C</a:t>
            </a:r>
            <a:r>
              <a:rPr lang="zh-CN" altLang="en-US" sz="1400" dirty="0">
                <a:latin typeface="仿宋" panose="02010609060101010101" pitchFamily="49" charset="-122"/>
                <a:ea typeface="仿宋" panose="02010609060101010101" pitchFamily="49" charset="-122"/>
              </a:rPr>
              <a:t>语言下上百行的程序，在</a:t>
            </a:r>
            <a:r>
              <a:rPr lang="en-US" altLang="zh-CN" sz="1400" dirty="0">
                <a:latin typeface="仿宋" panose="02010609060101010101" pitchFamily="49" charset="-122"/>
                <a:ea typeface="仿宋" panose="02010609060101010101" pitchFamily="49" charset="-122"/>
              </a:rPr>
              <a:t>shell</a:t>
            </a:r>
            <a:r>
              <a:rPr lang="zh-CN" altLang="en-US" sz="1400" dirty="0">
                <a:latin typeface="仿宋" panose="02010609060101010101" pitchFamily="49" charset="-122"/>
                <a:ea typeface="仿宋" panose="02010609060101010101" pitchFamily="49" charset="-122"/>
              </a:rPr>
              <a:t>下只用几行就可以完成。然而，</a:t>
            </a:r>
            <a:r>
              <a:rPr lang="en-US" altLang="zh-CN" sz="1400" dirty="0">
                <a:latin typeface="仿宋" panose="02010609060101010101" pitchFamily="49" charset="-122"/>
                <a:ea typeface="仿宋" panose="02010609060101010101" pitchFamily="49" charset="-122"/>
              </a:rPr>
              <a:t>shell</a:t>
            </a:r>
            <a:r>
              <a:rPr lang="zh-CN" altLang="en-US" sz="1400" dirty="0">
                <a:latin typeface="仿宋" panose="02010609060101010101" pitchFamily="49" charset="-122"/>
                <a:ea typeface="仿宋" panose="02010609060101010101" pitchFamily="49" charset="-122"/>
              </a:rPr>
              <a:t>的本质是调用命令，它并不是一个真正的语言，</a:t>
            </a:r>
            <a:r>
              <a:rPr lang="en-US" altLang="zh-CN" sz="1400" dirty="0">
                <a:latin typeface="仿宋" panose="02010609060101010101" pitchFamily="49" charset="-122"/>
                <a:ea typeface="仿宋" panose="02010609060101010101" pitchFamily="49" charset="-122"/>
              </a:rPr>
              <a:t>shell</a:t>
            </a:r>
            <a:r>
              <a:rPr lang="zh-CN" altLang="en-US" sz="1400" dirty="0">
                <a:latin typeface="仿宋" panose="02010609060101010101" pitchFamily="49" charset="-122"/>
                <a:ea typeface="仿宋" panose="02010609060101010101" pitchFamily="49" charset="-122"/>
              </a:rPr>
              <a:t>不能全面的调动计算机的功能。 </a:t>
            </a:r>
            <a:r>
              <a:rPr lang="zh-CN" altLang="en-US" sz="1400" dirty="0" smtClean="0">
                <a:latin typeface="仿宋" panose="02010609060101010101" pitchFamily="49" charset="-122"/>
                <a:ea typeface="仿宋" panose="02010609060101010101" pitchFamily="49" charset="-122"/>
              </a:rPr>
              <a:t>后来</a:t>
            </a:r>
            <a:r>
              <a:rPr lang="zh-CN" altLang="en-US" sz="1400" dirty="0">
                <a:latin typeface="仿宋" panose="02010609060101010101" pitchFamily="49" charset="-122"/>
                <a:ea typeface="仿宋" panose="02010609060101010101" pitchFamily="49" charset="-122"/>
              </a:rPr>
              <a:t>他进入</a:t>
            </a:r>
            <a:r>
              <a:rPr lang="en-US" altLang="zh-CN" sz="1400" dirty="0">
                <a:latin typeface="仿宋" panose="02010609060101010101" pitchFamily="49" charset="-122"/>
                <a:ea typeface="仿宋" panose="02010609060101010101" pitchFamily="49" charset="-122"/>
              </a:rPr>
              <a:t>CWI</a:t>
            </a:r>
            <a:r>
              <a:rPr lang="zh-CN" altLang="en-US" sz="1400" dirty="0" smtClean="0">
                <a:latin typeface="仿宋" panose="02010609060101010101" pitchFamily="49" charset="-122"/>
                <a:ea typeface="仿宋" panose="02010609060101010101" pitchFamily="49" charset="-122"/>
              </a:rPr>
              <a:t>（数学</a:t>
            </a:r>
            <a:r>
              <a:rPr lang="zh-CN" altLang="en-US" sz="1400" dirty="0">
                <a:latin typeface="仿宋" panose="02010609060101010101" pitchFamily="49" charset="-122"/>
                <a:ea typeface="仿宋" panose="02010609060101010101" pitchFamily="49" charset="-122"/>
              </a:rPr>
              <a:t>和计算机研究所）工作，并参加了</a:t>
            </a:r>
            <a:r>
              <a:rPr lang="en-US" altLang="zh-CN" sz="1400" dirty="0">
                <a:latin typeface="仿宋" panose="02010609060101010101" pitchFamily="49" charset="-122"/>
                <a:ea typeface="仿宋" panose="02010609060101010101" pitchFamily="49" charset="-122"/>
              </a:rPr>
              <a:t>ABC</a:t>
            </a:r>
            <a:r>
              <a:rPr lang="zh-CN" altLang="en-US" sz="1400" dirty="0">
                <a:latin typeface="仿宋" panose="02010609060101010101" pitchFamily="49" charset="-122"/>
                <a:ea typeface="仿宋" panose="02010609060101010101" pitchFamily="49" charset="-122"/>
              </a:rPr>
              <a:t>语言的开发</a:t>
            </a:r>
            <a:r>
              <a:rPr lang="zh-CN" altLang="en-US" sz="1400" dirty="0" smtClean="0">
                <a:latin typeface="仿宋" panose="02010609060101010101" pitchFamily="49" charset="-122"/>
                <a:ea typeface="仿宋" panose="02010609060101010101" pitchFamily="49" charset="-122"/>
              </a:rPr>
              <a:t>。</a:t>
            </a:r>
            <a:r>
              <a:rPr lang="en-US" altLang="zh-CN" sz="1400" dirty="0" smtClean="0">
                <a:latin typeface="仿宋" panose="02010609060101010101" pitchFamily="49" charset="-122"/>
                <a:ea typeface="仿宋" panose="02010609060101010101" pitchFamily="49" charset="-122"/>
              </a:rPr>
              <a:t>1989</a:t>
            </a:r>
            <a:r>
              <a:rPr lang="zh-CN" altLang="en-US" sz="1400" dirty="0">
                <a:latin typeface="仿宋" panose="02010609060101010101" pitchFamily="49" charset="-122"/>
                <a:ea typeface="仿宋" panose="02010609060101010101" pitchFamily="49" charset="-122"/>
              </a:rPr>
              <a:t>年圣诞节期间，在阿姆斯特丹，</a:t>
            </a:r>
            <a:r>
              <a:rPr lang="en-US" altLang="zh-CN" sz="1400" dirty="0">
                <a:latin typeface="仿宋" panose="02010609060101010101" pitchFamily="49" charset="-122"/>
                <a:ea typeface="仿宋" panose="02010609060101010101" pitchFamily="49" charset="-122"/>
              </a:rPr>
              <a:t>Guido</a:t>
            </a:r>
            <a:r>
              <a:rPr lang="zh-CN" altLang="en-US" sz="1400" dirty="0">
                <a:latin typeface="仿宋" panose="02010609060101010101" pitchFamily="49" charset="-122"/>
                <a:ea typeface="仿宋" panose="02010609060101010101" pitchFamily="49" charset="-122"/>
              </a:rPr>
              <a:t>为了打发圣诞节的无趣，决心开发一个新的脚本解释程序，做为</a:t>
            </a:r>
            <a:r>
              <a:rPr lang="en-US" altLang="zh-CN" sz="1400" dirty="0">
                <a:latin typeface="仿宋" panose="02010609060101010101" pitchFamily="49" charset="-122"/>
                <a:ea typeface="仿宋" panose="02010609060101010101" pitchFamily="49" charset="-122"/>
              </a:rPr>
              <a:t>ABC </a:t>
            </a:r>
            <a:r>
              <a:rPr lang="zh-CN" altLang="en-US" sz="1400" dirty="0">
                <a:latin typeface="仿宋" panose="02010609060101010101" pitchFamily="49" charset="-122"/>
                <a:ea typeface="仿宋" panose="02010609060101010101" pitchFamily="49" charset="-122"/>
              </a:rPr>
              <a:t>语言的一种继承。而取名</a:t>
            </a:r>
            <a:r>
              <a:rPr lang="en-US" altLang="zh-CN" sz="1400" dirty="0">
                <a:latin typeface="仿宋" panose="02010609060101010101" pitchFamily="49" charset="-122"/>
                <a:ea typeface="仿宋" panose="02010609060101010101" pitchFamily="49" charset="-122"/>
              </a:rPr>
              <a:t>python</a:t>
            </a:r>
            <a:r>
              <a:rPr lang="zh-CN" altLang="en-US" sz="1400" dirty="0">
                <a:latin typeface="仿宋" panose="02010609060101010101" pitchFamily="49" charset="-122"/>
                <a:ea typeface="仿宋" panose="02010609060101010101" pitchFamily="49" charset="-122"/>
              </a:rPr>
              <a:t>，是取自他挚爱的一部电视剧</a:t>
            </a:r>
            <a:r>
              <a:rPr lang="en-US" altLang="zh-CN" sz="1400" dirty="0">
                <a:latin typeface="仿宋" panose="02010609060101010101" pitchFamily="49" charset="-122"/>
                <a:ea typeface="仿宋" panose="02010609060101010101" pitchFamily="49" charset="-122"/>
              </a:rPr>
              <a:t>Monty Python’s Flying Circus </a:t>
            </a:r>
            <a:r>
              <a:rPr lang="zh-CN" altLang="en-US" sz="1400" dirty="0">
                <a:latin typeface="仿宋" panose="02010609060101010101" pitchFamily="49" charset="-122"/>
                <a:ea typeface="仿宋" panose="02010609060101010101" pitchFamily="49" charset="-122"/>
              </a:rPr>
              <a:t>。</a:t>
            </a:r>
            <a:r>
              <a:rPr lang="en-US" altLang="zh-CN" sz="1400" dirty="0">
                <a:latin typeface="仿宋" panose="02010609060101010101" pitchFamily="49" charset="-122"/>
                <a:ea typeface="仿宋" panose="02010609060101010101" pitchFamily="49" charset="-122"/>
              </a:rPr>
              <a:t>1991</a:t>
            </a:r>
            <a:r>
              <a:rPr lang="zh-CN" altLang="en-US" sz="1400" dirty="0">
                <a:latin typeface="仿宋" panose="02010609060101010101" pitchFamily="49" charset="-122"/>
                <a:ea typeface="仿宋" panose="02010609060101010101" pitchFamily="49" charset="-122"/>
              </a:rPr>
              <a:t>年，第一个</a:t>
            </a:r>
            <a:r>
              <a:rPr lang="en-US" altLang="zh-CN" sz="1400" dirty="0">
                <a:latin typeface="仿宋" panose="02010609060101010101" pitchFamily="49" charset="-122"/>
                <a:ea typeface="仿宋" panose="02010609060101010101" pitchFamily="49" charset="-122"/>
              </a:rPr>
              <a:t>Python</a:t>
            </a:r>
            <a:r>
              <a:rPr lang="zh-CN" altLang="en-US" sz="1400" dirty="0">
                <a:latin typeface="仿宋" panose="02010609060101010101" pitchFamily="49" charset="-122"/>
                <a:ea typeface="仿宋" panose="02010609060101010101" pitchFamily="49" charset="-122"/>
              </a:rPr>
              <a:t>编译器诞生，它是用</a:t>
            </a:r>
            <a:r>
              <a:rPr lang="en-US" altLang="zh-CN" sz="1400" dirty="0">
                <a:latin typeface="仿宋" panose="02010609060101010101" pitchFamily="49" charset="-122"/>
                <a:ea typeface="仿宋" panose="02010609060101010101" pitchFamily="49" charset="-122"/>
              </a:rPr>
              <a:t>C</a:t>
            </a:r>
            <a:r>
              <a:rPr lang="zh-CN" altLang="en-US" sz="1400" dirty="0">
                <a:latin typeface="仿宋" panose="02010609060101010101" pitchFamily="49" charset="-122"/>
                <a:ea typeface="仿宋" panose="02010609060101010101" pitchFamily="49" charset="-122"/>
              </a:rPr>
              <a:t>语言实现的</a:t>
            </a:r>
            <a:r>
              <a:rPr lang="zh-CN" altLang="en-US" sz="1400" dirty="0" smtClean="0">
                <a:latin typeface="仿宋" panose="02010609060101010101" pitchFamily="49" charset="-122"/>
                <a:ea typeface="仿宋" panose="02010609060101010101" pitchFamily="49" charset="-122"/>
              </a:rPr>
              <a:t>，</a:t>
            </a:r>
            <a:r>
              <a:rPr lang="en-US" altLang="zh-CN" sz="1400" dirty="0" err="1" smtClean="0">
                <a:latin typeface="仿宋" panose="02010609060101010101" pitchFamily="49" charset="-122"/>
                <a:ea typeface="仿宋" panose="02010609060101010101" pitchFamily="49" charset="-122"/>
              </a:rPr>
              <a:t>guido</a:t>
            </a:r>
            <a:r>
              <a:rPr lang="zh-CN" altLang="en-US" sz="1400" dirty="0">
                <a:latin typeface="仿宋" panose="02010609060101010101" pitchFamily="49" charset="-122"/>
                <a:ea typeface="仿宋" panose="02010609060101010101" pitchFamily="49" charset="-122"/>
              </a:rPr>
              <a:t>为防止重蹈</a:t>
            </a:r>
            <a:r>
              <a:rPr lang="en-US" altLang="zh-CN" sz="1400" dirty="0">
                <a:latin typeface="仿宋" panose="02010609060101010101" pitchFamily="49" charset="-122"/>
                <a:ea typeface="仿宋" panose="02010609060101010101" pitchFamily="49" charset="-122"/>
              </a:rPr>
              <a:t>ABC</a:t>
            </a:r>
            <a:r>
              <a:rPr lang="zh-CN" altLang="en-US" sz="1400" dirty="0">
                <a:latin typeface="仿宋" panose="02010609060101010101" pitchFamily="49" charset="-122"/>
                <a:ea typeface="仿宋" panose="02010609060101010101" pitchFamily="49" charset="-122"/>
              </a:rPr>
              <a:t>的覆辙，着重注意</a:t>
            </a:r>
            <a:r>
              <a:rPr lang="en-US" altLang="zh-CN" sz="1400" dirty="0">
                <a:latin typeface="仿宋" panose="02010609060101010101" pitchFamily="49" charset="-122"/>
                <a:ea typeface="仿宋" panose="02010609060101010101" pitchFamily="49" charset="-122"/>
              </a:rPr>
              <a:t>python</a:t>
            </a:r>
            <a:r>
              <a:rPr lang="zh-CN" altLang="en-US" sz="1400" dirty="0">
                <a:latin typeface="仿宋" panose="02010609060101010101" pitchFamily="49" charset="-122"/>
                <a:ea typeface="仿宋" panose="02010609060101010101" pitchFamily="49" charset="-122"/>
              </a:rPr>
              <a:t>的可扩展性，并且也沿用了</a:t>
            </a:r>
            <a:r>
              <a:rPr lang="en-US" altLang="zh-CN" sz="1400" dirty="0">
                <a:latin typeface="仿宋" panose="02010609060101010101" pitchFamily="49" charset="-122"/>
                <a:ea typeface="仿宋" panose="02010609060101010101" pitchFamily="49" charset="-122"/>
              </a:rPr>
              <a:t>C</a:t>
            </a:r>
            <a:r>
              <a:rPr lang="zh-CN" altLang="en-US" sz="1400" dirty="0">
                <a:latin typeface="仿宋" panose="02010609060101010101" pitchFamily="49" charset="-122"/>
                <a:ea typeface="仿宋" panose="02010609060101010101" pitchFamily="49" charset="-122"/>
              </a:rPr>
              <a:t>中的大部分语法习惯，而这，使</a:t>
            </a:r>
            <a:r>
              <a:rPr lang="en-US" altLang="zh-CN" sz="1400" dirty="0">
                <a:latin typeface="仿宋" panose="02010609060101010101" pitchFamily="49" charset="-122"/>
                <a:ea typeface="仿宋" panose="02010609060101010101" pitchFamily="49" charset="-122"/>
              </a:rPr>
              <a:t>python</a:t>
            </a:r>
            <a:r>
              <a:rPr lang="zh-CN" altLang="en-US" sz="1400" dirty="0">
                <a:latin typeface="仿宋" panose="02010609060101010101" pitchFamily="49" charset="-122"/>
                <a:ea typeface="仿宋" panose="02010609060101010101" pitchFamily="49" charset="-122"/>
              </a:rPr>
              <a:t>得到</a:t>
            </a:r>
            <a:r>
              <a:rPr lang="en-US" altLang="zh-CN" sz="1400" dirty="0" err="1">
                <a:latin typeface="仿宋" panose="02010609060101010101" pitchFamily="49" charset="-122"/>
                <a:ea typeface="仿宋" panose="02010609060101010101" pitchFamily="49" charset="-122"/>
              </a:rPr>
              <a:t>guido</a:t>
            </a:r>
            <a:r>
              <a:rPr lang="zh-CN" altLang="en-US" sz="1400" dirty="0">
                <a:latin typeface="仿宋" panose="02010609060101010101" pitchFamily="49" charset="-122"/>
                <a:ea typeface="仿宋" panose="02010609060101010101" pitchFamily="49" charset="-122"/>
              </a:rPr>
              <a:t>同事的欢迎。他们迅速的反馈使用意见，并参与到</a:t>
            </a:r>
            <a:r>
              <a:rPr lang="en-US" altLang="zh-CN" sz="1400" dirty="0">
                <a:latin typeface="仿宋" panose="02010609060101010101" pitchFamily="49" charset="-122"/>
                <a:ea typeface="仿宋" panose="02010609060101010101" pitchFamily="49" charset="-122"/>
              </a:rPr>
              <a:t>Python</a:t>
            </a:r>
            <a:r>
              <a:rPr lang="zh-CN" altLang="en-US" sz="1400" dirty="0">
                <a:latin typeface="仿宋" panose="02010609060101010101" pitchFamily="49" charset="-122"/>
                <a:ea typeface="仿宋" panose="02010609060101010101" pitchFamily="49" charset="-122"/>
              </a:rPr>
              <a:t>的改进</a:t>
            </a:r>
            <a:r>
              <a:rPr lang="zh-CN" altLang="en-US" dirty="0" smtClean="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p:txBody>
      </p:sp>
      <p:sp>
        <p:nvSpPr>
          <p:cNvPr id="5" name="矩形 4"/>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6" name="椭圆 5"/>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内容占位符 2"/>
          <p:cNvSpPr>
            <a:spLocks noGrp="1"/>
          </p:cNvSpPr>
          <p:nvPr>
            <p:ph idx="1"/>
          </p:nvPr>
        </p:nvSpPr>
        <p:spPr>
          <a:xfrm>
            <a:off x="628650" y="231775"/>
            <a:ext cx="7886700" cy="6142038"/>
          </a:xfrm>
        </p:spPr>
        <p:txBody>
          <a:bodyPr vert="horz" wrap="square" lIns="91440" tIns="45720" rIns="91440" bIns="45720" anchor="t"/>
          <a:p>
            <a:r>
              <a:rPr lang="zh-CN" altLang="zh-CN" sz="2400" dirty="0"/>
              <a:t>比如还可以如下进行使用：</a:t>
            </a:r>
            <a:endParaRPr lang="zh-CN" altLang="zh-CN" sz="2400" dirty="0"/>
          </a:p>
          <a:p>
            <a:r>
              <a:rPr lang="en-US" altLang="zh-CN" sz="2400" dirty="0"/>
              <a:t>&gt;&gt;&gt; number[0:10</a:t>
            </a:r>
            <a:r>
              <a:rPr lang="en-US" altLang="zh-CN" sz="2400" b="1" dirty="0">
                <a:solidFill>
                  <a:srgbClr val="FF0000"/>
                </a:solidFill>
              </a:rPr>
              <a:t>:3</a:t>
            </a:r>
            <a:r>
              <a:rPr lang="en-US" altLang="zh-CN" sz="2400" dirty="0"/>
              <a:t>]</a:t>
            </a:r>
            <a:endParaRPr lang="zh-CN" altLang="zh-CN" sz="2400" dirty="0"/>
          </a:p>
          <a:p>
            <a:r>
              <a:rPr lang="en-US" altLang="zh-CN" sz="2400" dirty="0"/>
              <a:t>[1, 4, 7, 10]</a:t>
            </a:r>
            <a:endParaRPr lang="zh-CN" altLang="zh-CN" sz="2400" dirty="0"/>
          </a:p>
          <a:p>
            <a:r>
              <a:rPr lang="en-US" altLang="zh-CN" sz="2400" dirty="0"/>
              <a:t>&gt;&gt;&gt; number[2:6:3]</a:t>
            </a:r>
            <a:endParaRPr lang="zh-CN" altLang="zh-CN" sz="2400" dirty="0"/>
          </a:p>
          <a:p>
            <a:r>
              <a:rPr lang="en-US" altLang="zh-CN" sz="2400" dirty="0"/>
              <a:t>[3, 6]</a:t>
            </a:r>
            <a:endParaRPr lang="zh-CN" altLang="zh-CN" sz="2400" dirty="0"/>
          </a:p>
          <a:p>
            <a:r>
              <a:rPr lang="en-US" altLang="zh-CN" sz="2400" dirty="0"/>
              <a:t>&gt;&gt;&gt; number[2:5:3]</a:t>
            </a:r>
            <a:endParaRPr lang="zh-CN" altLang="zh-CN" sz="2400" dirty="0"/>
          </a:p>
          <a:p>
            <a:r>
              <a:rPr lang="en-US" altLang="zh-CN" sz="2400" dirty="0"/>
              <a:t>[3]</a:t>
            </a:r>
            <a:endParaRPr lang="zh-CN" altLang="zh-CN" sz="2400" dirty="0"/>
          </a:p>
          <a:p>
            <a:r>
              <a:rPr lang="en-US" altLang="zh-CN" sz="2400" dirty="0"/>
              <a:t>&gt;&gt;&gt; number[1:5:3]</a:t>
            </a:r>
            <a:endParaRPr lang="zh-CN" altLang="zh-CN" sz="2400" dirty="0"/>
          </a:p>
          <a:p>
            <a:r>
              <a:rPr lang="en-US" altLang="zh-CN" sz="2400" dirty="0"/>
              <a:t>[2, 5]</a:t>
            </a:r>
            <a:endParaRPr lang="zh-CN" altLang="zh-CN" sz="2400" dirty="0"/>
          </a:p>
          <a:p>
            <a:r>
              <a:rPr lang="zh-CN" altLang="zh-CN" sz="2400" dirty="0"/>
              <a:t>对于一个正数步长，</a:t>
            </a:r>
            <a:r>
              <a:rPr lang="en-US" altLang="zh-CN" sz="2400" dirty="0"/>
              <a:t>Python</a:t>
            </a:r>
            <a:r>
              <a:rPr lang="zh-CN" altLang="zh-CN" sz="2400" dirty="0"/>
              <a:t>会从序列的头部开始向右提取元素，直到最后一个元素；</a:t>
            </a:r>
            <a:r>
              <a:rPr lang="zh-CN" altLang="zh-CN" sz="2400" b="1" dirty="0">
                <a:solidFill>
                  <a:srgbClr val="FF0000"/>
                </a:solidFill>
              </a:rPr>
              <a:t>而对于负数步长，则是从序列的尾部开始向左提取元素，直到第一个元素。正数步长，必须让开始点小于结束点；而负数步长，则必须让开始点大于结束点。</a:t>
            </a:r>
            <a:endParaRPr lang="zh-CN" altLang="en-US" sz="2400" b="1" dirty="0">
              <a:solidFill>
                <a:srgbClr val="FF0000"/>
              </a:solidFill>
            </a:endParaRPr>
          </a:p>
        </p:txBody>
      </p:sp>
    </p:spTree>
  </p:cSld>
  <p:clrMapOvr>
    <a:masterClrMapping/>
  </p:clrMapOvr>
  <p:transition spd="med">
    <p:push/>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4625"/>
            <a:ext cx="7886700" cy="8223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3.1.3  </a:t>
            </a:r>
            <a:r>
              <a:rPr lang="zh-CN" altLang="zh-CN" dirty="0">
                <a:effectLst>
                  <a:outerShdw blurRad="38100" dist="38100" dir="2700000">
                    <a:srgbClr val="000000"/>
                  </a:outerShdw>
                </a:effectLst>
              </a:rPr>
              <a:t>序列相加</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96950"/>
            <a:ext cx="7886700" cy="5861050"/>
          </a:xfrm>
        </p:spPr>
        <p:txBody>
          <a:bodyPr vert="horz" wrap="square" lIns="91440" tIns="45720" rIns="91440" bIns="45720" numCol="1" anchor="t" anchorCtr="0" compatLnSpc="1"/>
          <a:p>
            <a:pPr>
              <a:lnSpc>
                <a:spcPct val="80000"/>
              </a:lnSpc>
            </a:pPr>
            <a:r>
              <a:rPr lang="zh-CN" altLang="zh-CN" sz="3000" dirty="0"/>
              <a:t>通过使用加号可以进行序列的连接操作，输入如下：</a:t>
            </a:r>
            <a:endParaRPr lang="en-US" altLang="zh-CN" sz="3000" dirty="0"/>
          </a:p>
          <a:p>
            <a:pPr>
              <a:lnSpc>
                <a:spcPct val="80000"/>
              </a:lnSpc>
            </a:pPr>
            <a:r>
              <a:rPr lang="en-US" altLang="zh-CN" sz="3000" dirty="0"/>
              <a:t>&gt;&gt;&gt; [1,2,3]+[4,5,6]</a:t>
            </a:r>
            <a:endParaRPr lang="zh-CN" altLang="zh-CN" sz="3000" dirty="0"/>
          </a:p>
          <a:p>
            <a:pPr>
              <a:lnSpc>
                <a:spcPct val="80000"/>
              </a:lnSpc>
            </a:pPr>
            <a:r>
              <a:rPr lang="en-US" altLang="zh-CN" sz="3000" dirty="0"/>
              <a:t>[1, 2, 3, 4, 5, 6]</a:t>
            </a:r>
            <a:endParaRPr lang="zh-CN" altLang="zh-CN" sz="3000" dirty="0"/>
          </a:p>
          <a:p>
            <a:pPr>
              <a:lnSpc>
                <a:spcPct val="80000"/>
              </a:lnSpc>
            </a:pPr>
            <a:r>
              <a:rPr lang="en-US" altLang="zh-CN" sz="3000" dirty="0"/>
              <a:t>&gt;&gt;&gt; a=[1,2]</a:t>
            </a:r>
            <a:endParaRPr lang="zh-CN" altLang="zh-CN" sz="3000" dirty="0"/>
          </a:p>
          <a:p>
            <a:pPr>
              <a:lnSpc>
                <a:spcPct val="80000"/>
              </a:lnSpc>
            </a:pPr>
            <a:r>
              <a:rPr lang="en-US" altLang="zh-CN" sz="3000" dirty="0"/>
              <a:t>&gt;&gt;&gt; b=[5,6]</a:t>
            </a:r>
            <a:endParaRPr lang="zh-CN" altLang="zh-CN" sz="3000" dirty="0"/>
          </a:p>
          <a:p>
            <a:pPr>
              <a:lnSpc>
                <a:spcPct val="80000"/>
              </a:lnSpc>
            </a:pPr>
            <a:r>
              <a:rPr lang="en-US" altLang="zh-CN" sz="3000" dirty="0"/>
              <a:t>&gt;&gt;&gt; a+b</a:t>
            </a:r>
            <a:endParaRPr lang="zh-CN" altLang="zh-CN" sz="3000" dirty="0"/>
          </a:p>
          <a:p>
            <a:pPr>
              <a:lnSpc>
                <a:spcPct val="80000"/>
              </a:lnSpc>
            </a:pPr>
            <a:r>
              <a:rPr lang="en-US" altLang="zh-CN" sz="3000" dirty="0"/>
              <a:t>[1, 2, 5, 6]</a:t>
            </a:r>
            <a:endParaRPr lang="zh-CN" altLang="zh-CN" sz="3000" dirty="0"/>
          </a:p>
          <a:p>
            <a:pPr>
              <a:lnSpc>
                <a:spcPct val="80000"/>
              </a:lnSpc>
            </a:pPr>
            <a:r>
              <a:rPr lang="en-US" altLang="zh-CN" sz="3000" dirty="0"/>
              <a:t>&gt;&gt;&gt; s='hello,'</a:t>
            </a:r>
            <a:endParaRPr lang="zh-CN" altLang="zh-CN" sz="3000" dirty="0"/>
          </a:p>
          <a:p>
            <a:pPr>
              <a:lnSpc>
                <a:spcPct val="80000"/>
              </a:lnSpc>
            </a:pPr>
            <a:r>
              <a:rPr lang="en-US" altLang="zh-CN" sz="3000" dirty="0"/>
              <a:t>&gt;&gt;&gt; w='world'</a:t>
            </a:r>
            <a:endParaRPr lang="zh-CN" altLang="zh-CN" sz="3000" dirty="0"/>
          </a:p>
          <a:p>
            <a:pPr>
              <a:lnSpc>
                <a:spcPct val="80000"/>
              </a:lnSpc>
            </a:pPr>
            <a:r>
              <a:rPr lang="en-US" altLang="zh-CN" sz="3000" dirty="0"/>
              <a:t>&gt;&gt;&gt; s+w</a:t>
            </a:r>
            <a:endParaRPr lang="zh-CN" altLang="zh-CN" sz="3000" dirty="0"/>
          </a:p>
          <a:p>
            <a:pPr>
              <a:lnSpc>
                <a:spcPct val="80000"/>
              </a:lnSpc>
            </a:pPr>
            <a:r>
              <a:rPr lang="en-US" altLang="zh-CN" sz="3000" dirty="0"/>
              <a:t>'hello,world'</a:t>
            </a:r>
            <a:endParaRPr lang="zh-CN" altLang="en-US" sz="3000" dirty="0"/>
          </a:p>
        </p:txBody>
      </p:sp>
    </p:spTree>
  </p:cSld>
  <p:clrMapOvr>
    <a:masterClrMapping/>
  </p:clrMapOvr>
  <p:transition spd="med">
    <p:push/>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内容占位符 2"/>
          <p:cNvSpPr>
            <a:spLocks noGrp="1"/>
          </p:cNvSpPr>
          <p:nvPr>
            <p:ph idx="1"/>
          </p:nvPr>
        </p:nvSpPr>
        <p:spPr>
          <a:xfrm>
            <a:off x="642938" y="857250"/>
            <a:ext cx="7886700" cy="6196013"/>
          </a:xfrm>
        </p:spPr>
        <p:txBody>
          <a:bodyPr vert="horz" wrap="square" lIns="91440" tIns="45720" rIns="91440" bIns="45720" anchor="t"/>
          <a:p>
            <a:r>
              <a:rPr lang="zh-CN" altLang="zh-CN" b="1" dirty="0">
                <a:solidFill>
                  <a:srgbClr val="FF0000"/>
                </a:solidFill>
              </a:rPr>
              <a:t>数字序列</a:t>
            </a:r>
            <a:r>
              <a:rPr lang="zh-CN" altLang="zh-CN" dirty="0"/>
              <a:t>可以和数字序列通过加号连接，</a:t>
            </a:r>
            <a:r>
              <a:rPr lang="zh-CN" altLang="zh-CN" b="1" dirty="0">
                <a:solidFill>
                  <a:srgbClr val="FF0000"/>
                </a:solidFill>
              </a:rPr>
              <a:t>连接后的结果还是数字序列，字符串序列也可以通过加号连接，连接后的结果还是字符串序列。</a:t>
            </a:r>
            <a:r>
              <a:rPr lang="zh-CN" altLang="zh-CN" dirty="0"/>
              <a:t>那数字序列是否可以和字符序列相加呢？结果是怎样的，是数字序列还是字符串序列？</a:t>
            </a:r>
            <a:endParaRPr lang="zh-CN" altLang="en-US" dirty="0"/>
          </a:p>
        </p:txBody>
      </p:sp>
    </p:spTree>
  </p:cSld>
  <p:clrMapOvr>
    <a:masterClrMapping/>
  </p:clrMapOvr>
  <p:transition spd="med">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63513"/>
            <a:ext cx="7886700" cy="6524625"/>
          </a:xfrm>
        </p:spPr>
        <p:txBody>
          <a:bodyPr vert="horz" wrap="square" lIns="91440" tIns="45720" rIns="91440" bIns="45720" numCol="1" anchor="t" anchorCtr="0" compatLnSpc="1"/>
          <a:p>
            <a:pPr>
              <a:lnSpc>
                <a:spcPct val="80000"/>
              </a:lnSpc>
            </a:pPr>
            <a:r>
              <a:rPr lang="zh-CN" altLang="zh-CN" sz="2700" dirty="0"/>
              <a:t>输入如下：</a:t>
            </a:r>
            <a:endParaRPr lang="en-US" altLang="zh-CN" sz="2700" dirty="0"/>
          </a:p>
          <a:p>
            <a:pPr>
              <a:lnSpc>
                <a:spcPct val="80000"/>
              </a:lnSpc>
            </a:pPr>
            <a:r>
              <a:rPr lang="en-US" altLang="zh-CN" sz="2700" dirty="0"/>
              <a:t>&gt;&gt;&gt; [1,2]+'hello'</a:t>
            </a:r>
            <a:endParaRPr lang="zh-CN" altLang="zh-CN" sz="2700" dirty="0"/>
          </a:p>
          <a:p>
            <a:pPr>
              <a:lnSpc>
                <a:spcPct val="80000"/>
              </a:lnSpc>
            </a:pPr>
            <a:r>
              <a:rPr lang="en-US" altLang="zh-CN" sz="2700" dirty="0"/>
              <a:t>Traceback (most recent call last):</a:t>
            </a:r>
            <a:endParaRPr lang="zh-CN" altLang="zh-CN" sz="2700" dirty="0"/>
          </a:p>
          <a:p>
            <a:pPr>
              <a:lnSpc>
                <a:spcPct val="80000"/>
              </a:lnSpc>
            </a:pPr>
            <a:r>
              <a:rPr lang="en-US" altLang="zh-CN" sz="2700" dirty="0"/>
              <a:t>  File "&lt;pyshell#103&gt;", line 1, in &lt;module&gt;</a:t>
            </a:r>
            <a:endParaRPr lang="zh-CN" altLang="zh-CN" sz="2700" dirty="0"/>
          </a:p>
          <a:p>
            <a:pPr>
              <a:lnSpc>
                <a:spcPct val="80000"/>
              </a:lnSpc>
            </a:pPr>
            <a:r>
              <a:rPr lang="en-US" altLang="zh-CN" sz="2700" dirty="0"/>
              <a:t>    [1,2]+'hello'</a:t>
            </a:r>
            <a:endParaRPr lang="zh-CN" altLang="zh-CN" sz="2700" dirty="0"/>
          </a:p>
          <a:p>
            <a:pPr>
              <a:lnSpc>
                <a:spcPct val="80000"/>
              </a:lnSpc>
            </a:pPr>
            <a:r>
              <a:rPr lang="en-US" altLang="zh-CN" sz="2700" dirty="0"/>
              <a:t>TypeError: can only concatenate list (not "str") to list</a:t>
            </a:r>
            <a:endParaRPr lang="zh-CN" altLang="zh-CN" sz="2700" dirty="0"/>
          </a:p>
          <a:p>
            <a:pPr>
              <a:lnSpc>
                <a:spcPct val="80000"/>
              </a:lnSpc>
            </a:pPr>
            <a:r>
              <a:rPr lang="en-US" altLang="zh-CN" sz="2700" dirty="0"/>
              <a:t>&gt;&gt;&gt; type([1,2])# </a:t>
            </a:r>
            <a:r>
              <a:rPr lang="zh-CN" altLang="zh-CN" sz="2700" dirty="0"/>
              <a:t>取得</a:t>
            </a:r>
            <a:r>
              <a:rPr lang="en-US" altLang="zh-CN" sz="2700" dirty="0"/>
              <a:t>[1,2]</a:t>
            </a:r>
            <a:r>
              <a:rPr lang="zh-CN" altLang="zh-CN" sz="2700" dirty="0"/>
              <a:t>的类型为</a:t>
            </a:r>
            <a:r>
              <a:rPr lang="en-US" altLang="zh-CN" sz="2700" dirty="0"/>
              <a:t>list </a:t>
            </a:r>
            <a:endParaRPr lang="zh-CN" altLang="zh-CN" sz="2700" dirty="0"/>
          </a:p>
          <a:p>
            <a:pPr>
              <a:lnSpc>
                <a:spcPct val="80000"/>
              </a:lnSpc>
            </a:pPr>
            <a:r>
              <a:rPr lang="en-US" altLang="zh-CN" sz="2700" dirty="0"/>
              <a:t>&lt;class 'list'&gt;</a:t>
            </a:r>
            <a:endParaRPr lang="zh-CN" altLang="zh-CN" sz="2700" dirty="0"/>
          </a:p>
          <a:p>
            <a:pPr>
              <a:lnSpc>
                <a:spcPct val="80000"/>
              </a:lnSpc>
            </a:pPr>
            <a:r>
              <a:rPr lang="en-US" altLang="zh-CN" sz="2700" dirty="0"/>
              <a:t>&gt;&gt;&gt; type('hello')# </a:t>
            </a:r>
            <a:r>
              <a:rPr lang="zh-CN" altLang="zh-CN" sz="2700" dirty="0"/>
              <a:t>取得</a:t>
            </a:r>
            <a:r>
              <a:rPr lang="en-US" altLang="zh-CN" sz="2700" dirty="0"/>
              <a:t>hello</a:t>
            </a:r>
            <a:r>
              <a:rPr lang="zh-CN" altLang="zh-CN" sz="2700" dirty="0"/>
              <a:t>的类型为字符串</a:t>
            </a:r>
            <a:endParaRPr lang="zh-CN" altLang="zh-CN" sz="2700" dirty="0"/>
          </a:p>
          <a:p>
            <a:pPr>
              <a:lnSpc>
                <a:spcPct val="80000"/>
              </a:lnSpc>
            </a:pPr>
            <a:r>
              <a:rPr lang="en-US" altLang="zh-CN" sz="2700" dirty="0"/>
              <a:t>&lt;class 'str'&gt;</a:t>
            </a:r>
            <a:endParaRPr lang="en-US" altLang="zh-CN" sz="2700" dirty="0"/>
          </a:p>
          <a:p>
            <a:pPr>
              <a:lnSpc>
                <a:spcPct val="80000"/>
              </a:lnSpc>
            </a:pPr>
            <a:r>
              <a:rPr lang="zh-CN" altLang="zh-CN" sz="2700" dirty="0">
                <a:solidFill>
                  <a:srgbClr val="FF0000"/>
                </a:solidFill>
              </a:rPr>
              <a:t>数字序列和字符串序列是不能通过加号连接的</a:t>
            </a:r>
            <a:r>
              <a:rPr lang="zh-CN" altLang="zh-CN" sz="2700" dirty="0"/>
              <a:t>。</a:t>
            </a:r>
            <a:endParaRPr lang="en-US" altLang="zh-CN" sz="2700" dirty="0"/>
          </a:p>
          <a:p>
            <a:pPr>
              <a:lnSpc>
                <a:spcPct val="80000"/>
              </a:lnSpc>
            </a:pPr>
            <a:r>
              <a:rPr lang="zh-CN" altLang="zh-CN" sz="2700" dirty="0"/>
              <a:t>只有</a:t>
            </a:r>
            <a:r>
              <a:rPr lang="zh-CN" altLang="zh-CN" sz="2700" b="1" dirty="0">
                <a:solidFill>
                  <a:srgbClr val="FF0000"/>
                </a:solidFill>
              </a:rPr>
              <a:t>类型相同的序列才能通过加号进行序列连接操作</a:t>
            </a:r>
            <a:r>
              <a:rPr lang="zh-CN" altLang="zh-CN" sz="2700" dirty="0"/>
              <a:t>，不同类型的序列不能通过加号进行序列连接操作。</a:t>
            </a:r>
            <a:endParaRPr lang="zh-CN" altLang="en-US" sz="2700" dirty="0"/>
          </a:p>
        </p:txBody>
      </p:sp>
    </p:spTree>
  </p:cSld>
  <p:clrMapOvr>
    <a:masterClrMapping/>
  </p:clrMapOvr>
  <p:transition spd="med">
    <p:push/>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0813"/>
            <a:ext cx="7886700" cy="804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3.1.4  </a:t>
            </a:r>
            <a:r>
              <a:rPr lang="zh-CN" altLang="zh-CN" dirty="0">
                <a:effectLst>
                  <a:outerShdw blurRad="38100" dist="38100" dir="2700000">
                    <a:srgbClr val="000000"/>
                  </a:outerShdw>
                </a:effectLst>
              </a:rPr>
              <a:t>乘法</a:t>
            </a:r>
            <a:endParaRPr lang="zh-CN" altLang="en-US" dirty="0">
              <a:effectLst>
                <a:outerShdw blurRad="38100" dist="38100" dir="2700000">
                  <a:srgbClr val="000000"/>
                </a:outerShdw>
              </a:effectLst>
            </a:endParaRPr>
          </a:p>
        </p:txBody>
      </p:sp>
      <p:sp>
        <p:nvSpPr>
          <p:cNvPr id="119811" name="内容占位符 2"/>
          <p:cNvSpPr>
            <a:spLocks noGrp="1"/>
          </p:cNvSpPr>
          <p:nvPr>
            <p:ph idx="1"/>
          </p:nvPr>
        </p:nvSpPr>
        <p:spPr>
          <a:xfrm>
            <a:off x="628650" y="1173163"/>
            <a:ext cx="7886700" cy="5003800"/>
          </a:xfrm>
        </p:spPr>
        <p:txBody>
          <a:bodyPr vert="horz" wrap="square" lIns="91440" tIns="45720" rIns="91440" bIns="45720" anchor="t"/>
          <a:p>
            <a:r>
              <a:rPr lang="zh-CN" altLang="zh-CN" sz="2800" dirty="0"/>
              <a:t>此处看到标题后不要误认为是数学中定义的乘法。</a:t>
            </a:r>
            <a:endParaRPr lang="zh-CN" altLang="zh-CN" sz="2800" dirty="0"/>
          </a:p>
          <a:p>
            <a:r>
              <a:rPr lang="zh-CN" altLang="zh-CN" sz="2800" dirty="0"/>
              <a:t>用一个</a:t>
            </a:r>
            <a:r>
              <a:rPr lang="zh-CN" altLang="zh-CN" sz="2800" b="1" dirty="0">
                <a:solidFill>
                  <a:srgbClr val="FF0000"/>
                </a:solidFill>
              </a:rPr>
              <a:t>数字</a:t>
            </a:r>
            <a:r>
              <a:rPr lang="en-US" altLang="zh-CN" sz="2800" b="1" dirty="0">
                <a:solidFill>
                  <a:srgbClr val="FF0000"/>
                </a:solidFill>
              </a:rPr>
              <a:t>x</a:t>
            </a:r>
            <a:r>
              <a:rPr lang="zh-CN" altLang="zh-CN" sz="2800" b="1" dirty="0">
                <a:solidFill>
                  <a:srgbClr val="FF0000"/>
                </a:solidFill>
              </a:rPr>
              <a:t>乘以一个序列会生成新的序列</a:t>
            </a:r>
            <a:r>
              <a:rPr lang="zh-CN" altLang="zh-CN" sz="2800" dirty="0"/>
              <a:t>，在新的序列中，原来的序列将被重复</a:t>
            </a:r>
            <a:r>
              <a:rPr lang="en-US" altLang="zh-CN" sz="2800" dirty="0"/>
              <a:t>x</a:t>
            </a:r>
            <a:r>
              <a:rPr lang="zh-CN" altLang="zh-CN" sz="2800" dirty="0"/>
              <a:t>次，这个就是序列中的乘法。交互模式下输入如下：</a:t>
            </a:r>
            <a:endParaRPr lang="en-US" altLang="zh-CN" sz="2800" dirty="0"/>
          </a:p>
          <a:p>
            <a:r>
              <a:rPr lang="en-US" altLang="zh-CN" sz="2800" dirty="0"/>
              <a:t>&gt;&gt;&gt; 'hello'*5</a:t>
            </a:r>
            <a:endParaRPr lang="zh-CN" altLang="zh-CN" sz="2800" dirty="0"/>
          </a:p>
          <a:p>
            <a:r>
              <a:rPr lang="en-US" altLang="zh-CN" sz="2800" dirty="0"/>
              <a:t>'hellohellohellohellohello'</a:t>
            </a:r>
            <a:endParaRPr lang="zh-CN" altLang="zh-CN" sz="2800" dirty="0"/>
          </a:p>
          <a:p>
            <a:r>
              <a:rPr lang="en-US" altLang="zh-CN" sz="2800" dirty="0"/>
              <a:t>&gt;&gt;&gt; [7]*10</a:t>
            </a:r>
            <a:endParaRPr lang="zh-CN" altLang="zh-CN" sz="2800" dirty="0"/>
          </a:p>
          <a:p>
            <a:r>
              <a:rPr lang="en-US" altLang="zh-CN" sz="2800" dirty="0"/>
              <a:t>[7, 7, 7, 7, 7, 7, 7, 7, 7, 7]</a:t>
            </a:r>
            <a:endParaRPr lang="zh-CN" altLang="zh-CN" sz="2800" dirty="0"/>
          </a:p>
          <a:p>
            <a:r>
              <a:rPr lang="zh-CN" altLang="zh-CN" sz="2800" dirty="0"/>
              <a:t>序列被重复了对应的次数，而不是在数学中所理解的乘法。</a:t>
            </a:r>
            <a:endParaRPr lang="zh-CN" altLang="en-US" sz="2800" dirty="0"/>
          </a:p>
        </p:txBody>
      </p:sp>
    </p:spTree>
  </p:cSld>
  <p:clrMapOvr>
    <a:masterClrMapping/>
  </p:clrMapOvr>
  <p:transition spd="med">
    <p:push/>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09538"/>
            <a:ext cx="7886700" cy="6850063"/>
          </a:xfrm>
        </p:spPr>
        <p:txBody>
          <a:bodyPr vert="horz" wrap="square" lIns="91440" tIns="45720" rIns="91440" bIns="45720" numCol="1" anchor="t" anchorCtr="0" compatLnSpc="1"/>
          <a:p>
            <a:pPr>
              <a:lnSpc>
                <a:spcPct val="80000"/>
              </a:lnSpc>
            </a:pPr>
            <a:r>
              <a:rPr lang="en-US" altLang="zh-CN" sz="2700" dirty="0"/>
              <a:t>Python</a:t>
            </a:r>
            <a:r>
              <a:rPr lang="zh-CN" altLang="zh-CN" sz="2700" dirty="0"/>
              <a:t>中序列的乘法有什么特殊之处呢？</a:t>
            </a:r>
            <a:endParaRPr lang="zh-CN" altLang="zh-CN" sz="2700" dirty="0"/>
          </a:p>
          <a:p>
            <a:pPr>
              <a:lnSpc>
                <a:spcPct val="80000"/>
              </a:lnSpc>
            </a:pPr>
            <a:r>
              <a:rPr lang="zh-CN" altLang="zh-CN" sz="2700" dirty="0"/>
              <a:t>如果要创建一个重复的序列，我们就可以像上面的示例一样乘以一个想要得到的序列长度的数字，就可以快速得到需要的列表，这样非常方便的。</a:t>
            </a:r>
            <a:endParaRPr lang="en-US" altLang="zh-CN" sz="2700" dirty="0"/>
          </a:p>
          <a:p>
            <a:pPr>
              <a:lnSpc>
                <a:spcPct val="80000"/>
              </a:lnSpc>
            </a:pPr>
            <a:r>
              <a:rPr lang="zh-CN" altLang="zh-CN" sz="2700" dirty="0"/>
              <a:t>空列表可以简单地通过两个中括号来表示（</a:t>
            </a:r>
            <a:r>
              <a:rPr lang="en-US" altLang="zh-CN" sz="2700" dirty="0"/>
              <a:t>[]</a:t>
            </a:r>
            <a:r>
              <a:rPr lang="zh-CN" altLang="zh-CN" sz="2700" dirty="0"/>
              <a:t>）</a:t>
            </a:r>
            <a:r>
              <a:rPr lang="en-US" altLang="zh-CN" sz="2700" dirty="0"/>
              <a:t>——</a:t>
            </a:r>
            <a:r>
              <a:rPr lang="zh-CN" altLang="zh-CN" sz="2700" dirty="0"/>
              <a:t>表示里面什么东西都没有。</a:t>
            </a:r>
            <a:endParaRPr lang="en-US" altLang="zh-CN" sz="2700" dirty="0"/>
          </a:p>
          <a:p>
            <a:pPr>
              <a:lnSpc>
                <a:spcPct val="80000"/>
              </a:lnSpc>
            </a:pPr>
            <a:r>
              <a:rPr lang="zh-CN" altLang="zh-CN" sz="2700" dirty="0"/>
              <a:t>如果要初始化一个长度为</a:t>
            </a:r>
            <a:r>
              <a:rPr lang="en-US" altLang="zh-CN" sz="2700" dirty="0"/>
              <a:t>x</a:t>
            </a:r>
            <a:r>
              <a:rPr lang="zh-CN" altLang="zh-CN" sz="2700" dirty="0"/>
              <a:t>的序列，需要使每个编码位置上都是空值，此时需要一个值来代表空值，即里面没有任何元素，我们需要使用</a:t>
            </a:r>
            <a:r>
              <a:rPr lang="en-US" altLang="zh-CN" sz="2700" dirty="0"/>
              <a:t>None</a:t>
            </a:r>
            <a:r>
              <a:rPr lang="zh-CN" altLang="zh-CN" sz="2700" dirty="0"/>
              <a:t>。</a:t>
            </a:r>
            <a:r>
              <a:rPr lang="en-US" altLang="zh-CN" sz="2700" dirty="0"/>
              <a:t>None</a:t>
            </a:r>
            <a:r>
              <a:rPr lang="zh-CN" altLang="zh-CN" sz="2700" dirty="0"/>
              <a:t>是</a:t>
            </a:r>
            <a:r>
              <a:rPr lang="en-US" altLang="zh-CN" sz="2700" dirty="0"/>
              <a:t>Python</a:t>
            </a:r>
            <a:r>
              <a:rPr lang="zh-CN" altLang="zh-CN" sz="2700" dirty="0"/>
              <a:t>的内建值，它的确切含义是</a:t>
            </a:r>
            <a:r>
              <a:rPr lang="en-US" altLang="zh-CN" sz="2700" dirty="0"/>
              <a:t>“</a:t>
            </a:r>
            <a:r>
              <a:rPr lang="zh-CN" altLang="zh-CN" sz="2700" dirty="0"/>
              <a:t>这里什么也没有</a:t>
            </a:r>
            <a:r>
              <a:rPr lang="en-US" altLang="zh-CN" sz="2700" dirty="0"/>
              <a:t>”</a:t>
            </a:r>
            <a:r>
              <a:rPr lang="zh-CN" altLang="zh-CN" sz="2700" dirty="0"/>
              <a:t>。例如我们输入如下：</a:t>
            </a:r>
            <a:endParaRPr lang="zh-CN" altLang="zh-CN" sz="2700" dirty="0"/>
          </a:p>
          <a:p>
            <a:pPr>
              <a:lnSpc>
                <a:spcPct val="80000"/>
              </a:lnSpc>
            </a:pPr>
            <a:r>
              <a:rPr lang="en-US" altLang="zh-CN" sz="2700" dirty="0"/>
              <a:t>&gt;&gt;&gt; sq=[None]*5  #</a:t>
            </a:r>
            <a:r>
              <a:rPr lang="zh-CN" altLang="zh-CN" sz="2700" dirty="0"/>
              <a:t>初始化</a:t>
            </a:r>
            <a:r>
              <a:rPr lang="en-US" altLang="zh-CN" sz="2700" dirty="0"/>
              <a:t>sq</a:t>
            </a:r>
            <a:r>
              <a:rPr lang="zh-CN" altLang="zh-CN" sz="2700" dirty="0"/>
              <a:t>为含有</a:t>
            </a:r>
            <a:r>
              <a:rPr lang="en-US" altLang="zh-CN" sz="2700" dirty="0"/>
              <a:t>5</a:t>
            </a:r>
            <a:r>
              <a:rPr lang="zh-CN" altLang="zh-CN" sz="2700" dirty="0"/>
              <a:t>个</a:t>
            </a:r>
            <a:r>
              <a:rPr lang="en-US" altLang="zh-CN" sz="2700" dirty="0"/>
              <a:t>None</a:t>
            </a:r>
            <a:r>
              <a:rPr lang="zh-CN" altLang="zh-CN" sz="2700" dirty="0"/>
              <a:t>的序列</a:t>
            </a:r>
            <a:endParaRPr lang="zh-CN" altLang="zh-CN" sz="2700" dirty="0"/>
          </a:p>
          <a:p>
            <a:pPr>
              <a:lnSpc>
                <a:spcPct val="80000"/>
              </a:lnSpc>
            </a:pPr>
            <a:r>
              <a:rPr lang="en-US" altLang="zh-CN" sz="2700" dirty="0"/>
              <a:t>&gt;&gt;&gt; sq</a:t>
            </a:r>
            <a:endParaRPr lang="zh-CN" altLang="zh-CN" sz="2700" dirty="0"/>
          </a:p>
          <a:p>
            <a:pPr>
              <a:lnSpc>
                <a:spcPct val="80000"/>
              </a:lnSpc>
            </a:pPr>
            <a:r>
              <a:rPr lang="en-US" altLang="zh-CN" sz="2700" dirty="0"/>
              <a:t>[None, None, None, None, None]</a:t>
            </a:r>
            <a:endParaRPr lang="en-US" altLang="zh-CN" sz="2700" dirty="0"/>
          </a:p>
          <a:p>
            <a:pPr>
              <a:lnSpc>
                <a:spcPct val="80000"/>
              </a:lnSpc>
            </a:pPr>
            <a:r>
              <a:rPr lang="zh-CN" altLang="zh-CN" sz="2700" dirty="0"/>
              <a:t>序列的乘法在做一些重复操作、空列表和</a:t>
            </a:r>
            <a:r>
              <a:rPr lang="en-US" altLang="zh-CN" sz="2700" dirty="0"/>
              <a:t>None</a:t>
            </a:r>
            <a:r>
              <a:rPr lang="zh-CN" altLang="zh-CN" sz="2700" dirty="0"/>
              <a:t>初始化上的操作还是挺方便的。</a:t>
            </a:r>
            <a:endParaRPr lang="zh-CN" altLang="zh-CN" sz="2700" dirty="0"/>
          </a:p>
          <a:p>
            <a:pPr>
              <a:lnSpc>
                <a:spcPct val="80000"/>
              </a:lnSpc>
            </a:pPr>
            <a:endParaRPr lang="zh-CN" altLang="en-US" sz="2700" dirty="0"/>
          </a:p>
        </p:txBody>
      </p:sp>
    </p:spTree>
  </p:cSld>
  <p:clrMapOvr>
    <a:masterClrMapping/>
  </p:clrMapOvr>
  <p:transition spd="med">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0338"/>
            <a:ext cx="7886700" cy="7397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3.1.5  </a:t>
            </a:r>
            <a:r>
              <a:rPr lang="zh-CN" altLang="zh-CN" dirty="0">
                <a:effectLst>
                  <a:outerShdw blurRad="38100" dist="38100" dir="2700000">
                    <a:srgbClr val="000000"/>
                  </a:outerShdw>
                </a:effectLst>
              </a:rPr>
              <a:t>成员资格</a:t>
            </a:r>
            <a:endParaRPr lang="zh-CN" altLang="en-US" dirty="0">
              <a:effectLst>
                <a:outerShdw blurRad="38100" dist="38100" dir="2700000">
                  <a:srgbClr val="000000"/>
                </a:outerShdw>
              </a:effectLst>
            </a:endParaRPr>
          </a:p>
        </p:txBody>
      </p:sp>
      <p:sp>
        <p:nvSpPr>
          <p:cNvPr id="121859" name="内容占位符 2"/>
          <p:cNvSpPr>
            <a:spLocks noGrp="1"/>
          </p:cNvSpPr>
          <p:nvPr>
            <p:ph idx="1"/>
          </p:nvPr>
        </p:nvSpPr>
        <p:spPr>
          <a:xfrm>
            <a:off x="628650" y="1036638"/>
            <a:ext cx="7886700" cy="5821362"/>
          </a:xfrm>
        </p:spPr>
        <p:txBody>
          <a:bodyPr vert="horz" wrap="square" lIns="91440" tIns="45720" rIns="91440" bIns="45720" anchor="t"/>
          <a:p>
            <a:r>
              <a:rPr lang="en-US" altLang="zh-CN" sz="2800" dirty="0"/>
              <a:t>in</a:t>
            </a:r>
            <a:r>
              <a:rPr lang="zh-CN" altLang="zh-CN" sz="2800" dirty="0"/>
              <a:t>运算符用于检验某个条件是否为真，检查一个值是否在序列中</a:t>
            </a:r>
            <a:r>
              <a:rPr lang="zh-CN" altLang="en-US" sz="2800" dirty="0"/>
              <a:t>，</a:t>
            </a:r>
            <a:r>
              <a:rPr lang="zh-CN" altLang="zh-CN" sz="2800" dirty="0"/>
              <a:t>并返回检验结果，检验结果为真返回</a:t>
            </a:r>
            <a:r>
              <a:rPr lang="en-US" altLang="zh-CN" sz="2800" dirty="0"/>
              <a:t>True</a:t>
            </a:r>
            <a:r>
              <a:rPr lang="zh-CN" altLang="zh-CN" sz="2800" dirty="0"/>
              <a:t>，结果为假则返回</a:t>
            </a:r>
            <a:r>
              <a:rPr lang="en-US" altLang="zh-CN" sz="2800" dirty="0"/>
              <a:t>False</a:t>
            </a:r>
            <a:r>
              <a:rPr lang="zh-CN" altLang="zh-CN" sz="2800" dirty="0"/>
              <a:t>。</a:t>
            </a:r>
            <a:endParaRPr lang="en-US" altLang="zh-CN" sz="2800" dirty="0"/>
          </a:p>
          <a:p>
            <a:r>
              <a:rPr lang="zh-CN" altLang="zh-CN" sz="2800" dirty="0"/>
              <a:t>下面我们尝试</a:t>
            </a:r>
            <a:r>
              <a:rPr lang="en-US" altLang="zh-CN" sz="2800" dirty="0"/>
              <a:t>in</a:t>
            </a:r>
            <a:r>
              <a:rPr lang="zh-CN" altLang="zh-CN" sz="2800" dirty="0"/>
              <a:t>的用法，交互模式输入如下：</a:t>
            </a:r>
            <a:endParaRPr lang="zh-CN" altLang="zh-CN" sz="2800" dirty="0"/>
          </a:p>
          <a:p>
            <a:r>
              <a:rPr lang="en-US" altLang="zh-CN" sz="2800" dirty="0"/>
              <a:t>&gt;&gt;&gt; greeting='hello,world' </a:t>
            </a:r>
            <a:endParaRPr lang="zh-CN" altLang="zh-CN" sz="2800" dirty="0"/>
          </a:p>
          <a:p>
            <a:r>
              <a:rPr lang="en-US" altLang="zh-CN" sz="2800" dirty="0"/>
              <a:t>&gt;&gt;&gt; 'w' in greeting   #</a:t>
            </a:r>
            <a:r>
              <a:rPr lang="zh-CN" altLang="zh-CN" sz="2800" dirty="0"/>
              <a:t>检测</a:t>
            </a:r>
            <a:r>
              <a:rPr lang="en-US" altLang="zh-CN" sz="2800" dirty="0"/>
              <a:t>w</a:t>
            </a:r>
            <a:r>
              <a:rPr lang="zh-CN" altLang="zh-CN" sz="2800" dirty="0"/>
              <a:t>是否在字符串中</a:t>
            </a:r>
            <a:endParaRPr lang="zh-CN" altLang="zh-CN" sz="2800" dirty="0"/>
          </a:p>
          <a:p>
            <a:r>
              <a:rPr lang="en-US" altLang="zh-CN" sz="2800" dirty="0"/>
              <a:t>True</a:t>
            </a:r>
            <a:endParaRPr lang="zh-CN" altLang="zh-CN" sz="2800" dirty="0"/>
          </a:p>
          <a:p>
            <a:r>
              <a:rPr lang="en-US" altLang="zh-CN" sz="2800" dirty="0"/>
              <a:t>&gt;&gt;&gt; 'a' in greeting</a:t>
            </a:r>
            <a:endParaRPr lang="zh-CN" altLang="zh-CN" sz="2800" dirty="0"/>
          </a:p>
          <a:p>
            <a:r>
              <a:rPr lang="en-US" altLang="zh-CN" sz="2800" dirty="0"/>
              <a:t>False</a:t>
            </a:r>
            <a:endParaRPr lang="en-US" altLang="zh-CN" sz="2800" dirty="0"/>
          </a:p>
          <a:p>
            <a:r>
              <a:rPr lang="zh-CN" altLang="zh-CN" sz="2800" dirty="0"/>
              <a:t>使用</a:t>
            </a:r>
            <a:r>
              <a:rPr lang="en-US" altLang="zh-CN" sz="2800" dirty="0"/>
              <a:t>in</a:t>
            </a:r>
            <a:r>
              <a:rPr lang="zh-CN" altLang="zh-CN" sz="2800" dirty="0"/>
              <a:t>可以很好的检测出对于的字符或数字是否在对应的列表中。</a:t>
            </a:r>
            <a:endParaRPr lang="zh-CN" altLang="en-US" sz="2800" dirty="0"/>
          </a:p>
        </p:txBody>
      </p:sp>
    </p:spTree>
  </p:cSld>
  <p:clrMapOvr>
    <a:masterClrMapping/>
  </p:clrMapOvr>
  <p:transition spd="med">
    <p:push/>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6050"/>
            <a:ext cx="7886700" cy="8509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3.1.6  </a:t>
            </a:r>
            <a:r>
              <a:rPr lang="zh-CN" altLang="zh-CN" dirty="0">
                <a:effectLst>
                  <a:outerShdw blurRad="38100" dist="38100" dir="2700000">
                    <a:srgbClr val="000000"/>
                  </a:outerShdw>
                </a:effectLst>
              </a:rPr>
              <a:t>长度、最小值和最大值</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96950"/>
            <a:ext cx="7886700" cy="5389563"/>
          </a:xfrm>
        </p:spPr>
        <p:txBody>
          <a:bodyPr vert="horz" wrap="square" lIns="91440" tIns="45720" rIns="91440" bIns="45720" numCol="1" anchor="t" anchorCtr="0" compatLnSpc="1"/>
          <a:p>
            <a:pPr>
              <a:lnSpc>
                <a:spcPct val="90000"/>
              </a:lnSpc>
            </a:pPr>
            <a:r>
              <a:rPr lang="en-US" altLang="zh-CN" sz="3000" dirty="0"/>
              <a:t>Python</a:t>
            </a:r>
            <a:r>
              <a:rPr lang="zh-CN" altLang="zh-CN" sz="3000" dirty="0"/>
              <a:t>为我们提供了长度、最大值和最小值的内建函数，对应的内建函数分别为</a:t>
            </a:r>
            <a:r>
              <a:rPr lang="en-US" altLang="zh-CN" sz="3000" dirty="0"/>
              <a:t>len</a:t>
            </a:r>
            <a:r>
              <a:rPr lang="zh-CN" altLang="zh-CN" sz="3000" dirty="0"/>
              <a:t>、</a:t>
            </a:r>
            <a:r>
              <a:rPr lang="en-US" altLang="zh-CN" sz="3000" dirty="0"/>
              <a:t>max</a:t>
            </a:r>
            <a:r>
              <a:rPr lang="zh-CN" altLang="zh-CN" sz="3000" dirty="0"/>
              <a:t>和</a:t>
            </a:r>
            <a:r>
              <a:rPr lang="en-US" altLang="zh-CN" sz="3000" dirty="0"/>
              <a:t>min</a:t>
            </a:r>
            <a:r>
              <a:rPr lang="zh-CN" altLang="zh-CN" sz="3000" dirty="0"/>
              <a:t>。</a:t>
            </a:r>
            <a:endParaRPr lang="en-US" altLang="zh-CN" sz="3000" dirty="0"/>
          </a:p>
          <a:p>
            <a:pPr>
              <a:lnSpc>
                <a:spcPct val="90000"/>
              </a:lnSpc>
            </a:pPr>
            <a:r>
              <a:rPr lang="zh-CN" altLang="zh-CN" sz="3000" dirty="0"/>
              <a:t>交互模式输入如下：</a:t>
            </a:r>
            <a:endParaRPr lang="zh-CN" altLang="zh-CN" sz="3000" dirty="0"/>
          </a:p>
          <a:p>
            <a:pPr>
              <a:lnSpc>
                <a:spcPct val="90000"/>
              </a:lnSpc>
            </a:pPr>
            <a:r>
              <a:rPr lang="en-US" altLang="zh-CN" sz="3000" dirty="0"/>
              <a:t>&gt;&gt;&gt; numbers=[300,200,100,800,500]</a:t>
            </a:r>
            <a:endParaRPr lang="zh-CN" altLang="zh-CN" sz="3000" dirty="0"/>
          </a:p>
          <a:p>
            <a:pPr>
              <a:lnSpc>
                <a:spcPct val="90000"/>
              </a:lnSpc>
            </a:pPr>
            <a:r>
              <a:rPr lang="en-US" altLang="zh-CN" sz="3000" dirty="0"/>
              <a:t>&gt;&gt;&gt; len(numbers)</a:t>
            </a:r>
            <a:endParaRPr lang="zh-CN" altLang="zh-CN" sz="3000" dirty="0"/>
          </a:p>
          <a:p>
            <a:pPr>
              <a:lnSpc>
                <a:spcPct val="90000"/>
              </a:lnSpc>
            </a:pPr>
            <a:r>
              <a:rPr lang="en-US" altLang="zh-CN" sz="3000" dirty="0"/>
              <a:t>5</a:t>
            </a:r>
            <a:endParaRPr lang="zh-CN" altLang="zh-CN" sz="3000" dirty="0"/>
          </a:p>
          <a:p>
            <a:pPr>
              <a:lnSpc>
                <a:spcPct val="90000"/>
              </a:lnSpc>
            </a:pPr>
            <a:r>
              <a:rPr lang="en-US" altLang="zh-CN" sz="3000" dirty="0"/>
              <a:t>&gt;&gt;&gt; max(numbers)</a:t>
            </a:r>
            <a:endParaRPr lang="zh-CN" altLang="zh-CN" sz="3000" dirty="0"/>
          </a:p>
          <a:p>
            <a:pPr>
              <a:lnSpc>
                <a:spcPct val="90000"/>
              </a:lnSpc>
            </a:pPr>
            <a:r>
              <a:rPr lang="en-US" altLang="zh-CN" sz="3000" dirty="0"/>
              <a:t>800</a:t>
            </a:r>
            <a:endParaRPr lang="zh-CN" altLang="zh-CN" sz="3000" dirty="0"/>
          </a:p>
          <a:p>
            <a:pPr>
              <a:lnSpc>
                <a:spcPct val="90000"/>
              </a:lnSpc>
            </a:pPr>
            <a:r>
              <a:rPr lang="en-US" altLang="zh-CN" sz="3000" dirty="0"/>
              <a:t>&gt;&gt;&gt; min(numbers)</a:t>
            </a:r>
            <a:endParaRPr lang="zh-CN" altLang="zh-CN" sz="3000" dirty="0"/>
          </a:p>
          <a:p>
            <a:pPr>
              <a:lnSpc>
                <a:spcPct val="90000"/>
              </a:lnSpc>
            </a:pPr>
            <a:r>
              <a:rPr lang="en-US" altLang="zh-CN" sz="3000" dirty="0"/>
              <a:t>100</a:t>
            </a:r>
            <a:endParaRPr lang="zh-CN" altLang="zh-CN" sz="3000" dirty="0"/>
          </a:p>
        </p:txBody>
      </p:sp>
    </p:spTree>
  </p:cSld>
  <p:clrMapOvr>
    <a:masterClrMapping/>
  </p:clrMapOvr>
  <p:transition spd="med">
    <p:push/>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内容占位符 2"/>
          <p:cNvSpPr>
            <a:spLocks noGrp="1"/>
          </p:cNvSpPr>
          <p:nvPr>
            <p:ph idx="1"/>
          </p:nvPr>
        </p:nvSpPr>
        <p:spPr>
          <a:xfrm>
            <a:off x="628650" y="231775"/>
            <a:ext cx="7886700" cy="5945188"/>
          </a:xfrm>
        </p:spPr>
        <p:txBody>
          <a:bodyPr vert="horz" wrap="square" lIns="91440" tIns="45720" rIns="91440" bIns="45720" anchor="t"/>
          <a:p>
            <a:r>
              <a:rPr lang="en-US" altLang="zh-CN" dirty="0"/>
              <a:t>&gt;&gt;&gt; max(5,3,10,7)</a:t>
            </a:r>
            <a:endParaRPr lang="zh-CN" altLang="zh-CN" dirty="0"/>
          </a:p>
          <a:p>
            <a:r>
              <a:rPr lang="en-US" altLang="zh-CN" dirty="0"/>
              <a:t>10</a:t>
            </a:r>
            <a:endParaRPr lang="zh-CN" altLang="zh-CN" dirty="0"/>
          </a:p>
          <a:p>
            <a:r>
              <a:rPr lang="en-US" altLang="zh-CN" dirty="0"/>
              <a:t>&gt;&gt;&gt; min(7,0,3,-1)</a:t>
            </a:r>
            <a:endParaRPr lang="zh-CN" altLang="zh-CN" dirty="0"/>
          </a:p>
          <a:p>
            <a:r>
              <a:rPr lang="en-US" altLang="zh-CN" dirty="0"/>
              <a:t>-1</a:t>
            </a:r>
            <a:endParaRPr lang="en-US" altLang="zh-CN" dirty="0"/>
          </a:p>
          <a:p>
            <a:r>
              <a:rPr lang="en-US" altLang="zh-CN" dirty="0"/>
              <a:t>len</a:t>
            </a:r>
            <a:r>
              <a:rPr lang="zh-CN" altLang="zh-CN" dirty="0"/>
              <a:t>函数返回序列中所包含的元素的数量，</a:t>
            </a:r>
            <a:r>
              <a:rPr lang="en-US" altLang="zh-CN" dirty="0"/>
              <a:t>max</a:t>
            </a:r>
            <a:r>
              <a:rPr lang="zh-CN" altLang="zh-CN" dirty="0"/>
              <a:t>函数和</a:t>
            </a:r>
            <a:r>
              <a:rPr lang="en-US" altLang="zh-CN" dirty="0"/>
              <a:t>min</a:t>
            </a:r>
            <a:r>
              <a:rPr lang="zh-CN" altLang="zh-CN" dirty="0"/>
              <a:t>函数则分别返回序列中最大和最小的元素。</a:t>
            </a:r>
            <a:r>
              <a:rPr lang="en-US" altLang="zh-CN" dirty="0"/>
              <a:t>max</a:t>
            </a:r>
            <a:r>
              <a:rPr lang="zh-CN" altLang="zh-CN" dirty="0"/>
              <a:t>和</a:t>
            </a:r>
            <a:r>
              <a:rPr lang="en-US" altLang="zh-CN" dirty="0"/>
              <a:t>min</a:t>
            </a:r>
            <a:r>
              <a:rPr lang="zh-CN" altLang="zh-CN" dirty="0"/>
              <a:t>函数的参数不是一个序列，而是以多个数字直接作为参数</a:t>
            </a:r>
            <a:r>
              <a:rPr lang="zh-CN" altLang="en-US" dirty="0"/>
              <a:t>。</a:t>
            </a:r>
            <a:endParaRPr lang="zh-CN" altLang="zh-CN" dirty="0"/>
          </a:p>
          <a:p>
            <a:endParaRPr lang="zh-CN" altLang="en-US" dirty="0"/>
          </a:p>
        </p:txBody>
      </p:sp>
    </p:spTree>
  </p:cSld>
  <p:clrMapOvr>
    <a:masterClrMapping/>
  </p:clrMapOvr>
  <p:transition spd="med">
    <p:push/>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636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3.2  </a:t>
            </a:r>
            <a:r>
              <a:rPr lang="zh-CN" altLang="zh-CN" dirty="0">
                <a:effectLst>
                  <a:outerShdw blurRad="38100" dist="38100" dir="2700000">
                    <a:srgbClr val="000000"/>
                  </a:outerShdw>
                </a:effectLst>
              </a:rPr>
              <a:t>列</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表</a:t>
            </a:r>
            <a:endParaRPr lang="zh-CN" altLang="en-US" dirty="0">
              <a:effectLst>
                <a:outerShdw blurRad="38100" dist="38100" dir="2700000">
                  <a:srgbClr val="000000"/>
                </a:outerShdw>
              </a:effectLst>
            </a:endParaRPr>
          </a:p>
        </p:txBody>
      </p:sp>
      <p:sp>
        <p:nvSpPr>
          <p:cNvPr id="124931" name="内容占位符 2"/>
          <p:cNvSpPr>
            <a:spLocks noGrp="1"/>
          </p:cNvSpPr>
          <p:nvPr>
            <p:ph idx="1"/>
          </p:nvPr>
        </p:nvSpPr>
        <p:spPr>
          <a:xfrm>
            <a:off x="628650" y="1365250"/>
            <a:ext cx="7886700" cy="4811713"/>
          </a:xfrm>
        </p:spPr>
        <p:txBody>
          <a:bodyPr vert="horz" wrap="square" lIns="91440" tIns="45720" rIns="91440" bIns="45720" anchor="t"/>
          <a:p>
            <a:r>
              <a:rPr lang="zh-CN" altLang="zh-CN" dirty="0"/>
              <a:t>在前面的例子中已经用了很多次列表，通过前面的示例我们看到列表的功用是比较强大的。本节将讨论列表不同于元组和字符串的地方：</a:t>
            </a:r>
            <a:r>
              <a:rPr lang="zh-CN" altLang="zh-CN" dirty="0">
                <a:solidFill>
                  <a:srgbClr val="FF0000"/>
                </a:solidFill>
              </a:rPr>
              <a:t>列表是可变的（</a:t>
            </a:r>
            <a:r>
              <a:rPr lang="en-US" altLang="zh-CN" dirty="0">
                <a:solidFill>
                  <a:srgbClr val="FF0000"/>
                </a:solidFill>
              </a:rPr>
              <a:t>mutable</a:t>
            </a:r>
            <a:r>
              <a:rPr lang="zh-CN" altLang="zh-CN" dirty="0">
                <a:solidFill>
                  <a:srgbClr val="FF0000"/>
                </a:solidFill>
              </a:rPr>
              <a:t>），即列表的内容是可改变的</a:t>
            </a:r>
            <a:r>
              <a:rPr lang="zh-CN" altLang="zh-CN" dirty="0"/>
              <a:t>。列表有很多比较好用、比较独特的方法。</a:t>
            </a:r>
            <a:endParaRPr lang="zh-CN" altLang="en-US" dirty="0"/>
          </a:p>
        </p:txBody>
      </p:sp>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0034" y="1285860"/>
            <a:ext cx="8072494" cy="3784600"/>
          </a:xfrm>
          <a:prstGeom prst="rect">
            <a:avLst/>
          </a:prstGeom>
        </p:spPr>
        <p:txBody>
          <a:bodyPr wrap="square">
            <a:spAutoFit/>
          </a:bodyPr>
          <a:lstStyle/>
          <a:p>
            <a:pPr algn="just">
              <a:lnSpc>
                <a:spcPct val="150000"/>
              </a:lnSpc>
            </a:pPr>
            <a:r>
              <a:rPr lang="en-US" altLang="zh-CN" sz="1600" dirty="0" smtClean="0">
                <a:latin typeface="仿宋" panose="02010609060101010101" pitchFamily="49" charset="-122"/>
                <a:ea typeface="仿宋" panose="02010609060101010101" pitchFamily="49" charset="-122"/>
              </a:rPr>
              <a:t>     1990</a:t>
            </a:r>
            <a:r>
              <a:rPr lang="zh-CN" altLang="en-US" sz="1600" dirty="0">
                <a:latin typeface="仿宋" panose="02010609060101010101" pitchFamily="49" charset="-122"/>
                <a:ea typeface="仿宋" panose="02010609060101010101" pitchFamily="49" charset="-122"/>
              </a:rPr>
              <a:t>年代初，计算机的性能大大提高。许多程序员以及资深计算机用户频繁使用</a:t>
            </a:r>
            <a:r>
              <a:rPr lang="en-US" altLang="zh-CN" sz="1600" dirty="0">
                <a:latin typeface="仿宋" panose="02010609060101010101" pitchFamily="49" charset="-122"/>
                <a:ea typeface="仿宋" panose="02010609060101010101" pitchFamily="49" charset="-122"/>
              </a:rPr>
              <a:t>Internet</a:t>
            </a:r>
            <a:r>
              <a:rPr lang="zh-CN" altLang="en-US" sz="1600" dirty="0">
                <a:latin typeface="仿宋" panose="02010609060101010101" pitchFamily="49" charset="-122"/>
                <a:ea typeface="仿宋" panose="02010609060101010101" pitchFamily="49" charset="-122"/>
              </a:rPr>
              <a:t>进行交流，这使得</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没有了硬件上的束缚与传播上的困难，再加上</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易于使用的特点，使</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得到了一定程度上的传播。</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相当的开放，任何人可对</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进行拓展或改造。由</a:t>
            </a:r>
            <a:r>
              <a:rPr lang="en-US" altLang="zh-CN" sz="1600" dirty="0">
                <a:latin typeface="仿宋" panose="02010609060101010101" pitchFamily="49" charset="-122"/>
                <a:ea typeface="仿宋" panose="02010609060101010101" pitchFamily="49" charset="-122"/>
              </a:rPr>
              <a:t>Guido</a:t>
            </a:r>
            <a:r>
              <a:rPr lang="zh-CN" altLang="en-US" sz="1600" dirty="0">
                <a:latin typeface="仿宋" panose="02010609060101010101" pitchFamily="49" charset="-122"/>
                <a:ea typeface="仿宋" panose="02010609060101010101" pitchFamily="49" charset="-122"/>
              </a:rPr>
              <a:t>决定是否将新的特征加入到</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或者标准库中。后来的</a:t>
            </a:r>
            <a:r>
              <a:rPr lang="en-US" altLang="zh-CN" sz="1600" dirty="0">
                <a:latin typeface="仿宋" panose="02010609060101010101" pitchFamily="49" charset="-122"/>
                <a:ea typeface="仿宋" panose="02010609060101010101" pitchFamily="49" charset="-122"/>
              </a:rPr>
              <a:t>python2.0</a:t>
            </a:r>
            <a:r>
              <a:rPr lang="zh-CN" altLang="en-US" sz="1600" dirty="0">
                <a:latin typeface="仿宋" panose="02010609060101010101" pitchFamily="49" charset="-122"/>
                <a:ea typeface="仿宋" panose="02010609060101010101" pitchFamily="49" charset="-122"/>
              </a:rPr>
              <a:t>，转为完全开源的开发方式，</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的数据库的扩展速度与传播速度也由此更进一步。 到今天，</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的框架已经确立。</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语言以对象为核心组织代码</a:t>
            </a:r>
            <a:r>
              <a:rPr lang="en-US" altLang="zh-CN" sz="1600" dirty="0">
                <a:latin typeface="仿宋" panose="02010609060101010101" pitchFamily="49" charset="-122"/>
                <a:ea typeface="仿宋" panose="02010609060101010101" pitchFamily="49" charset="-122"/>
              </a:rPr>
              <a:t>(Everything is object)</a:t>
            </a:r>
            <a:r>
              <a:rPr lang="zh-CN" altLang="en-US" sz="1600" dirty="0">
                <a:latin typeface="仿宋" panose="02010609060101010101" pitchFamily="49" charset="-122"/>
                <a:ea typeface="仿宋" panose="02010609060101010101" pitchFamily="49" charset="-122"/>
              </a:rPr>
              <a:t>，支持多种编程范式</a:t>
            </a:r>
            <a:r>
              <a:rPr lang="en-US" altLang="zh-CN" sz="1600" dirty="0">
                <a:latin typeface="仿宋" panose="02010609060101010101" pitchFamily="49" charset="-122"/>
                <a:ea typeface="仿宋" panose="02010609060101010101" pitchFamily="49" charset="-122"/>
              </a:rPr>
              <a:t>(multi-paradigm)</a:t>
            </a:r>
            <a:r>
              <a:rPr lang="zh-CN" altLang="en-US" sz="1600" dirty="0">
                <a:latin typeface="仿宋" panose="02010609060101010101" pitchFamily="49" charset="-122"/>
                <a:ea typeface="仿宋" panose="02010609060101010101" pitchFamily="49" charset="-122"/>
              </a:rPr>
              <a:t>，采用动态类型</a:t>
            </a:r>
            <a:r>
              <a:rPr lang="en-US" altLang="zh-CN" sz="1600" dirty="0">
                <a:latin typeface="仿宋" panose="02010609060101010101" pitchFamily="49" charset="-122"/>
                <a:ea typeface="仿宋" panose="02010609060101010101" pitchFamily="49" charset="-122"/>
              </a:rPr>
              <a:t>(dynamic typing)</a:t>
            </a:r>
            <a:r>
              <a:rPr lang="zh-CN" altLang="en-US" sz="1600" dirty="0">
                <a:latin typeface="仿宋" panose="02010609060101010101" pitchFamily="49" charset="-122"/>
                <a:ea typeface="仿宋" panose="02010609060101010101" pitchFamily="49" charset="-122"/>
              </a:rPr>
              <a:t>，自动进行内存回收</a:t>
            </a:r>
            <a:r>
              <a:rPr lang="en-US" altLang="zh-CN" sz="1600" dirty="0">
                <a:latin typeface="仿宋" panose="02010609060101010101" pitchFamily="49" charset="-122"/>
                <a:ea typeface="仿宋" panose="02010609060101010101" pitchFamily="49" charset="-122"/>
              </a:rPr>
              <a:t>(garbage collection)</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支持解释运行</a:t>
            </a:r>
            <a:r>
              <a:rPr lang="en-US" altLang="zh-CN" sz="1600" dirty="0">
                <a:latin typeface="仿宋" panose="02010609060101010101" pitchFamily="49" charset="-122"/>
                <a:ea typeface="仿宋" panose="02010609060101010101" pitchFamily="49" charset="-122"/>
              </a:rPr>
              <a:t>(interpret)</a:t>
            </a:r>
            <a:r>
              <a:rPr lang="zh-CN" altLang="en-US" sz="1600" dirty="0">
                <a:latin typeface="仿宋" panose="02010609060101010101" pitchFamily="49" charset="-122"/>
                <a:ea typeface="仿宋" panose="02010609060101010101" pitchFamily="49" charset="-122"/>
              </a:rPr>
              <a:t>，并能调用</a:t>
            </a:r>
            <a:r>
              <a:rPr lang="en-US" altLang="zh-CN" sz="1600" dirty="0">
                <a:latin typeface="仿宋" panose="02010609060101010101" pitchFamily="49" charset="-122"/>
                <a:ea typeface="仿宋" panose="02010609060101010101" pitchFamily="49" charset="-122"/>
              </a:rPr>
              <a:t>C</a:t>
            </a:r>
            <a:r>
              <a:rPr lang="zh-CN" altLang="en-US" sz="1600" dirty="0">
                <a:latin typeface="仿宋" panose="02010609060101010101" pitchFamily="49" charset="-122"/>
                <a:ea typeface="仿宋" panose="02010609060101010101" pitchFamily="49" charset="-122"/>
              </a:rPr>
              <a:t>库进行拓展。</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有强大的标准库 </a:t>
            </a:r>
            <a:r>
              <a:rPr lang="en-US" altLang="zh-CN" sz="1600" dirty="0">
                <a:latin typeface="仿宋" panose="02010609060101010101" pitchFamily="49" charset="-122"/>
                <a:ea typeface="仿宋" panose="02010609060101010101" pitchFamily="49" charset="-122"/>
              </a:rPr>
              <a:t>(battery included)</a:t>
            </a:r>
            <a:r>
              <a:rPr lang="zh-CN" altLang="en-US" sz="1600" dirty="0">
                <a:latin typeface="仿宋" panose="02010609060101010101" pitchFamily="49" charset="-122"/>
                <a:ea typeface="仿宋" panose="02010609060101010101" pitchFamily="49" charset="-122"/>
              </a:rPr>
              <a:t>。这也是</a:t>
            </a:r>
            <a:r>
              <a:rPr lang="en-US" altLang="zh-CN" sz="1600" dirty="0">
                <a:latin typeface="仿宋" panose="02010609060101010101" pitchFamily="49" charset="-122"/>
                <a:ea typeface="仿宋" panose="02010609060101010101" pitchFamily="49" charset="-122"/>
              </a:rPr>
              <a:t>python</a:t>
            </a:r>
            <a:r>
              <a:rPr lang="zh-CN" altLang="en-US" sz="1600" dirty="0">
                <a:latin typeface="仿宋" panose="02010609060101010101" pitchFamily="49" charset="-122"/>
                <a:ea typeface="仿宋" panose="02010609060101010101" pitchFamily="49" charset="-122"/>
              </a:rPr>
              <a:t>相较于</a:t>
            </a:r>
            <a:r>
              <a:rPr lang="en-US" altLang="zh-CN" sz="1600" dirty="0">
                <a:latin typeface="仿宋" panose="02010609060101010101" pitchFamily="49" charset="-122"/>
                <a:ea typeface="仿宋" panose="02010609060101010101" pitchFamily="49" charset="-122"/>
              </a:rPr>
              <a:t>C</a:t>
            </a:r>
            <a:r>
              <a:rPr lang="zh-CN" altLang="en-US" sz="1600" dirty="0">
                <a:latin typeface="仿宋" panose="02010609060101010101" pitchFamily="49" charset="-122"/>
                <a:ea typeface="仿宋" panose="02010609060101010101" pitchFamily="49" charset="-122"/>
              </a:rPr>
              <a:t>，</a:t>
            </a:r>
            <a:r>
              <a:rPr lang="en-US" altLang="zh-CN" sz="1600" dirty="0">
                <a:latin typeface="仿宋" panose="02010609060101010101" pitchFamily="49" charset="-122"/>
                <a:ea typeface="仿宋" panose="02010609060101010101" pitchFamily="49" charset="-122"/>
              </a:rPr>
              <a:t>java</a:t>
            </a:r>
            <a:r>
              <a:rPr lang="zh-CN" altLang="en-US" sz="1600" dirty="0">
                <a:latin typeface="仿宋" panose="02010609060101010101" pitchFamily="49" charset="-122"/>
                <a:ea typeface="仿宋" panose="02010609060101010101" pitchFamily="49" charset="-122"/>
              </a:rPr>
              <a:t>一类语言的优势。</a:t>
            </a:r>
            <a:endParaRPr lang="zh-CN" altLang="en-US" sz="1600" dirty="0">
              <a:latin typeface="仿宋" panose="02010609060101010101" pitchFamily="49" charset="-122"/>
              <a:ea typeface="仿宋" panose="02010609060101010101" pitchFamily="49" charset="-122"/>
            </a:endParaRPr>
          </a:p>
        </p:txBody>
      </p:sp>
      <p:sp>
        <p:nvSpPr>
          <p:cNvPr id="3" name="矩形 2"/>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5" name="椭圆 4"/>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55588"/>
            <a:ext cx="7886700" cy="7953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3.2.1  </a:t>
            </a:r>
            <a:r>
              <a:rPr lang="zh-CN" altLang="zh-CN" dirty="0">
                <a:effectLst>
                  <a:outerShdw blurRad="38100" dist="38100" dir="2700000">
                    <a:srgbClr val="000000"/>
                  </a:outerShdw>
                </a:effectLst>
              </a:rPr>
              <a:t>更新列表</a:t>
            </a:r>
            <a:endParaRPr lang="zh-CN" altLang="en-US" dirty="0">
              <a:effectLst>
                <a:outerShdw blurRad="38100" dist="38100" dir="2700000">
                  <a:srgbClr val="000000"/>
                </a:outerShdw>
              </a:effectLst>
            </a:endParaRPr>
          </a:p>
        </p:txBody>
      </p:sp>
      <p:sp>
        <p:nvSpPr>
          <p:cNvPr id="125955" name="内容占位符 2"/>
          <p:cNvSpPr>
            <a:spLocks noGrp="1"/>
          </p:cNvSpPr>
          <p:nvPr>
            <p:ph idx="1"/>
          </p:nvPr>
        </p:nvSpPr>
        <p:spPr>
          <a:xfrm>
            <a:off x="628650" y="1255713"/>
            <a:ext cx="7886700" cy="4921250"/>
          </a:xfrm>
        </p:spPr>
        <p:txBody>
          <a:bodyPr vert="horz" wrap="square" lIns="91440" tIns="45720" rIns="91440" bIns="45720" anchor="t"/>
          <a:p>
            <a:r>
              <a:rPr lang="zh-CN" altLang="zh-CN" dirty="0"/>
              <a:t>我们在</a:t>
            </a:r>
            <a:r>
              <a:rPr lang="en-US" altLang="zh-CN" dirty="0"/>
              <a:t>3.1</a:t>
            </a:r>
            <a:r>
              <a:rPr lang="zh-CN" altLang="zh-CN" dirty="0"/>
              <a:t>节中所讲述的所</a:t>
            </a:r>
            <a:r>
              <a:rPr lang="zh-CN" altLang="zh-CN" dirty="0">
                <a:solidFill>
                  <a:srgbClr val="FF0000"/>
                </a:solidFill>
              </a:rPr>
              <a:t>有关于序列的操作，如索引、分片、相加、乘法等都适用于列表</a:t>
            </a:r>
            <a:r>
              <a:rPr lang="zh-CN" altLang="zh-CN" dirty="0"/>
              <a:t>。本节将介绍</a:t>
            </a:r>
            <a:r>
              <a:rPr lang="zh-CN" altLang="zh-CN" dirty="0">
                <a:solidFill>
                  <a:srgbClr val="FF0000"/>
                </a:solidFill>
              </a:rPr>
              <a:t>一些序列中没有而列表中有的方法</a:t>
            </a:r>
            <a:r>
              <a:rPr lang="zh-CN" altLang="zh-CN" dirty="0"/>
              <a:t>，</a:t>
            </a:r>
            <a:r>
              <a:rPr lang="zh-CN" altLang="zh-CN" dirty="0">
                <a:solidFill>
                  <a:srgbClr val="FF0000"/>
                </a:solidFill>
              </a:rPr>
              <a:t>这些方法的作用都是更新列表的，这些方法为：元素赋值、元素删除、分片赋值和列表方法</a:t>
            </a:r>
            <a:r>
              <a:rPr lang="zh-CN" altLang="zh-CN" dirty="0"/>
              <a:t>。</a:t>
            </a:r>
            <a:endParaRPr lang="en-US" altLang="zh-CN" dirty="0"/>
          </a:p>
          <a:p>
            <a:endParaRPr lang="en-US" altLang="zh-CN" dirty="0"/>
          </a:p>
        </p:txBody>
      </p:sp>
    </p:spTree>
  </p:cSld>
  <p:clrMapOvr>
    <a:masterClrMapping/>
  </p:clrMapOvr>
  <p:transition spd="med">
    <p:push/>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内容占位符 2"/>
          <p:cNvSpPr>
            <a:spLocks noGrp="1"/>
          </p:cNvSpPr>
          <p:nvPr>
            <p:ph idx="1"/>
          </p:nvPr>
        </p:nvSpPr>
        <p:spPr>
          <a:xfrm>
            <a:off x="628650" y="231775"/>
            <a:ext cx="7886700" cy="6496050"/>
          </a:xfrm>
        </p:spPr>
        <p:txBody>
          <a:bodyPr vert="horz" wrap="square" lIns="91440" tIns="45720" rIns="91440" bIns="45720" anchor="t"/>
          <a:p>
            <a:r>
              <a:rPr lang="en-US" altLang="zh-CN" dirty="0"/>
              <a:t>1. </a:t>
            </a:r>
            <a:r>
              <a:rPr lang="zh-CN" altLang="zh-CN" dirty="0"/>
              <a:t>元素赋值</a:t>
            </a:r>
            <a:endParaRPr lang="en-US" altLang="zh-CN" dirty="0"/>
          </a:p>
          <a:p>
            <a:r>
              <a:rPr lang="zh-CN" altLang="zh-CN" sz="2800" dirty="0"/>
              <a:t>通过编号来标记某个特定位置的元素，并对该位置元素重新赋值，如</a:t>
            </a:r>
            <a:r>
              <a:rPr lang="en-US" altLang="zh-CN" sz="2800" dirty="0"/>
              <a:t>a[1]=10</a:t>
            </a:r>
            <a:r>
              <a:rPr lang="zh-CN" altLang="zh-CN" sz="2800" dirty="0"/>
              <a:t>。交互模式输入如下：</a:t>
            </a:r>
            <a:endParaRPr lang="en-US" altLang="zh-CN" sz="2800" dirty="0"/>
          </a:p>
          <a:p>
            <a:r>
              <a:rPr lang="en-US" altLang="zh-CN" sz="2800" dirty="0"/>
              <a:t>&gt;&gt;&gt; a=[1,2,3,2,1]</a:t>
            </a:r>
            <a:endParaRPr lang="zh-CN" altLang="zh-CN" sz="2800" dirty="0"/>
          </a:p>
          <a:p>
            <a:r>
              <a:rPr lang="en-US" altLang="zh-CN" sz="2800" dirty="0"/>
              <a:t>&gt;&gt;&gt; a[1]=10</a:t>
            </a:r>
            <a:endParaRPr lang="zh-CN" altLang="zh-CN" sz="2800" dirty="0"/>
          </a:p>
          <a:p>
            <a:r>
              <a:rPr lang="en-US" altLang="zh-CN" sz="2800" dirty="0"/>
              <a:t>&gt;&gt;&gt; a</a:t>
            </a:r>
            <a:endParaRPr lang="zh-CN" altLang="zh-CN" sz="2800" dirty="0"/>
          </a:p>
          <a:p>
            <a:r>
              <a:rPr lang="en-US" altLang="zh-CN" sz="2800" dirty="0"/>
              <a:t>[1, 10, 3, 2, 1]</a:t>
            </a:r>
            <a:endParaRPr lang="zh-CN" altLang="zh-CN" sz="2800" dirty="0"/>
          </a:p>
          <a:p>
            <a:r>
              <a:rPr lang="en-US" altLang="zh-CN" sz="2800" dirty="0"/>
              <a:t>&gt;&gt;&gt; a[3]=10</a:t>
            </a:r>
            <a:endParaRPr lang="zh-CN" altLang="zh-CN" sz="2800" dirty="0"/>
          </a:p>
          <a:p>
            <a:r>
              <a:rPr lang="en-US" altLang="zh-CN" sz="2800" dirty="0"/>
              <a:t>&gt;&gt;&gt; a</a:t>
            </a:r>
            <a:endParaRPr lang="zh-CN" altLang="zh-CN" sz="2800" dirty="0"/>
          </a:p>
          <a:p>
            <a:r>
              <a:rPr lang="en-US" altLang="zh-CN" sz="2800" dirty="0"/>
              <a:t>[1, 10, 3, 10, 1]</a:t>
            </a:r>
            <a:endParaRPr lang="zh-CN" altLang="zh-CN" sz="2800" dirty="0"/>
          </a:p>
          <a:p>
            <a:endParaRPr lang="zh-CN" altLang="en-US" dirty="0"/>
          </a:p>
        </p:txBody>
      </p:sp>
    </p:spTree>
  </p:cSld>
  <p:clrMapOvr>
    <a:masterClrMapping/>
  </p:clrMapOvr>
  <p:transition spd="med">
    <p:push/>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内容占位符 2"/>
          <p:cNvSpPr>
            <a:spLocks noGrp="1"/>
          </p:cNvSpPr>
          <p:nvPr>
            <p:ph idx="1"/>
          </p:nvPr>
        </p:nvSpPr>
        <p:spPr>
          <a:xfrm>
            <a:off x="628650" y="136525"/>
            <a:ext cx="7886700" cy="6591300"/>
          </a:xfrm>
        </p:spPr>
        <p:txBody>
          <a:bodyPr vert="horz" wrap="square" lIns="91440" tIns="45720" rIns="91440" bIns="45720" anchor="t"/>
          <a:p>
            <a:r>
              <a:rPr lang="zh-CN" altLang="zh-CN" sz="2800" b="1" dirty="0">
                <a:solidFill>
                  <a:srgbClr val="FF0000"/>
                </a:solidFill>
              </a:rPr>
              <a:t>可以对一个列表中的元素赋不同类型的值</a:t>
            </a:r>
            <a:r>
              <a:rPr lang="zh-CN" altLang="en-US" sz="2800" dirty="0"/>
              <a:t>。输入如下：</a:t>
            </a:r>
            <a:endParaRPr lang="en-US" altLang="zh-CN" sz="2800" dirty="0"/>
          </a:p>
          <a:p>
            <a:r>
              <a:rPr lang="en-US" altLang="zh-CN" sz="2800" dirty="0"/>
              <a:t>&gt;&gt;&gt; a[2]='hello'  #</a:t>
            </a:r>
            <a:r>
              <a:rPr lang="zh-CN" altLang="zh-CN" sz="2800" dirty="0"/>
              <a:t>对编号为</a:t>
            </a:r>
            <a:r>
              <a:rPr lang="en-US" altLang="zh-CN" sz="2800" dirty="0"/>
              <a:t>2</a:t>
            </a:r>
            <a:r>
              <a:rPr lang="zh-CN" altLang="zh-CN" sz="2800" dirty="0"/>
              <a:t>的元素赋值为一个字符串</a:t>
            </a:r>
            <a:endParaRPr lang="zh-CN" altLang="zh-CN" sz="2800" dirty="0"/>
          </a:p>
          <a:p>
            <a:r>
              <a:rPr lang="en-US" altLang="zh-CN" sz="2800" dirty="0"/>
              <a:t>&gt;&gt;&gt; a</a:t>
            </a:r>
            <a:endParaRPr lang="zh-CN" altLang="zh-CN" sz="2800" dirty="0"/>
          </a:p>
          <a:p>
            <a:r>
              <a:rPr lang="en-US" altLang="zh-CN" sz="2800" dirty="0"/>
              <a:t>[1, 10, 'hello', 10, 1] </a:t>
            </a:r>
            <a:endParaRPr lang="zh-CN" altLang="zh-CN" sz="2800" dirty="0"/>
          </a:p>
          <a:p>
            <a:r>
              <a:rPr lang="en-US" altLang="zh-CN" sz="2800" dirty="0"/>
              <a:t>&lt;class 'list'&gt;</a:t>
            </a:r>
            <a:endParaRPr lang="zh-CN" altLang="zh-CN" sz="2800" dirty="0"/>
          </a:p>
          <a:p>
            <a:r>
              <a:rPr lang="en-US" altLang="zh-CN" sz="2800" dirty="0"/>
              <a:t>&gt;&gt;&gt; type(a[1])  #</a:t>
            </a:r>
            <a:r>
              <a:rPr lang="zh-CN" altLang="zh-CN" sz="2800" dirty="0"/>
              <a:t>别忘了查看类型的函数的使用</a:t>
            </a:r>
            <a:endParaRPr lang="zh-CN" altLang="zh-CN" sz="2800" dirty="0"/>
          </a:p>
          <a:p>
            <a:r>
              <a:rPr lang="en-US" altLang="zh-CN" sz="2800" dirty="0"/>
              <a:t>&lt;class 'int'&gt;</a:t>
            </a:r>
            <a:endParaRPr lang="zh-CN" altLang="zh-CN" sz="2800" dirty="0"/>
          </a:p>
          <a:p>
            <a:r>
              <a:rPr lang="en-US" altLang="zh-CN" sz="2800" dirty="0"/>
              <a:t>&gt;&gt;&gt; type(a[2])</a:t>
            </a:r>
            <a:endParaRPr lang="zh-CN" altLang="zh-CN" sz="2800" dirty="0"/>
          </a:p>
          <a:p>
            <a:r>
              <a:rPr lang="en-US" altLang="zh-CN" sz="2800" dirty="0"/>
              <a:t>&lt;class 'str'&gt;</a:t>
            </a:r>
            <a:endParaRPr lang="en-US" altLang="zh-CN" sz="2800" dirty="0"/>
          </a:p>
          <a:p>
            <a:r>
              <a:rPr lang="zh-CN" altLang="zh-CN" sz="2800" dirty="0">
                <a:solidFill>
                  <a:srgbClr val="FF0000"/>
                </a:solidFill>
              </a:rPr>
              <a:t>需谨慎不能为一个不存在元素的位置赋值。</a:t>
            </a:r>
            <a:endParaRPr lang="zh-CN" altLang="zh-CN" sz="2800" dirty="0">
              <a:solidFill>
                <a:srgbClr val="FF0000"/>
              </a:solidFill>
            </a:endParaRPr>
          </a:p>
          <a:p>
            <a:endParaRPr lang="zh-CN" altLang="en-US" dirty="0"/>
          </a:p>
        </p:txBody>
      </p:sp>
    </p:spTree>
  </p:cSld>
  <p:clrMapOvr>
    <a:masterClrMapping/>
  </p:clrMapOvr>
  <p:transition spd="med">
    <p:push/>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90500"/>
            <a:ext cx="7886700" cy="6551613"/>
          </a:xfrm>
        </p:spPr>
        <p:txBody>
          <a:bodyPr vert="horz" wrap="square" lIns="91440" tIns="45720" rIns="91440" bIns="45720" numCol="1" anchor="t" anchorCtr="0" compatLnSpc="1"/>
          <a:p>
            <a:pPr>
              <a:lnSpc>
                <a:spcPct val="80000"/>
              </a:lnSpc>
            </a:pPr>
            <a:r>
              <a:rPr lang="en-US" altLang="zh-CN" sz="2500" dirty="0"/>
              <a:t>2. </a:t>
            </a:r>
            <a:r>
              <a:rPr lang="zh-CN" altLang="zh-CN" sz="2500" dirty="0"/>
              <a:t>增加元素</a:t>
            </a:r>
            <a:endParaRPr lang="en-US" altLang="zh-CN" sz="2500" dirty="0"/>
          </a:p>
          <a:p>
            <a:pPr>
              <a:lnSpc>
                <a:spcPct val="80000"/>
              </a:lnSpc>
            </a:pPr>
            <a:r>
              <a:rPr lang="zh-CN" altLang="zh-CN" sz="2500" dirty="0"/>
              <a:t>由元素赋值的示例中看到，不能为一个不存在的位置赋值，这么说就是</a:t>
            </a:r>
            <a:r>
              <a:rPr lang="zh-CN" altLang="zh-CN" sz="2500" dirty="0">
                <a:solidFill>
                  <a:srgbClr val="FF0000"/>
                </a:solidFill>
              </a:rPr>
              <a:t>一旦初始化了一个列表，就不能再往这个列表中增加元素</a:t>
            </a:r>
            <a:r>
              <a:rPr lang="zh-CN" altLang="zh-CN" sz="2500" dirty="0"/>
              <a:t>了，这样若需要往列表中增加元素，就非常麻烦了，需要对整个列表中的元素都复制一遍，再添加需要增加的元素，</a:t>
            </a:r>
            <a:r>
              <a:rPr lang="en-US" altLang="zh-CN" sz="2500" dirty="0"/>
              <a:t>Python</a:t>
            </a:r>
            <a:r>
              <a:rPr lang="zh-CN" altLang="zh-CN" sz="2500" dirty="0"/>
              <a:t>中有提供对应的方法来帮助我们做这件事情呢。看如下输入：</a:t>
            </a:r>
            <a:endParaRPr lang="en-US" altLang="zh-CN" sz="2500" dirty="0"/>
          </a:p>
          <a:p>
            <a:pPr>
              <a:lnSpc>
                <a:spcPct val="80000"/>
              </a:lnSpc>
            </a:pPr>
            <a:r>
              <a:rPr lang="en-US" altLang="zh-CN" sz="2500" dirty="0"/>
              <a:t>&gt;&gt;&gt; tring=[1,2,3]</a:t>
            </a:r>
            <a:endParaRPr lang="zh-CN" altLang="zh-CN" sz="2500" dirty="0"/>
          </a:p>
          <a:p>
            <a:pPr>
              <a:lnSpc>
                <a:spcPct val="80000"/>
              </a:lnSpc>
            </a:pPr>
            <a:r>
              <a:rPr lang="en-US" altLang="zh-CN" sz="2500" b="1" dirty="0">
                <a:solidFill>
                  <a:srgbClr val="FF0000"/>
                </a:solidFill>
              </a:rPr>
              <a:t>&gt;&gt;&gt; tring.append(4)</a:t>
            </a:r>
            <a:endParaRPr lang="zh-CN" altLang="zh-CN" sz="2500" b="1" dirty="0">
              <a:solidFill>
                <a:srgbClr val="FF0000"/>
              </a:solidFill>
            </a:endParaRPr>
          </a:p>
          <a:p>
            <a:pPr>
              <a:lnSpc>
                <a:spcPct val="80000"/>
              </a:lnSpc>
            </a:pPr>
            <a:r>
              <a:rPr lang="en-US" altLang="zh-CN" sz="2500" dirty="0"/>
              <a:t>&gt;&gt;&gt; tring</a:t>
            </a:r>
            <a:endParaRPr lang="zh-CN" altLang="zh-CN" sz="2500" dirty="0"/>
          </a:p>
          <a:p>
            <a:pPr>
              <a:lnSpc>
                <a:spcPct val="80000"/>
              </a:lnSpc>
            </a:pPr>
            <a:r>
              <a:rPr lang="en-US" altLang="zh-CN" sz="2500" dirty="0"/>
              <a:t>[1, 2, 3, 4]</a:t>
            </a:r>
            <a:endParaRPr lang="zh-CN" altLang="zh-CN" sz="2500" dirty="0"/>
          </a:p>
          <a:p>
            <a:pPr>
              <a:lnSpc>
                <a:spcPct val="80000"/>
              </a:lnSpc>
            </a:pPr>
            <a:r>
              <a:rPr lang="zh-CN" altLang="zh-CN" sz="2500" dirty="0"/>
              <a:t>可以使用</a:t>
            </a:r>
            <a:r>
              <a:rPr lang="en-US" altLang="zh-CN" sz="2500" dirty="0"/>
              <a:t>append()</a:t>
            </a:r>
            <a:r>
              <a:rPr lang="zh-CN" altLang="zh-CN" sz="2500" dirty="0"/>
              <a:t>方法来解决</a:t>
            </a:r>
            <a:r>
              <a:rPr lang="zh-CN" altLang="en-US" sz="2500" dirty="0"/>
              <a:t>。</a:t>
            </a:r>
            <a:endParaRPr lang="en-US" altLang="zh-CN" sz="2500" dirty="0"/>
          </a:p>
          <a:p>
            <a:pPr>
              <a:lnSpc>
                <a:spcPct val="80000"/>
              </a:lnSpc>
            </a:pPr>
            <a:r>
              <a:rPr lang="en-US" altLang="zh-CN" sz="2500" dirty="0"/>
              <a:t>append()</a:t>
            </a:r>
            <a:r>
              <a:rPr lang="zh-CN" altLang="zh-CN" sz="2500" dirty="0"/>
              <a:t>方法是一个用于在列表末尾添加新的对象的方法。该方法的语法如下：</a:t>
            </a:r>
            <a:endParaRPr lang="zh-CN" altLang="zh-CN" sz="2500" dirty="0"/>
          </a:p>
          <a:p>
            <a:pPr>
              <a:lnSpc>
                <a:spcPct val="80000"/>
              </a:lnSpc>
            </a:pPr>
            <a:r>
              <a:rPr lang="en-US" altLang="zh-CN" sz="2500" b="1" dirty="0">
                <a:solidFill>
                  <a:srgbClr val="FF0000"/>
                </a:solidFill>
              </a:rPr>
              <a:t>list.append(obj)</a:t>
            </a:r>
            <a:endParaRPr lang="zh-CN" altLang="zh-CN" sz="2500" b="1" dirty="0">
              <a:solidFill>
                <a:srgbClr val="FF0000"/>
              </a:solidFill>
            </a:endParaRPr>
          </a:p>
          <a:p>
            <a:pPr>
              <a:lnSpc>
                <a:spcPct val="80000"/>
              </a:lnSpc>
            </a:pPr>
            <a:r>
              <a:rPr lang="zh-CN" altLang="zh-CN" sz="2500" dirty="0"/>
              <a:t>此语法中</a:t>
            </a:r>
            <a:r>
              <a:rPr lang="en-US" altLang="zh-CN" sz="2500" dirty="0"/>
              <a:t>list</a:t>
            </a:r>
            <a:r>
              <a:rPr lang="zh-CN" altLang="zh-CN" sz="2500" dirty="0"/>
              <a:t>代表的是列表，</a:t>
            </a:r>
            <a:r>
              <a:rPr lang="en-US" altLang="zh-CN" sz="2500" dirty="0"/>
              <a:t>obj</a:t>
            </a:r>
            <a:r>
              <a:rPr lang="zh-CN" altLang="zh-CN" sz="2500" dirty="0"/>
              <a:t>代表的是需要添加到</a:t>
            </a:r>
            <a:r>
              <a:rPr lang="en-US" altLang="zh-CN" sz="2500" dirty="0"/>
              <a:t>list</a:t>
            </a:r>
            <a:r>
              <a:rPr lang="zh-CN" altLang="zh-CN" sz="2500" dirty="0"/>
              <a:t>列表末尾的对象。</a:t>
            </a:r>
            <a:endParaRPr lang="zh-CN" altLang="en-US" sz="2500" dirty="0"/>
          </a:p>
        </p:txBody>
      </p:sp>
    </p:spTree>
  </p:cSld>
  <p:clrMapOvr>
    <a:masterClrMapping/>
  </p:clrMapOvr>
  <p:transition spd="med">
    <p:push/>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内容占位符 2"/>
          <p:cNvSpPr>
            <a:spLocks noGrp="1"/>
          </p:cNvSpPr>
          <p:nvPr>
            <p:ph idx="1"/>
          </p:nvPr>
        </p:nvSpPr>
        <p:spPr>
          <a:xfrm>
            <a:off x="628650" y="136525"/>
            <a:ext cx="7886700" cy="6564313"/>
          </a:xfrm>
        </p:spPr>
        <p:txBody>
          <a:bodyPr vert="horz" wrap="square" lIns="91440" tIns="45720" rIns="91440" bIns="45720" anchor="t"/>
          <a:p>
            <a:r>
              <a:rPr lang="en-US" altLang="zh-CN" dirty="0"/>
              <a:t>3. </a:t>
            </a:r>
            <a:r>
              <a:rPr lang="zh-CN" altLang="zh-CN" dirty="0"/>
              <a:t>删除元素</a:t>
            </a:r>
            <a:endParaRPr lang="en-US" altLang="zh-CN" dirty="0"/>
          </a:p>
          <a:p>
            <a:r>
              <a:rPr lang="zh-CN" altLang="zh-CN" sz="2800" dirty="0"/>
              <a:t>上面学习了往列表中增加元素，那么是否可以往列表中删除元素呢？看如下示例：</a:t>
            </a:r>
            <a:endParaRPr lang="en-US" altLang="zh-CN" sz="2800" dirty="0"/>
          </a:p>
          <a:p>
            <a:r>
              <a:rPr lang="en-US" altLang="zh-CN" sz="2800" dirty="0"/>
              <a:t>&gt;&gt;&gt; tring=['a','b','c','d','e']</a:t>
            </a:r>
            <a:endParaRPr lang="zh-CN" altLang="zh-CN" sz="2800" dirty="0"/>
          </a:p>
          <a:p>
            <a:r>
              <a:rPr lang="en-US" altLang="zh-CN" sz="2800" dirty="0"/>
              <a:t>&gt;&gt;&gt; len(tring)</a:t>
            </a:r>
            <a:endParaRPr lang="zh-CN" altLang="zh-CN" sz="2800" dirty="0"/>
          </a:p>
          <a:p>
            <a:r>
              <a:rPr lang="en-US" altLang="zh-CN" sz="2800" dirty="0"/>
              <a:t>5</a:t>
            </a:r>
            <a:endParaRPr lang="zh-CN" altLang="zh-CN" sz="2800" dirty="0"/>
          </a:p>
          <a:p>
            <a:r>
              <a:rPr lang="en-US" altLang="zh-CN" sz="2800" dirty="0"/>
              <a:t>&gt;&gt;&gt; del tring[1]</a:t>
            </a:r>
            <a:endParaRPr lang="zh-CN" altLang="zh-CN" sz="2800" dirty="0"/>
          </a:p>
          <a:p>
            <a:r>
              <a:rPr lang="en-US" altLang="zh-CN" sz="2800" dirty="0"/>
              <a:t>&gt;&gt;&gt; print('</a:t>
            </a:r>
            <a:r>
              <a:rPr lang="zh-CN" altLang="zh-CN" sz="2800" dirty="0"/>
              <a:t>删除第二个元素：</a:t>
            </a:r>
            <a:r>
              <a:rPr lang="en-US" altLang="zh-CN" sz="2800" dirty="0"/>
              <a:t>',tring)</a:t>
            </a:r>
            <a:endParaRPr lang="zh-CN" altLang="zh-CN" sz="2800" dirty="0"/>
          </a:p>
          <a:p>
            <a:r>
              <a:rPr lang="zh-CN" altLang="zh-CN" sz="2800" dirty="0"/>
              <a:t>删除第二个元素：</a:t>
            </a:r>
            <a:r>
              <a:rPr lang="en-US" altLang="zh-CN" sz="2800" dirty="0"/>
              <a:t> ['a', 'c', 'd', 'e']</a:t>
            </a:r>
            <a:endParaRPr lang="zh-CN" altLang="zh-CN" sz="2800" dirty="0"/>
          </a:p>
          <a:p>
            <a:r>
              <a:rPr lang="en-US" altLang="zh-CN" sz="2800" dirty="0"/>
              <a:t>&gt;&gt;&gt; len(tring)</a:t>
            </a:r>
            <a:endParaRPr lang="zh-CN" altLang="zh-CN" sz="2800" dirty="0"/>
          </a:p>
          <a:p>
            <a:r>
              <a:rPr lang="en-US" altLang="zh-CN" sz="2800" dirty="0"/>
              <a:t>4</a:t>
            </a:r>
            <a:endParaRPr lang="en-US" altLang="zh-CN" sz="2800" dirty="0"/>
          </a:p>
          <a:p>
            <a:r>
              <a:rPr lang="zh-CN" altLang="zh-CN" sz="2800" dirty="0"/>
              <a:t>可以使用</a:t>
            </a:r>
            <a:r>
              <a:rPr lang="en-US" altLang="zh-CN" sz="2800" dirty="0"/>
              <a:t>del</a:t>
            </a:r>
            <a:r>
              <a:rPr lang="zh-CN" altLang="zh-CN" sz="2800" dirty="0"/>
              <a:t>删除列表中的元素</a:t>
            </a:r>
            <a:r>
              <a:rPr lang="zh-CN" altLang="en-US" sz="2800" dirty="0"/>
              <a:t>。</a:t>
            </a:r>
            <a:endParaRPr lang="zh-CN" altLang="en-US" sz="2800" dirty="0"/>
          </a:p>
        </p:txBody>
      </p:sp>
    </p:spTree>
  </p:cSld>
  <p:clrMapOvr>
    <a:masterClrMapping/>
  </p:clrMapOvr>
  <p:transition spd="med">
    <p:push/>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09538"/>
            <a:ext cx="7886700" cy="6578600"/>
          </a:xfrm>
        </p:spPr>
        <p:txBody>
          <a:bodyPr vert="horz" wrap="square" lIns="91440" tIns="45720" rIns="91440" bIns="45720" numCol="1" anchor="t" anchorCtr="0" compatLnSpc="1"/>
          <a:p>
            <a:pPr>
              <a:lnSpc>
                <a:spcPct val="80000"/>
              </a:lnSpc>
            </a:pPr>
            <a:r>
              <a:rPr lang="en-US" altLang="zh-CN" sz="2700" dirty="0"/>
              <a:t>4. </a:t>
            </a:r>
            <a:r>
              <a:rPr lang="zh-CN" altLang="zh-CN" sz="2700" dirty="0"/>
              <a:t>分片赋值</a:t>
            </a:r>
            <a:endParaRPr lang="en-US" altLang="zh-CN" sz="2700" dirty="0"/>
          </a:p>
          <a:p>
            <a:pPr>
              <a:lnSpc>
                <a:spcPct val="80000"/>
              </a:lnSpc>
            </a:pPr>
            <a:r>
              <a:rPr lang="zh-CN" altLang="zh-CN" sz="2700" dirty="0"/>
              <a:t>分片赋值是列表的一个强大的特性。先看如下示例：</a:t>
            </a:r>
            <a:endParaRPr lang="zh-CN" altLang="zh-CN" sz="2700" dirty="0"/>
          </a:p>
          <a:p>
            <a:pPr>
              <a:lnSpc>
                <a:spcPct val="80000"/>
              </a:lnSpc>
            </a:pPr>
            <a:r>
              <a:rPr lang="en-US" altLang="zh-CN" sz="2700" dirty="0"/>
              <a:t>&gt;&gt;&gt; list('</a:t>
            </a:r>
            <a:r>
              <a:rPr lang="zh-CN" altLang="zh-CN" sz="2700" dirty="0"/>
              <a:t>女排夺冠了</a:t>
            </a:r>
            <a:r>
              <a:rPr lang="en-US" altLang="zh-CN" sz="2700" dirty="0"/>
              <a:t>')</a:t>
            </a:r>
            <a:endParaRPr lang="zh-CN" altLang="zh-CN" sz="2700" dirty="0"/>
          </a:p>
          <a:p>
            <a:pPr>
              <a:lnSpc>
                <a:spcPct val="80000"/>
              </a:lnSpc>
            </a:pPr>
            <a:r>
              <a:rPr lang="en-US" altLang="zh-CN" sz="2700" dirty="0"/>
              <a:t>['</a:t>
            </a:r>
            <a:r>
              <a:rPr lang="zh-CN" altLang="zh-CN" sz="2700" dirty="0"/>
              <a:t>女</a:t>
            </a:r>
            <a:r>
              <a:rPr lang="en-US" altLang="zh-CN" sz="2700" dirty="0"/>
              <a:t>', '</a:t>
            </a:r>
            <a:r>
              <a:rPr lang="zh-CN" altLang="zh-CN" sz="2700" dirty="0"/>
              <a:t>排</a:t>
            </a:r>
            <a:r>
              <a:rPr lang="en-US" altLang="zh-CN" sz="2700" dirty="0"/>
              <a:t>', '</a:t>
            </a:r>
            <a:r>
              <a:rPr lang="zh-CN" altLang="zh-CN" sz="2700" dirty="0"/>
              <a:t>夺</a:t>
            </a:r>
            <a:r>
              <a:rPr lang="en-US" altLang="zh-CN" sz="2700" dirty="0"/>
              <a:t>', '</a:t>
            </a:r>
            <a:r>
              <a:rPr lang="zh-CN" altLang="zh-CN" sz="2700" dirty="0"/>
              <a:t>冠</a:t>
            </a:r>
            <a:r>
              <a:rPr lang="en-US" altLang="zh-CN" sz="2700" dirty="0"/>
              <a:t>', '</a:t>
            </a:r>
            <a:r>
              <a:rPr lang="zh-CN" altLang="zh-CN" sz="2700" dirty="0"/>
              <a:t>了</a:t>
            </a:r>
            <a:r>
              <a:rPr lang="en-US" altLang="zh-CN" sz="2700" dirty="0"/>
              <a:t>']</a:t>
            </a:r>
            <a:endParaRPr lang="zh-CN" altLang="zh-CN" sz="2700" dirty="0"/>
          </a:p>
          <a:p>
            <a:pPr>
              <a:lnSpc>
                <a:spcPct val="80000"/>
              </a:lnSpc>
            </a:pPr>
            <a:r>
              <a:rPr lang="en-US" altLang="zh-CN" sz="2700" dirty="0"/>
              <a:t>&gt;&gt;&gt; boil=list('</a:t>
            </a:r>
            <a:r>
              <a:rPr lang="zh-CN" altLang="zh-CN" sz="2700" dirty="0"/>
              <a:t>女排夺冠了</a:t>
            </a:r>
            <a:r>
              <a:rPr lang="en-US" altLang="zh-CN" sz="2700" dirty="0"/>
              <a:t>')</a:t>
            </a:r>
            <a:endParaRPr lang="zh-CN" altLang="zh-CN" sz="2700" dirty="0"/>
          </a:p>
          <a:p>
            <a:pPr>
              <a:lnSpc>
                <a:spcPct val="80000"/>
              </a:lnSpc>
            </a:pPr>
            <a:r>
              <a:rPr lang="en-US" altLang="zh-CN" sz="2700" dirty="0"/>
              <a:t>&gt;&gt;&gt; boil</a:t>
            </a:r>
            <a:endParaRPr lang="zh-CN" altLang="zh-CN" sz="2700" dirty="0"/>
          </a:p>
          <a:p>
            <a:pPr>
              <a:lnSpc>
                <a:spcPct val="80000"/>
              </a:lnSpc>
            </a:pPr>
            <a:r>
              <a:rPr lang="en-US" altLang="zh-CN" sz="2700" dirty="0"/>
              <a:t>['</a:t>
            </a:r>
            <a:r>
              <a:rPr lang="zh-CN" altLang="zh-CN" sz="2700" dirty="0"/>
              <a:t>女</a:t>
            </a:r>
            <a:r>
              <a:rPr lang="en-US" altLang="zh-CN" sz="2700" dirty="0"/>
              <a:t>', '</a:t>
            </a:r>
            <a:r>
              <a:rPr lang="zh-CN" altLang="zh-CN" sz="2700" dirty="0"/>
              <a:t>排</a:t>
            </a:r>
            <a:r>
              <a:rPr lang="en-US" altLang="zh-CN" sz="2700" dirty="0"/>
              <a:t>', '</a:t>
            </a:r>
            <a:r>
              <a:rPr lang="zh-CN" altLang="zh-CN" sz="2700" dirty="0"/>
              <a:t>夺</a:t>
            </a:r>
            <a:r>
              <a:rPr lang="en-US" altLang="zh-CN" sz="2700" dirty="0"/>
              <a:t>', '</a:t>
            </a:r>
            <a:r>
              <a:rPr lang="zh-CN" altLang="zh-CN" sz="2700" dirty="0"/>
              <a:t>冠</a:t>
            </a:r>
            <a:r>
              <a:rPr lang="en-US" altLang="zh-CN" sz="2700" dirty="0"/>
              <a:t>', '</a:t>
            </a:r>
            <a:r>
              <a:rPr lang="zh-CN" altLang="zh-CN" sz="2700" dirty="0"/>
              <a:t>了</a:t>
            </a:r>
            <a:r>
              <a:rPr lang="en-US" altLang="zh-CN" sz="2700" dirty="0"/>
              <a:t>']</a:t>
            </a:r>
            <a:endParaRPr lang="zh-CN" altLang="zh-CN" sz="2700" dirty="0"/>
          </a:p>
          <a:p>
            <a:pPr>
              <a:lnSpc>
                <a:spcPct val="80000"/>
              </a:lnSpc>
            </a:pPr>
            <a:r>
              <a:rPr lang="en-US" altLang="zh-CN" sz="2700" dirty="0"/>
              <a:t>&gt;&gt;&gt; show=list('hi,boy')</a:t>
            </a:r>
            <a:endParaRPr lang="zh-CN" altLang="zh-CN" sz="2700" dirty="0"/>
          </a:p>
          <a:p>
            <a:pPr>
              <a:lnSpc>
                <a:spcPct val="80000"/>
              </a:lnSpc>
            </a:pPr>
            <a:r>
              <a:rPr lang="en-US" altLang="zh-CN" sz="2700" dirty="0"/>
              <a:t>&gt;&gt;&gt; show</a:t>
            </a:r>
            <a:endParaRPr lang="zh-CN" altLang="zh-CN" sz="2700" dirty="0"/>
          </a:p>
          <a:p>
            <a:pPr>
              <a:lnSpc>
                <a:spcPct val="80000"/>
              </a:lnSpc>
            </a:pPr>
            <a:r>
              <a:rPr lang="en-US" altLang="zh-CN" sz="2700" dirty="0"/>
              <a:t>['h', 'i', ',', 'b', 'o', 'y']</a:t>
            </a:r>
            <a:endParaRPr lang="zh-CN" altLang="zh-CN" sz="2700" dirty="0"/>
          </a:p>
          <a:p>
            <a:pPr>
              <a:lnSpc>
                <a:spcPct val="80000"/>
              </a:lnSpc>
            </a:pPr>
            <a:r>
              <a:rPr lang="en-US" altLang="zh-CN" sz="2700" dirty="0"/>
              <a:t>&gt;&gt;&gt; show[3:]=list('man')</a:t>
            </a:r>
            <a:endParaRPr lang="zh-CN" altLang="zh-CN" sz="2700" dirty="0"/>
          </a:p>
          <a:p>
            <a:pPr>
              <a:lnSpc>
                <a:spcPct val="80000"/>
              </a:lnSpc>
            </a:pPr>
            <a:r>
              <a:rPr lang="en-US" altLang="zh-CN" sz="2700" dirty="0"/>
              <a:t>&gt;&gt;&gt; show</a:t>
            </a:r>
            <a:endParaRPr lang="zh-CN" altLang="zh-CN" sz="2700" dirty="0"/>
          </a:p>
          <a:p>
            <a:pPr>
              <a:lnSpc>
                <a:spcPct val="80000"/>
              </a:lnSpc>
            </a:pPr>
            <a:r>
              <a:rPr lang="en-US" altLang="zh-CN" sz="2700" dirty="0"/>
              <a:t>['h', 'i', ',', 'm', 'a', 'n']</a:t>
            </a:r>
            <a:endParaRPr lang="en-US" altLang="zh-CN" sz="2700" dirty="0"/>
          </a:p>
          <a:p>
            <a:pPr>
              <a:lnSpc>
                <a:spcPct val="80000"/>
              </a:lnSpc>
            </a:pPr>
            <a:r>
              <a:rPr lang="zh-CN" altLang="zh-CN" sz="2700" dirty="0"/>
              <a:t>可以通过分片赋值直接对列表做变更。</a:t>
            </a:r>
            <a:endParaRPr lang="zh-CN" altLang="en-US" sz="2700" dirty="0"/>
          </a:p>
        </p:txBody>
      </p:sp>
    </p:spTree>
  </p:cSld>
  <p:clrMapOvr>
    <a:masterClrMapping/>
  </p:clrMapOvr>
  <p:transition spd="med">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6525"/>
            <a:ext cx="7886700" cy="8318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3.2.2  </a:t>
            </a:r>
            <a:r>
              <a:rPr lang="zh-CN" altLang="zh-CN" dirty="0">
                <a:effectLst>
                  <a:outerShdw blurRad="38100" dist="38100" dir="2700000">
                    <a:srgbClr val="000000"/>
                  </a:outerShdw>
                </a:effectLst>
              </a:rPr>
              <a:t>嵌套列表</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68375"/>
            <a:ext cx="7886700" cy="5889625"/>
          </a:xfrm>
        </p:spPr>
        <p:txBody>
          <a:bodyPr vert="horz" wrap="square" lIns="91440" tIns="45720" rIns="91440" bIns="45720" numCol="1" anchor="t" anchorCtr="0" compatLnSpc="1"/>
          <a:p>
            <a:pPr>
              <a:lnSpc>
                <a:spcPct val="80000"/>
              </a:lnSpc>
            </a:pPr>
            <a:r>
              <a:rPr lang="zh-CN" altLang="zh-CN" sz="2200" dirty="0"/>
              <a:t>前面介绍的都是单层的列表，列表是否可以嵌套列表呢？我们做如下尝试：</a:t>
            </a:r>
            <a:endParaRPr lang="en-US" altLang="zh-CN" sz="2200" dirty="0"/>
          </a:p>
          <a:p>
            <a:pPr>
              <a:lnSpc>
                <a:spcPct val="80000"/>
              </a:lnSpc>
            </a:pPr>
            <a:r>
              <a:rPr lang="en-US" altLang="zh-CN" sz="2200" dirty="0"/>
              <a:t>&gt;&gt;&gt; field=['a','b','c']</a:t>
            </a:r>
            <a:endParaRPr lang="zh-CN" altLang="zh-CN" sz="2200" dirty="0"/>
          </a:p>
          <a:p>
            <a:pPr>
              <a:lnSpc>
                <a:spcPct val="80000"/>
              </a:lnSpc>
            </a:pPr>
            <a:r>
              <a:rPr lang="en-US" altLang="zh-CN" sz="2200" dirty="0"/>
              <a:t>&gt;&gt;&gt; field</a:t>
            </a:r>
            <a:endParaRPr lang="zh-CN" altLang="zh-CN" sz="2200" dirty="0"/>
          </a:p>
          <a:p>
            <a:pPr>
              <a:lnSpc>
                <a:spcPct val="80000"/>
              </a:lnSpc>
            </a:pPr>
            <a:r>
              <a:rPr lang="en-US" altLang="zh-CN" sz="2200" dirty="0"/>
              <a:t>['a', 'b', 'c']</a:t>
            </a:r>
            <a:endParaRPr lang="zh-CN" altLang="zh-CN" sz="2200" dirty="0"/>
          </a:p>
          <a:p>
            <a:pPr>
              <a:lnSpc>
                <a:spcPct val="80000"/>
              </a:lnSpc>
            </a:pPr>
            <a:r>
              <a:rPr lang="en-US" altLang="zh-CN" sz="2200" dirty="0"/>
              <a:t>&gt;&gt;&gt; num=[1,2,3]</a:t>
            </a:r>
            <a:endParaRPr lang="zh-CN" altLang="zh-CN" sz="2200" dirty="0"/>
          </a:p>
          <a:p>
            <a:pPr>
              <a:lnSpc>
                <a:spcPct val="80000"/>
              </a:lnSpc>
            </a:pPr>
            <a:r>
              <a:rPr lang="en-US" altLang="zh-CN" sz="2200" dirty="0"/>
              <a:t>&gt;&gt;&gt; num</a:t>
            </a:r>
            <a:endParaRPr lang="zh-CN" altLang="zh-CN" sz="2200" dirty="0"/>
          </a:p>
          <a:p>
            <a:pPr>
              <a:lnSpc>
                <a:spcPct val="80000"/>
              </a:lnSpc>
            </a:pPr>
            <a:r>
              <a:rPr lang="en-US" altLang="zh-CN" sz="2200" dirty="0"/>
              <a:t>[1, 2, 3]</a:t>
            </a:r>
            <a:endParaRPr lang="zh-CN" altLang="zh-CN" sz="2200" dirty="0"/>
          </a:p>
          <a:p>
            <a:pPr>
              <a:lnSpc>
                <a:spcPct val="80000"/>
              </a:lnSpc>
            </a:pPr>
            <a:r>
              <a:rPr lang="en-US" altLang="zh-CN" sz="2200" dirty="0"/>
              <a:t>&gt;&gt;&gt; mix=[field,num]</a:t>
            </a:r>
            <a:endParaRPr lang="zh-CN" altLang="zh-CN" sz="2200" dirty="0"/>
          </a:p>
          <a:p>
            <a:pPr>
              <a:lnSpc>
                <a:spcPct val="80000"/>
              </a:lnSpc>
            </a:pPr>
            <a:r>
              <a:rPr lang="en-US" altLang="zh-CN" sz="2200" dirty="0"/>
              <a:t>&gt;&gt;&gt; mix</a:t>
            </a:r>
            <a:endParaRPr lang="zh-CN" altLang="zh-CN" sz="2200" dirty="0"/>
          </a:p>
          <a:p>
            <a:pPr>
              <a:lnSpc>
                <a:spcPct val="80000"/>
              </a:lnSpc>
            </a:pPr>
            <a:r>
              <a:rPr lang="en-US" altLang="zh-CN" sz="2200" dirty="0"/>
              <a:t>[['a', 'b', 'c'], [1, 2, 3]]</a:t>
            </a:r>
            <a:endParaRPr lang="zh-CN" altLang="zh-CN" sz="2200" dirty="0"/>
          </a:p>
          <a:p>
            <a:pPr>
              <a:lnSpc>
                <a:spcPct val="80000"/>
              </a:lnSpc>
            </a:pPr>
            <a:r>
              <a:rPr lang="en-US" altLang="zh-CN" sz="2200" dirty="0"/>
              <a:t>&gt;&gt;&gt; mix[0]</a:t>
            </a:r>
            <a:endParaRPr lang="zh-CN" altLang="zh-CN" sz="2200" dirty="0"/>
          </a:p>
          <a:p>
            <a:pPr>
              <a:lnSpc>
                <a:spcPct val="80000"/>
              </a:lnSpc>
            </a:pPr>
            <a:r>
              <a:rPr lang="en-US" altLang="zh-CN" sz="2200" dirty="0"/>
              <a:t>['a', 'b', 'c']</a:t>
            </a:r>
            <a:endParaRPr lang="zh-CN" altLang="zh-CN" sz="2200" dirty="0"/>
          </a:p>
          <a:p>
            <a:pPr>
              <a:lnSpc>
                <a:spcPct val="80000"/>
              </a:lnSpc>
            </a:pPr>
            <a:r>
              <a:rPr lang="en-US" altLang="zh-CN" sz="2200" dirty="0"/>
              <a:t>&gt;&gt;&gt; mix[1]</a:t>
            </a:r>
            <a:endParaRPr lang="zh-CN" altLang="zh-CN" sz="2200" dirty="0"/>
          </a:p>
          <a:p>
            <a:pPr>
              <a:lnSpc>
                <a:spcPct val="80000"/>
              </a:lnSpc>
            </a:pPr>
            <a:r>
              <a:rPr lang="en-US" altLang="zh-CN" sz="2200" dirty="0"/>
              <a:t>[1, 2, 3]</a:t>
            </a:r>
            <a:endParaRPr lang="en-US" altLang="zh-CN" sz="2200" dirty="0"/>
          </a:p>
          <a:p>
            <a:pPr>
              <a:lnSpc>
                <a:spcPct val="80000"/>
              </a:lnSpc>
            </a:pPr>
            <a:r>
              <a:rPr lang="zh-CN" altLang="zh-CN" sz="2200" dirty="0"/>
              <a:t>在列表中可以嵌套列表，在列表中嵌套的列表取出后还是列表。</a:t>
            </a:r>
            <a:endParaRPr lang="zh-CN" altLang="en-US" sz="2200" dirty="0"/>
          </a:p>
        </p:txBody>
      </p:sp>
    </p:spTree>
  </p:cSld>
  <p:clrMapOvr>
    <a:masterClrMapping/>
  </p:clrMapOvr>
  <p:transition spd="med">
    <p:push/>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01613"/>
            <a:ext cx="7886700" cy="6985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3.2.3  </a:t>
            </a:r>
            <a:r>
              <a:rPr lang="zh-CN" altLang="zh-CN" dirty="0">
                <a:effectLst>
                  <a:outerShdw blurRad="38100" dist="38100" dir="2700000">
                    <a:srgbClr val="000000"/>
                  </a:outerShdw>
                </a:effectLst>
              </a:rPr>
              <a:t>列表方法</a:t>
            </a:r>
            <a:endParaRPr lang="zh-CN" altLang="en-US" dirty="0">
              <a:effectLst>
                <a:outerShdw blurRad="38100" dist="38100" dir="2700000">
                  <a:srgbClr val="000000"/>
                </a:outerShdw>
              </a:effectLst>
            </a:endParaRPr>
          </a:p>
        </p:txBody>
      </p:sp>
      <p:sp>
        <p:nvSpPr>
          <p:cNvPr id="133123" name="内容占位符 2"/>
          <p:cNvSpPr>
            <a:spLocks noGrp="1"/>
          </p:cNvSpPr>
          <p:nvPr>
            <p:ph idx="1"/>
          </p:nvPr>
        </p:nvSpPr>
        <p:spPr>
          <a:xfrm>
            <a:off x="628650" y="900113"/>
            <a:ext cx="7886700" cy="5276850"/>
          </a:xfrm>
        </p:spPr>
        <p:txBody>
          <a:bodyPr vert="horz" wrap="square" lIns="91440" tIns="45720" rIns="91440" bIns="45720" anchor="t"/>
          <a:p>
            <a:r>
              <a:rPr lang="zh-CN" altLang="zh-CN" sz="2800" dirty="0"/>
              <a:t>方法是一个与某些对象有紧密联系的函数，对象可能是列表、数字，也可能是字符串或者其它类型的对象。方法的调用方式我们前面有一个示例，调用语法如下：</a:t>
            </a:r>
            <a:endParaRPr lang="en-US" altLang="zh-CN" sz="2800" dirty="0"/>
          </a:p>
          <a:p>
            <a:r>
              <a:rPr lang="zh-CN" altLang="zh-CN" sz="2800" dirty="0"/>
              <a:t>对象</a:t>
            </a:r>
            <a:r>
              <a:rPr lang="en-US" altLang="zh-CN" sz="2800" dirty="0"/>
              <a:t>.</a:t>
            </a:r>
            <a:r>
              <a:rPr lang="zh-CN" altLang="zh-CN" sz="2800" dirty="0"/>
              <a:t>方法</a:t>
            </a:r>
            <a:r>
              <a:rPr lang="en-US" altLang="zh-CN" sz="2800" dirty="0"/>
              <a:t>(</a:t>
            </a:r>
            <a:r>
              <a:rPr lang="zh-CN" altLang="zh-CN" sz="2800" dirty="0"/>
              <a:t>参数</a:t>
            </a:r>
            <a:r>
              <a:rPr lang="en-US" altLang="zh-CN" sz="2800" dirty="0"/>
              <a:t>)</a:t>
            </a:r>
            <a:endParaRPr lang="zh-CN" altLang="zh-CN" sz="2800" dirty="0"/>
          </a:p>
          <a:p>
            <a:r>
              <a:rPr lang="zh-CN" altLang="zh-CN" sz="2800" dirty="0"/>
              <a:t>由上面的语法及前面</a:t>
            </a:r>
            <a:r>
              <a:rPr lang="en-US" altLang="zh-CN" sz="2800" dirty="0"/>
              <a:t>append()</a:t>
            </a:r>
            <a:r>
              <a:rPr lang="zh-CN" altLang="zh-CN" sz="2800" dirty="0"/>
              <a:t>方法的示例我们可知：方法的定义方式是将对象放到方法名之前，两者之间用一个点号隔开，方法后面的括号中可以根据需要带上参数。除语法上的一些不同，方法调用和函数调用很类似。</a:t>
            </a:r>
            <a:endParaRPr lang="en-US" altLang="zh-CN" sz="2800" dirty="0"/>
          </a:p>
          <a:p>
            <a:r>
              <a:rPr lang="zh-CN" altLang="zh-CN" sz="2800" dirty="0"/>
              <a:t>列表中有</a:t>
            </a:r>
            <a:r>
              <a:rPr lang="en-US" altLang="zh-CN" sz="2800" dirty="0"/>
              <a:t>count</a:t>
            </a:r>
            <a:r>
              <a:rPr lang="zh-CN" altLang="zh-CN" sz="2800" dirty="0"/>
              <a:t>、</a:t>
            </a:r>
            <a:r>
              <a:rPr lang="en-US" altLang="zh-CN" sz="2800" dirty="0"/>
              <a:t>index</a:t>
            </a:r>
            <a:r>
              <a:rPr lang="zh-CN" altLang="zh-CN" sz="2800" dirty="0"/>
              <a:t>、</a:t>
            </a:r>
            <a:r>
              <a:rPr lang="en-US" altLang="zh-CN" sz="2800" dirty="0"/>
              <a:t>sort</a:t>
            </a:r>
            <a:r>
              <a:rPr lang="zh-CN" altLang="zh-CN" sz="2800" dirty="0"/>
              <a:t>等一些比较常用的方法，下面逐一进行介绍。</a:t>
            </a:r>
            <a:endParaRPr lang="zh-CN" altLang="en-US" sz="2800" dirty="0"/>
          </a:p>
        </p:txBody>
      </p:sp>
    </p:spTree>
  </p:cSld>
  <p:clrMapOvr>
    <a:masterClrMapping/>
  </p:clrMapOvr>
  <p:transition spd="med">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内容占位符 2"/>
          <p:cNvSpPr>
            <a:spLocks noGrp="1"/>
          </p:cNvSpPr>
          <p:nvPr>
            <p:ph idx="1"/>
          </p:nvPr>
        </p:nvSpPr>
        <p:spPr>
          <a:xfrm>
            <a:off x="628650" y="246063"/>
            <a:ext cx="7886700" cy="5930900"/>
          </a:xfrm>
        </p:spPr>
        <p:txBody>
          <a:bodyPr vert="horz" wrap="square" lIns="91440" tIns="45720" rIns="91440" bIns="45720" anchor="t"/>
          <a:p>
            <a:r>
              <a:rPr lang="en-US" altLang="zh-CN" dirty="0"/>
              <a:t>1. append</a:t>
            </a:r>
            <a:endParaRPr lang="en-US" altLang="zh-CN" dirty="0"/>
          </a:p>
          <a:p>
            <a:r>
              <a:rPr lang="zh-CN" altLang="zh-CN" dirty="0"/>
              <a:t>该方法前面已经介绍，其功能是在列表的末尾添加新的对象。</a:t>
            </a:r>
            <a:endParaRPr lang="zh-CN" altLang="zh-CN" dirty="0"/>
          </a:p>
          <a:p>
            <a:r>
              <a:rPr lang="zh-CN" altLang="zh-CN" dirty="0"/>
              <a:t>使用方式为如前面讲解的：</a:t>
            </a:r>
            <a:endParaRPr lang="zh-CN" altLang="zh-CN" dirty="0"/>
          </a:p>
          <a:p>
            <a:r>
              <a:rPr lang="en-US" altLang="zh-CN" dirty="0">
                <a:solidFill>
                  <a:srgbClr val="FF0000"/>
                </a:solidFill>
              </a:rPr>
              <a:t>list.append(obj)</a:t>
            </a:r>
            <a:endParaRPr lang="zh-CN" altLang="en-US" dirty="0">
              <a:solidFill>
                <a:srgbClr val="FF0000"/>
              </a:solidFill>
            </a:endParaRPr>
          </a:p>
        </p:txBody>
      </p:sp>
    </p:spTree>
  </p:cSld>
  <p:clrMapOvr>
    <a:masterClrMapping/>
  </p:clrMapOvr>
  <p:transition spd="med">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36525"/>
            <a:ext cx="7886700" cy="6605588"/>
          </a:xfrm>
        </p:spPr>
        <p:txBody>
          <a:bodyPr vert="horz" wrap="square" lIns="91440" tIns="45720" rIns="91440" bIns="45720" numCol="1" anchor="t" anchorCtr="0" compatLnSpc="1"/>
          <a:p>
            <a:pPr>
              <a:lnSpc>
                <a:spcPct val="80000"/>
              </a:lnSpc>
            </a:pPr>
            <a:r>
              <a:rPr lang="en-US" altLang="zh-CN" sz="2500" dirty="0"/>
              <a:t>2. count</a:t>
            </a:r>
            <a:endParaRPr lang="en-US" altLang="zh-CN" sz="2500" dirty="0"/>
          </a:p>
          <a:p>
            <a:pPr>
              <a:lnSpc>
                <a:spcPct val="80000"/>
              </a:lnSpc>
            </a:pPr>
            <a:r>
              <a:rPr lang="en-US" altLang="zh-CN" sz="2500" dirty="0"/>
              <a:t>count()</a:t>
            </a:r>
            <a:r>
              <a:rPr lang="zh-CN" altLang="zh-CN" sz="2500" dirty="0"/>
              <a:t>方法用于</a:t>
            </a:r>
            <a:r>
              <a:rPr lang="zh-CN" altLang="zh-CN" sz="2500" b="1" dirty="0">
                <a:solidFill>
                  <a:srgbClr val="FF0000"/>
                </a:solidFill>
              </a:rPr>
              <a:t>统计某个元素在列表中出现的次数</a:t>
            </a:r>
            <a:r>
              <a:rPr lang="zh-CN" altLang="zh-CN" sz="2500" dirty="0"/>
              <a:t>。</a:t>
            </a:r>
            <a:endParaRPr lang="zh-CN" altLang="zh-CN" sz="2500" dirty="0"/>
          </a:p>
          <a:p>
            <a:pPr>
              <a:lnSpc>
                <a:spcPct val="80000"/>
              </a:lnSpc>
            </a:pPr>
            <a:r>
              <a:rPr lang="en-US" altLang="zh-CN" sz="2500" dirty="0"/>
              <a:t>count()</a:t>
            </a:r>
            <a:r>
              <a:rPr lang="zh-CN" altLang="zh-CN" sz="2500" dirty="0"/>
              <a:t>方法的语法如下：</a:t>
            </a:r>
            <a:endParaRPr lang="zh-CN" altLang="zh-CN" sz="2500" dirty="0"/>
          </a:p>
          <a:p>
            <a:pPr>
              <a:lnSpc>
                <a:spcPct val="80000"/>
              </a:lnSpc>
            </a:pPr>
            <a:r>
              <a:rPr lang="en-US" altLang="zh-CN" sz="2500" dirty="0">
                <a:solidFill>
                  <a:srgbClr val="FF0000"/>
                </a:solidFill>
              </a:rPr>
              <a:t>list.count(obj)</a:t>
            </a:r>
            <a:endParaRPr lang="zh-CN" altLang="zh-CN" sz="2500" dirty="0">
              <a:solidFill>
                <a:srgbClr val="FF0000"/>
              </a:solidFill>
            </a:endParaRPr>
          </a:p>
          <a:p>
            <a:pPr>
              <a:lnSpc>
                <a:spcPct val="80000"/>
              </a:lnSpc>
            </a:pPr>
            <a:r>
              <a:rPr lang="zh-CN" altLang="zh-CN" sz="2500" dirty="0"/>
              <a:t>此语法中</a:t>
            </a:r>
            <a:r>
              <a:rPr lang="en-US" altLang="zh-CN" sz="2500" dirty="0"/>
              <a:t>list</a:t>
            </a:r>
            <a:r>
              <a:rPr lang="zh-CN" altLang="zh-CN" sz="2500" dirty="0"/>
              <a:t>代表的是列表，</a:t>
            </a:r>
            <a:r>
              <a:rPr lang="en-US" altLang="zh-CN" sz="2500" dirty="0"/>
              <a:t>obj</a:t>
            </a:r>
            <a:r>
              <a:rPr lang="zh-CN" altLang="zh-CN" sz="2500" dirty="0"/>
              <a:t>代表列表中统计的对象。</a:t>
            </a:r>
            <a:endParaRPr lang="zh-CN" altLang="zh-CN" sz="2500" dirty="0"/>
          </a:p>
          <a:p>
            <a:pPr>
              <a:lnSpc>
                <a:spcPct val="80000"/>
              </a:lnSpc>
            </a:pPr>
            <a:r>
              <a:rPr lang="zh-CN" altLang="zh-CN" sz="2500" dirty="0"/>
              <a:t>该方法使用示例如下：</a:t>
            </a:r>
            <a:endParaRPr lang="en-US" altLang="zh-CN" sz="2500" dirty="0"/>
          </a:p>
          <a:p>
            <a:pPr>
              <a:lnSpc>
                <a:spcPct val="80000"/>
              </a:lnSpc>
            </a:pPr>
            <a:r>
              <a:rPr lang="en-US" altLang="zh-CN" sz="2500" dirty="0"/>
              <a:t>&gt;&gt;&gt; field=list('hello,world')</a:t>
            </a:r>
            <a:endParaRPr lang="zh-CN" altLang="zh-CN" sz="2500" dirty="0"/>
          </a:p>
          <a:p>
            <a:pPr>
              <a:lnSpc>
                <a:spcPct val="80000"/>
              </a:lnSpc>
            </a:pPr>
            <a:r>
              <a:rPr lang="en-US" altLang="zh-CN" sz="2500" dirty="0"/>
              <a:t>&gt;&gt;&gt; field</a:t>
            </a:r>
            <a:endParaRPr lang="zh-CN" altLang="zh-CN" sz="2500" dirty="0"/>
          </a:p>
          <a:p>
            <a:pPr>
              <a:lnSpc>
                <a:spcPct val="80000"/>
              </a:lnSpc>
            </a:pPr>
            <a:r>
              <a:rPr lang="en-US" altLang="zh-CN" sz="2500" dirty="0"/>
              <a:t>['h', 'e', 'l', 'l', 'o', ',', 'w', 'o', 'r', 'l', 'd']</a:t>
            </a:r>
            <a:endParaRPr lang="zh-CN" altLang="zh-CN" sz="2500" dirty="0"/>
          </a:p>
          <a:p>
            <a:pPr>
              <a:lnSpc>
                <a:spcPct val="80000"/>
              </a:lnSpc>
            </a:pPr>
            <a:r>
              <a:rPr lang="en-US" altLang="zh-CN" sz="2500" dirty="0"/>
              <a:t>&gt;&gt;&gt; print('</a:t>
            </a:r>
            <a:r>
              <a:rPr lang="zh-CN" altLang="zh-CN" sz="2500" dirty="0"/>
              <a:t>列表</a:t>
            </a:r>
            <a:r>
              <a:rPr lang="en-US" altLang="zh-CN" sz="2500" dirty="0"/>
              <a:t>field</a:t>
            </a:r>
            <a:r>
              <a:rPr lang="zh-CN" altLang="zh-CN" sz="2500" dirty="0"/>
              <a:t>中，字母</a:t>
            </a:r>
            <a:r>
              <a:rPr lang="en-US" altLang="zh-CN" sz="2500" dirty="0"/>
              <a:t>o</a:t>
            </a:r>
            <a:r>
              <a:rPr lang="zh-CN" altLang="zh-CN" sz="2500" dirty="0"/>
              <a:t>的个数：</a:t>
            </a:r>
            <a:r>
              <a:rPr lang="en-US" altLang="zh-CN" sz="2500" dirty="0"/>
              <a:t>',field.count('o'))#</a:t>
            </a:r>
            <a:r>
              <a:rPr lang="zh-CN" altLang="zh-CN" sz="2500" dirty="0"/>
              <a:t>统计列表中字符个数</a:t>
            </a:r>
            <a:endParaRPr lang="zh-CN" altLang="zh-CN" sz="2500" dirty="0"/>
          </a:p>
          <a:p>
            <a:pPr>
              <a:lnSpc>
                <a:spcPct val="80000"/>
              </a:lnSpc>
            </a:pPr>
            <a:r>
              <a:rPr lang="zh-CN" altLang="zh-CN" sz="2500" dirty="0"/>
              <a:t>列表</a:t>
            </a:r>
            <a:r>
              <a:rPr lang="en-US" altLang="zh-CN" sz="2500" dirty="0"/>
              <a:t>field</a:t>
            </a:r>
            <a:r>
              <a:rPr lang="zh-CN" altLang="zh-CN" sz="2500" dirty="0"/>
              <a:t>中，字母</a:t>
            </a:r>
            <a:r>
              <a:rPr lang="en-US" altLang="zh-CN" sz="2500" dirty="0"/>
              <a:t>o</a:t>
            </a:r>
            <a:r>
              <a:rPr lang="zh-CN" altLang="zh-CN" sz="2500" dirty="0"/>
              <a:t>的个数：</a:t>
            </a:r>
            <a:r>
              <a:rPr lang="en-US" altLang="zh-CN" sz="2500" dirty="0"/>
              <a:t> 2</a:t>
            </a:r>
            <a:endParaRPr lang="zh-CN" altLang="zh-CN" sz="2500" dirty="0"/>
          </a:p>
          <a:p>
            <a:pPr>
              <a:lnSpc>
                <a:spcPct val="80000"/>
              </a:lnSpc>
            </a:pPr>
            <a:r>
              <a:rPr lang="en-US" altLang="zh-CN" sz="2500" dirty="0"/>
              <a:t>&gt;&gt;&gt; print('</a:t>
            </a:r>
            <a:r>
              <a:rPr lang="zh-CN" altLang="zh-CN" sz="2500" dirty="0"/>
              <a:t>列表</a:t>
            </a:r>
            <a:r>
              <a:rPr lang="en-US" altLang="zh-CN" sz="2500" dirty="0"/>
              <a:t>field</a:t>
            </a:r>
            <a:r>
              <a:rPr lang="zh-CN" altLang="zh-CN" sz="2500" dirty="0"/>
              <a:t>中，字母</a:t>
            </a:r>
            <a:r>
              <a:rPr lang="en-US" altLang="zh-CN" sz="2500" dirty="0"/>
              <a:t>l</a:t>
            </a:r>
            <a:r>
              <a:rPr lang="zh-CN" altLang="zh-CN" sz="2500" dirty="0"/>
              <a:t>的个数：</a:t>
            </a:r>
            <a:r>
              <a:rPr lang="en-US" altLang="zh-CN" sz="2500" dirty="0"/>
              <a:t>',field.count('l'))</a:t>
            </a:r>
            <a:endParaRPr lang="zh-CN" altLang="zh-CN" sz="2500" dirty="0"/>
          </a:p>
          <a:p>
            <a:pPr>
              <a:lnSpc>
                <a:spcPct val="80000"/>
              </a:lnSpc>
            </a:pPr>
            <a:r>
              <a:rPr lang="zh-CN" altLang="zh-CN" sz="2500" dirty="0"/>
              <a:t>列表</a:t>
            </a:r>
            <a:r>
              <a:rPr lang="en-US" altLang="zh-CN" sz="2500" dirty="0"/>
              <a:t>field</a:t>
            </a:r>
            <a:r>
              <a:rPr lang="zh-CN" altLang="zh-CN" sz="2500" dirty="0"/>
              <a:t>中，字母</a:t>
            </a:r>
            <a:r>
              <a:rPr lang="en-US" altLang="zh-CN" sz="2500" dirty="0"/>
              <a:t>l</a:t>
            </a:r>
            <a:r>
              <a:rPr lang="zh-CN" altLang="zh-CN" sz="2500" dirty="0"/>
              <a:t>的个数：</a:t>
            </a:r>
            <a:r>
              <a:rPr lang="en-US" altLang="zh-CN" sz="2500" dirty="0"/>
              <a:t> 3</a:t>
            </a:r>
            <a:endParaRPr lang="zh-CN" altLang="en-US" sz="2500" dirty="0"/>
          </a:p>
        </p:txBody>
      </p:sp>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
          <p:cNvSpPr/>
          <p:nvPr/>
        </p:nvSpPr>
        <p:spPr>
          <a:xfrm>
            <a:off x="0" y="857250"/>
            <a:ext cx="9144000" cy="276860"/>
          </a:xfrm>
          <a:prstGeom prst="rect">
            <a:avLst/>
          </a:prstGeom>
          <a:blipFill>
            <a:blip r:embed="rId1"/>
            <a:stretch>
              <a:fillRect/>
            </a:stretch>
          </a:blipFill>
        </p:spPr>
        <p:txBody>
          <a:bodyPr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endParaRPr>
              <a:solidFill>
                <a:schemeClr val="tx1"/>
              </a:solidFill>
            </a:endParaRPr>
          </a:p>
        </p:txBody>
      </p:sp>
      <p:sp>
        <p:nvSpPr>
          <p:cNvPr id="3" name="object 3"/>
          <p:cNvSpPr txBox="1"/>
          <p:nvPr/>
        </p:nvSpPr>
        <p:spPr>
          <a:xfrm>
            <a:off x="281431" y="3690943"/>
            <a:ext cx="8973312" cy="1033145"/>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3165"/>
              </a:lnSpc>
              <a:spcBef>
                <a:spcPct val="0"/>
              </a:spcBef>
              <a:spcAft>
                <a:spcPct val="0"/>
              </a:spcAft>
            </a:pPr>
            <a:r>
              <a:rPr sz="2400" b="1">
                <a:solidFill>
                  <a:schemeClr val="tx1"/>
                </a:solidFill>
                <a:latin typeface="TKWUTK+MicrosoftYaHei-Bold"/>
                <a:cs typeface="TKWUTK+MicrosoftYaHei-Bold"/>
              </a:rPr>
              <a:t>Python</a:t>
            </a:r>
            <a:r>
              <a:rPr sz="2400" b="1">
                <a:solidFill>
                  <a:schemeClr val="tx1"/>
                </a:solidFill>
                <a:latin typeface="SSIDRD+MicrosoftYaHei-Bold"/>
                <a:cs typeface="SSIDRD+MicrosoftYaHei-Bold"/>
              </a:rPr>
              <a:t>语言是一个由编程牛人领导设计并开发的编程语言</a:t>
            </a:r>
            <a:endParaRPr sz="2400" b="1">
              <a:solidFill>
                <a:schemeClr val="tx1"/>
              </a:solidFill>
              <a:latin typeface="SSIDRD+MicrosoftYaHei-Bold"/>
              <a:cs typeface="SSIDRD+MicrosoftYaHei-Bold"/>
            </a:endParaRPr>
          </a:p>
          <a:p>
            <a:pPr marL="0" marR="0">
              <a:lnSpc>
                <a:spcPts val="3165"/>
              </a:lnSpc>
              <a:spcBef>
                <a:spcPts val="1730"/>
              </a:spcBef>
              <a:spcAft>
                <a:spcPct val="0"/>
              </a:spcAft>
            </a:pPr>
            <a:r>
              <a:rPr sz="2400" b="1">
                <a:solidFill>
                  <a:schemeClr val="tx1"/>
                </a:solidFill>
                <a:latin typeface="TKWUTK+MicrosoftYaHei-Bold"/>
                <a:cs typeface="TKWUTK+MicrosoftYaHei-Bold"/>
              </a:rPr>
              <a:t>Python</a:t>
            </a:r>
            <a:r>
              <a:rPr sz="2400" b="1">
                <a:solidFill>
                  <a:schemeClr val="tx1"/>
                </a:solidFill>
                <a:latin typeface="SSIDRD+MicrosoftYaHei-Bold"/>
                <a:cs typeface="SSIDRD+MicrosoftYaHei-Bold"/>
              </a:rPr>
              <a:t>语言是一个有开放、开源精神的编程语言</a:t>
            </a:r>
            <a:endParaRPr sz="2400" b="1">
              <a:solidFill>
                <a:schemeClr val="tx1"/>
              </a:solidFill>
              <a:latin typeface="SSIDRD+MicrosoftYaHei-Bold"/>
              <a:cs typeface="SSIDRD+MicrosoftYaHei-Bold"/>
            </a:endParaRPr>
          </a:p>
        </p:txBody>
      </p:sp>
      <p:sp>
        <p:nvSpPr>
          <p:cNvPr id="4" name="object 4"/>
          <p:cNvSpPr txBox="1"/>
          <p:nvPr/>
        </p:nvSpPr>
        <p:spPr>
          <a:xfrm>
            <a:off x="281431" y="4934781"/>
            <a:ext cx="10025164" cy="405765"/>
          </a:xfrm>
          <a:prstGeom prst="rect">
            <a:avLst/>
          </a:prstGeom>
        </p:spPr>
        <p:txBody>
          <a:bodyPr vert="horz" wrap="square" lIns="0" tIns="0" rIns="0" bIns="0" rtlCol="0">
            <a:spAutoFit/>
          </a:bodyPr>
          <a:lstStyle>
            <a:lvl1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1pPr>
            <a:lvl2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2pPr>
            <a:lvl3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3pPr>
            <a:lvl4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4pPr>
            <a:lvl5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5pPr>
            <a:lvl6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6pPr>
            <a:lvl7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7pPr>
            <a:lvl8pPr marL="0" algn="l" defTabSz="914400" rtl="0" eaLnBrk="0" latinLnBrk="0" hangingPunct="0">
              <a:defRPr sz="1800" kern="1200">
                <a:solidFill>
                  <a:schemeClr val="phClr"/>
                </a:solidFill>
                <a:latin typeface="Arial" panose="020B0604020202020204"/>
                <a:ea typeface="Arial" panose="020B0604020202020204"/>
                <a:cs typeface="Arial" panose="020B0604020202020204"/>
              </a:defRPr>
            </a:lvl8pPr>
          </a:lstStyle>
          <a:p>
            <a:pPr marL="0" marR="0">
              <a:lnSpc>
                <a:spcPts val="3165"/>
              </a:lnSpc>
              <a:spcBef>
                <a:spcPct val="0"/>
              </a:spcBef>
              <a:spcAft>
                <a:spcPct val="0"/>
              </a:spcAft>
            </a:pPr>
            <a:r>
              <a:rPr sz="2400" b="1">
                <a:solidFill>
                  <a:schemeClr val="tx1"/>
                </a:solidFill>
                <a:latin typeface="TKWUTK+MicrosoftYaHei-Bold"/>
                <a:cs typeface="TKWUTK+MicrosoftYaHei-Bold"/>
              </a:rPr>
              <a:t>Python</a:t>
            </a:r>
            <a:r>
              <a:rPr sz="2400" b="1">
                <a:solidFill>
                  <a:schemeClr val="tx1"/>
                </a:solidFill>
                <a:latin typeface="SSIDRD+MicrosoftYaHei-Bold"/>
                <a:cs typeface="SSIDRD+MicrosoftYaHei-Bold"/>
              </a:rPr>
              <a:t>语言应用于火星探测、搜索引擎、引力波分析等众多领域</a:t>
            </a:r>
            <a:endParaRPr sz="2400" b="1">
              <a:solidFill>
                <a:schemeClr val="tx1"/>
              </a:solidFill>
              <a:latin typeface="SSIDRD+MicrosoftYaHei-Bold"/>
              <a:cs typeface="SSIDRD+MicrosoftYaHei-Bold"/>
            </a:endParaRPr>
          </a:p>
        </p:txBody>
      </p:sp>
      <p:sp>
        <p:nvSpPr>
          <p:cNvPr id="6" name="矩形 5"/>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椭圆 6"/>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内容占位符 2"/>
          <p:cNvSpPr>
            <a:spLocks noGrp="1"/>
          </p:cNvSpPr>
          <p:nvPr>
            <p:ph idx="1"/>
          </p:nvPr>
        </p:nvSpPr>
        <p:spPr>
          <a:xfrm>
            <a:off x="628650" y="163513"/>
            <a:ext cx="7886700" cy="6400800"/>
          </a:xfrm>
        </p:spPr>
        <p:txBody>
          <a:bodyPr vert="horz" wrap="square" lIns="91440" tIns="45720" rIns="91440" bIns="45720" anchor="t"/>
          <a:p>
            <a:r>
              <a:rPr lang="en-US" altLang="zh-CN" dirty="0"/>
              <a:t>3. extend</a:t>
            </a:r>
            <a:endParaRPr lang="en-US" altLang="zh-CN" dirty="0"/>
          </a:p>
          <a:p>
            <a:r>
              <a:rPr lang="en-US" altLang="zh-CN" sz="2800" dirty="0"/>
              <a:t>extend()</a:t>
            </a:r>
            <a:r>
              <a:rPr lang="zh-CN" altLang="zh-CN" sz="2800" dirty="0"/>
              <a:t>方法用于在列表末尾一次性追加另一个序列中的多个值（用新列表扩展原来的列表）。</a:t>
            </a:r>
            <a:endParaRPr lang="zh-CN" altLang="zh-CN" sz="2800" dirty="0"/>
          </a:p>
          <a:p>
            <a:r>
              <a:rPr lang="en-US" altLang="zh-CN" sz="2800" dirty="0"/>
              <a:t>extend()</a:t>
            </a:r>
            <a:r>
              <a:rPr lang="zh-CN" altLang="zh-CN" sz="2800" dirty="0"/>
              <a:t>方法的语法如下：</a:t>
            </a:r>
            <a:endParaRPr lang="zh-CN" altLang="zh-CN" sz="2800" dirty="0"/>
          </a:p>
          <a:p>
            <a:r>
              <a:rPr lang="en-US" altLang="zh-CN" sz="2800" dirty="0">
                <a:solidFill>
                  <a:srgbClr val="FF0000"/>
                </a:solidFill>
              </a:rPr>
              <a:t>list.extend(seq)</a:t>
            </a:r>
            <a:endParaRPr lang="zh-CN" altLang="zh-CN" sz="2800" dirty="0">
              <a:solidFill>
                <a:srgbClr val="FF0000"/>
              </a:solidFill>
            </a:endParaRPr>
          </a:p>
          <a:p>
            <a:r>
              <a:rPr lang="zh-CN" altLang="zh-CN" sz="2800" dirty="0"/>
              <a:t>此语法中</a:t>
            </a:r>
            <a:r>
              <a:rPr lang="en-US" altLang="zh-CN" sz="2800" dirty="0"/>
              <a:t>list</a:t>
            </a:r>
            <a:r>
              <a:rPr lang="zh-CN" altLang="zh-CN" sz="2800" dirty="0"/>
              <a:t>代表的是列表，</a:t>
            </a:r>
            <a:r>
              <a:rPr lang="en-US" altLang="zh-CN" sz="2800" dirty="0"/>
              <a:t>seq</a:t>
            </a:r>
            <a:r>
              <a:rPr lang="zh-CN" altLang="zh-CN" sz="2800" dirty="0"/>
              <a:t>代表元素列表。</a:t>
            </a:r>
            <a:endParaRPr lang="zh-CN" altLang="zh-CN" sz="2800" dirty="0"/>
          </a:p>
          <a:p>
            <a:r>
              <a:rPr lang="zh-CN" altLang="zh-CN" sz="2800" dirty="0"/>
              <a:t>该方法使用示例如下：</a:t>
            </a:r>
            <a:endParaRPr lang="en-US" altLang="zh-CN" sz="2800" dirty="0"/>
          </a:p>
          <a:p>
            <a:r>
              <a:rPr lang="en-US" altLang="zh-CN" sz="2800" dirty="0"/>
              <a:t>&gt;&gt;&gt; a=['hello','world']</a:t>
            </a:r>
            <a:endParaRPr lang="zh-CN" altLang="zh-CN" sz="2800" dirty="0"/>
          </a:p>
          <a:p>
            <a:r>
              <a:rPr lang="en-US" altLang="zh-CN" sz="2800" dirty="0"/>
              <a:t>&gt;&gt;&gt; b=['python','is','funny']</a:t>
            </a:r>
            <a:endParaRPr lang="zh-CN" altLang="zh-CN" sz="2800" dirty="0"/>
          </a:p>
          <a:p>
            <a:r>
              <a:rPr lang="en-US" altLang="zh-CN" sz="2800" dirty="0"/>
              <a:t>&gt;&gt;&gt; a.extend(b)</a:t>
            </a:r>
            <a:endParaRPr lang="zh-CN" altLang="zh-CN" sz="2800" dirty="0"/>
          </a:p>
          <a:p>
            <a:r>
              <a:rPr lang="en-US" altLang="zh-CN" sz="2800" dirty="0"/>
              <a:t>&gt;&gt;&gt; a</a:t>
            </a:r>
            <a:endParaRPr lang="zh-CN" altLang="zh-CN" sz="2800" dirty="0"/>
          </a:p>
          <a:p>
            <a:r>
              <a:rPr lang="en-US" altLang="zh-CN" sz="2800" dirty="0"/>
              <a:t>['hello', 'world', 'python</a:t>
            </a:r>
            <a:r>
              <a:rPr lang="en-US" altLang="zh-CN" dirty="0"/>
              <a:t>', 'is', 'funny']</a:t>
            </a:r>
            <a:endParaRPr lang="zh-CN" altLang="en-US" dirty="0"/>
          </a:p>
        </p:txBody>
      </p:sp>
    </p:spTree>
  </p:cSld>
  <p:clrMapOvr>
    <a:masterClrMapping/>
  </p:clrMapOvr>
  <p:transition spd="med">
    <p:push/>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solidFill>
                  <a:srgbClr val="FFC000"/>
                </a:solidFill>
                <a:effectLst>
                  <a:outerShdw blurRad="38100" dist="38100" dir="2700000">
                    <a:srgbClr val="000000"/>
                  </a:outerShdw>
                </a:effectLst>
              </a:rPr>
              <a:t>append()</a:t>
            </a:r>
            <a:r>
              <a:rPr lang="zh-CN" altLang="en-US" dirty="0">
                <a:solidFill>
                  <a:srgbClr val="FFC000"/>
                </a:solidFill>
                <a:effectLst>
                  <a:outerShdw blurRad="38100" dist="38100" dir="2700000">
                    <a:srgbClr val="000000"/>
                  </a:outerShdw>
                </a:effectLst>
              </a:rPr>
              <a:t>、</a:t>
            </a:r>
            <a:r>
              <a:rPr lang="en-US" altLang="zh-CN" dirty="0">
                <a:solidFill>
                  <a:srgbClr val="FFC000"/>
                </a:solidFill>
                <a:effectLst>
                  <a:outerShdw blurRad="38100" dist="38100" dir="2700000">
                    <a:srgbClr val="000000"/>
                  </a:outerShdw>
                </a:effectLst>
              </a:rPr>
              <a:t>extend()</a:t>
            </a:r>
            <a:r>
              <a:rPr lang="zh-CN" altLang="en-US" dirty="0">
                <a:solidFill>
                  <a:srgbClr val="FFC000"/>
                </a:solidFill>
                <a:effectLst>
                  <a:outerShdw blurRad="38100" dist="38100" dir="2700000">
                    <a:srgbClr val="000000"/>
                  </a:outerShdw>
                </a:effectLst>
              </a:rPr>
              <a:t>、</a:t>
            </a:r>
            <a:r>
              <a:rPr lang="en-US" altLang="zh-CN" dirty="0">
                <a:solidFill>
                  <a:srgbClr val="FFC000"/>
                </a:solidFill>
                <a:effectLst>
                  <a:outerShdw blurRad="38100" dist="38100" dir="2700000">
                    <a:srgbClr val="000000"/>
                  </a:outerShdw>
                </a:effectLst>
              </a:rPr>
              <a:t>+</a:t>
            </a:r>
            <a:r>
              <a:rPr lang="zh-CN" altLang="en-US" dirty="0">
                <a:solidFill>
                  <a:srgbClr val="FFC000"/>
                </a:solidFill>
                <a:effectLst>
                  <a:outerShdw blurRad="38100" dist="38100" dir="2700000">
                    <a:srgbClr val="000000"/>
                  </a:outerShdw>
                </a:effectLst>
              </a:rPr>
              <a:t>、</a:t>
            </a:r>
            <a:r>
              <a:rPr lang="en-US" altLang="zh-CN" dirty="0">
                <a:solidFill>
                  <a:srgbClr val="FFC000"/>
                </a:solidFill>
                <a:effectLst>
                  <a:outerShdw blurRad="38100" dist="38100" dir="2700000">
                    <a:srgbClr val="000000"/>
                  </a:outerShdw>
                </a:effectLst>
              </a:rPr>
              <a:t>+= </a:t>
            </a:r>
            <a:endParaRPr lang="zh-CN" altLang="en-US" dirty="0">
              <a:solidFill>
                <a:srgbClr val="FFC000"/>
              </a:solidFill>
              <a:effectLst>
                <a:outerShdw blurRad="38100" dist="38100" dir="2700000">
                  <a:srgbClr val="000000"/>
                </a:outerShdw>
              </a:effectLst>
            </a:endParaRPr>
          </a:p>
        </p:txBody>
      </p:sp>
      <p:sp>
        <p:nvSpPr>
          <p:cNvPr id="137219" name="内容占位符 2"/>
          <p:cNvSpPr>
            <a:spLocks noGrp="1"/>
          </p:cNvSpPr>
          <p:nvPr>
            <p:ph idx="1"/>
          </p:nvPr>
        </p:nvSpPr>
        <p:spPr/>
        <p:txBody>
          <a:bodyPr vert="horz" wrap="square" lIns="91440" tIns="45720" rIns="91440" bIns="45720" anchor="t"/>
          <a:p>
            <a:r>
              <a:rPr lang="en-US" altLang="zh-CN" sz="2400" dirty="0"/>
              <a:t>1.append()  </a:t>
            </a:r>
            <a:r>
              <a:rPr lang="zh-CN" altLang="en-US" sz="2400" dirty="0"/>
              <a:t>向列表尾部</a:t>
            </a:r>
            <a:r>
              <a:rPr lang="zh-CN" altLang="en-US" sz="2400" b="1" dirty="0">
                <a:solidFill>
                  <a:srgbClr val="FF0000"/>
                </a:solidFill>
              </a:rPr>
              <a:t>追加一个新元素</a:t>
            </a:r>
            <a:r>
              <a:rPr lang="zh-CN" altLang="en-US" sz="2400" dirty="0"/>
              <a:t>，</a:t>
            </a:r>
            <a:r>
              <a:rPr lang="zh-CN" altLang="en-US" sz="2400" b="1" dirty="0">
                <a:solidFill>
                  <a:srgbClr val="FF0000"/>
                </a:solidFill>
              </a:rPr>
              <a:t>列表只占一个索引位</a:t>
            </a:r>
            <a:r>
              <a:rPr lang="zh-CN" altLang="en-US" sz="2400" dirty="0"/>
              <a:t>，在原有列表上增加。</a:t>
            </a:r>
            <a:endParaRPr lang="zh-CN" altLang="en-US" sz="2400" dirty="0"/>
          </a:p>
          <a:p>
            <a:r>
              <a:rPr lang="en-US" altLang="zh-CN" sz="2400" dirty="0"/>
              <a:t>2.extend() </a:t>
            </a:r>
            <a:r>
              <a:rPr lang="zh-CN" altLang="en-US" sz="2400" dirty="0"/>
              <a:t>向列表尾部追加一个列表，将</a:t>
            </a:r>
            <a:r>
              <a:rPr lang="zh-CN" altLang="en-US" sz="2400" b="1" dirty="0">
                <a:solidFill>
                  <a:srgbClr val="FF0000"/>
                </a:solidFill>
              </a:rPr>
              <a:t>列表中的每个元素都追加进来</a:t>
            </a:r>
            <a:r>
              <a:rPr lang="zh-CN" altLang="en-US" sz="2400" dirty="0"/>
              <a:t>，在原有列表上增加。</a:t>
            </a:r>
            <a:endParaRPr lang="zh-CN" altLang="en-US" sz="2400" dirty="0"/>
          </a:p>
          <a:p>
            <a:endParaRPr lang="zh-CN" altLang="en-US" sz="2400" dirty="0"/>
          </a:p>
          <a:p>
            <a:r>
              <a:rPr lang="en-US" altLang="zh-CN" sz="2400" dirty="0"/>
              <a:t>3.+  </a:t>
            </a:r>
            <a:r>
              <a:rPr lang="zh-CN" altLang="en-US" sz="2400" dirty="0"/>
              <a:t>直接用</a:t>
            </a:r>
            <a:r>
              <a:rPr lang="en-US" altLang="zh-CN" sz="2400" dirty="0"/>
              <a:t>+</a:t>
            </a:r>
            <a:r>
              <a:rPr lang="zh-CN" altLang="en-US" sz="2400" dirty="0"/>
              <a:t>号看上去与用</a:t>
            </a:r>
            <a:r>
              <a:rPr lang="en-US" altLang="zh-CN" sz="2400" dirty="0"/>
              <a:t>extend()</a:t>
            </a:r>
            <a:r>
              <a:rPr lang="zh-CN" altLang="en-US" sz="2400" dirty="0"/>
              <a:t>一样的效果，但是实际上是生成了一个新的列表存这两个列表的和，只能用在两个列表相加上。</a:t>
            </a:r>
            <a:endParaRPr lang="zh-CN" altLang="en-US" sz="2400" dirty="0"/>
          </a:p>
          <a:p>
            <a:r>
              <a:rPr lang="en-US" altLang="zh-CN" sz="2400" dirty="0"/>
              <a:t>4.+= </a:t>
            </a:r>
            <a:r>
              <a:rPr lang="zh-CN" altLang="en-US" sz="2400" dirty="0"/>
              <a:t>效果与</a:t>
            </a:r>
            <a:r>
              <a:rPr lang="en-US" altLang="zh-CN" sz="2400" dirty="0"/>
              <a:t>extend()</a:t>
            </a:r>
            <a:r>
              <a:rPr lang="zh-CN" altLang="en-US" sz="2400" dirty="0"/>
              <a:t>一样，向原列表追加一个新元素，在原有列表上增加。</a:t>
            </a:r>
            <a:endParaRPr lang="zh-CN" altLang="en-US" sz="2400" dirty="0"/>
          </a:p>
        </p:txBody>
      </p:sp>
    </p:spTree>
  </p:cSld>
  <p:clrMapOvr>
    <a:masterClrMapping/>
  </p:clrMapOvr>
  <p:transition spd="med">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8242" name="Picture 2"/>
          <p:cNvPicPr>
            <a:picLocks noGrp="1" noChangeAspect="1"/>
          </p:cNvPicPr>
          <p:nvPr>
            <p:ph idx="1"/>
          </p:nvPr>
        </p:nvPicPr>
        <p:blipFill>
          <a:blip r:embed="rId1"/>
          <a:srcRect/>
          <a:stretch>
            <a:fillRect/>
          </a:stretch>
        </p:blipFill>
        <p:spPr>
          <a:xfrm>
            <a:off x="1071563" y="928688"/>
            <a:ext cx="4572000" cy="5500687"/>
          </a:xfrm>
        </p:spPr>
      </p:pic>
    </p:spTree>
  </p:cSld>
  <p:clrMapOvr>
    <a:masterClrMapping/>
  </p:clrMapOvr>
  <p:transition spd="med">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内容占位符 2"/>
          <p:cNvSpPr>
            <a:spLocks noGrp="1"/>
          </p:cNvSpPr>
          <p:nvPr>
            <p:ph idx="1"/>
          </p:nvPr>
        </p:nvSpPr>
        <p:spPr>
          <a:xfrm>
            <a:off x="628650" y="95250"/>
            <a:ext cx="7886700" cy="6081713"/>
          </a:xfrm>
        </p:spPr>
        <p:txBody>
          <a:bodyPr vert="horz" wrap="square" lIns="91440" tIns="45720" rIns="91440" bIns="45720" anchor="t"/>
          <a:p>
            <a:r>
              <a:rPr lang="en-US" altLang="zh-CN" dirty="0"/>
              <a:t>4. index</a:t>
            </a:r>
            <a:endParaRPr lang="en-US" altLang="zh-CN" dirty="0"/>
          </a:p>
          <a:p>
            <a:r>
              <a:rPr lang="en-US" altLang="zh-CN" sz="2800" dirty="0"/>
              <a:t>index()</a:t>
            </a:r>
            <a:r>
              <a:rPr lang="zh-CN" altLang="zh-CN" sz="2800" dirty="0"/>
              <a:t>方法用于从列表中找出某个值第一个匹配项的索引位置。</a:t>
            </a:r>
            <a:endParaRPr lang="zh-CN" altLang="zh-CN" sz="2800" dirty="0"/>
          </a:p>
          <a:p>
            <a:r>
              <a:rPr lang="en-US" altLang="zh-CN" sz="2800" dirty="0"/>
              <a:t>index()</a:t>
            </a:r>
            <a:r>
              <a:rPr lang="zh-CN" altLang="zh-CN" sz="2800" dirty="0"/>
              <a:t>方法的语法如下：</a:t>
            </a:r>
            <a:endParaRPr lang="zh-CN" altLang="zh-CN" sz="2800" dirty="0"/>
          </a:p>
          <a:p>
            <a:r>
              <a:rPr lang="en-US" altLang="zh-CN" sz="2800" dirty="0">
                <a:solidFill>
                  <a:srgbClr val="FF0000"/>
                </a:solidFill>
              </a:rPr>
              <a:t>list.index(obj)</a:t>
            </a:r>
            <a:endParaRPr lang="zh-CN" altLang="zh-CN" sz="2800" dirty="0">
              <a:solidFill>
                <a:srgbClr val="FF0000"/>
              </a:solidFill>
            </a:endParaRPr>
          </a:p>
          <a:p>
            <a:r>
              <a:rPr lang="zh-CN" altLang="zh-CN" sz="2800" dirty="0"/>
              <a:t>此语法中</a:t>
            </a:r>
            <a:r>
              <a:rPr lang="en-US" altLang="zh-CN" sz="2800" dirty="0"/>
              <a:t>list</a:t>
            </a:r>
            <a:r>
              <a:rPr lang="zh-CN" altLang="zh-CN" sz="2800" dirty="0"/>
              <a:t>代表的是列表，</a:t>
            </a:r>
            <a:r>
              <a:rPr lang="en-US" altLang="zh-CN" sz="2800" dirty="0"/>
              <a:t>obj</a:t>
            </a:r>
            <a:r>
              <a:rPr lang="zh-CN" altLang="zh-CN" sz="2800" dirty="0"/>
              <a:t>代表查找的对象。</a:t>
            </a:r>
            <a:endParaRPr lang="zh-CN" altLang="zh-CN" sz="2800" dirty="0"/>
          </a:p>
          <a:p>
            <a:r>
              <a:rPr lang="en-US" altLang="zh-CN" sz="2800" dirty="0"/>
              <a:t>&gt;&gt;&gt; field=['hello', 'world', 'python', 'is', 'funny']</a:t>
            </a:r>
            <a:endParaRPr lang="zh-CN" altLang="zh-CN" sz="2800" dirty="0"/>
          </a:p>
          <a:p>
            <a:r>
              <a:rPr lang="en-US" altLang="zh-CN" sz="2800" dirty="0"/>
              <a:t>&gt;&gt;&gt; print('hello</a:t>
            </a:r>
            <a:r>
              <a:rPr lang="zh-CN" altLang="zh-CN" sz="2800" dirty="0"/>
              <a:t>的索引位置为：</a:t>
            </a:r>
            <a:r>
              <a:rPr lang="en-US" altLang="zh-CN" sz="2800" dirty="0"/>
              <a:t>',field.index('hello'))</a:t>
            </a:r>
            <a:endParaRPr lang="zh-CN" altLang="zh-CN" sz="2800" dirty="0"/>
          </a:p>
          <a:p>
            <a:r>
              <a:rPr lang="en-US" altLang="zh-CN" sz="2800" dirty="0"/>
              <a:t>hello</a:t>
            </a:r>
            <a:r>
              <a:rPr lang="zh-CN" altLang="zh-CN" sz="2800" dirty="0"/>
              <a:t>的索引位置为：</a:t>
            </a:r>
            <a:r>
              <a:rPr lang="en-US" altLang="zh-CN" sz="2800" dirty="0"/>
              <a:t> 0</a:t>
            </a:r>
            <a:endParaRPr lang="zh-CN" altLang="zh-CN" sz="2800" dirty="0"/>
          </a:p>
          <a:p>
            <a:r>
              <a:rPr lang="en-US" altLang="zh-CN" sz="2800" dirty="0"/>
              <a:t>&gt;&gt;&gt; print('python</a:t>
            </a:r>
            <a:r>
              <a:rPr lang="zh-CN" altLang="zh-CN" sz="2800" dirty="0"/>
              <a:t>的索引位置为：</a:t>
            </a:r>
            <a:r>
              <a:rPr lang="en-US" altLang="zh-CN" sz="2800" dirty="0"/>
              <a:t>',field.index('python'))</a:t>
            </a:r>
            <a:endParaRPr lang="zh-CN" altLang="zh-CN" sz="2800" dirty="0"/>
          </a:p>
          <a:p>
            <a:r>
              <a:rPr lang="en-US" altLang="zh-CN" sz="2800" dirty="0"/>
              <a:t>python</a:t>
            </a:r>
            <a:r>
              <a:rPr lang="zh-CN" altLang="zh-CN" sz="2800" dirty="0"/>
              <a:t>的索引位置为：</a:t>
            </a:r>
            <a:r>
              <a:rPr lang="en-US" altLang="zh-CN" sz="2800" dirty="0"/>
              <a:t> 2</a:t>
            </a:r>
            <a:endParaRPr lang="zh-CN" altLang="en-US" sz="2800" dirty="0"/>
          </a:p>
        </p:txBody>
      </p:sp>
    </p:spTree>
  </p:cSld>
  <p:clrMapOvr>
    <a:masterClrMapping/>
  </p:clrMapOvr>
  <p:transition spd="med">
    <p:push/>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22238"/>
            <a:ext cx="7886700" cy="6032500"/>
          </a:xfrm>
        </p:spPr>
        <p:txBody>
          <a:bodyPr vert="horz" wrap="square" lIns="91440" tIns="45720" rIns="91440" bIns="45720" numCol="1" anchor="t" anchorCtr="0" compatLnSpc="1"/>
          <a:p>
            <a:pPr>
              <a:lnSpc>
                <a:spcPct val="90000"/>
              </a:lnSpc>
            </a:pPr>
            <a:r>
              <a:rPr lang="en-US" altLang="zh-CN" sz="2700" dirty="0"/>
              <a:t>5. insert</a:t>
            </a:r>
            <a:endParaRPr lang="en-US" altLang="zh-CN" sz="2700" dirty="0"/>
          </a:p>
          <a:p>
            <a:pPr>
              <a:lnSpc>
                <a:spcPct val="90000"/>
              </a:lnSpc>
            </a:pPr>
            <a:r>
              <a:rPr lang="en-US" altLang="zh-CN" sz="2700" dirty="0"/>
              <a:t>insert()</a:t>
            </a:r>
            <a:r>
              <a:rPr lang="zh-CN" altLang="zh-CN" sz="2700" dirty="0"/>
              <a:t>方法用于从列表中找出某个值第一个匹配项的索引位置。</a:t>
            </a:r>
            <a:endParaRPr lang="zh-CN" altLang="zh-CN" sz="2700" dirty="0"/>
          </a:p>
          <a:p>
            <a:pPr>
              <a:lnSpc>
                <a:spcPct val="90000"/>
              </a:lnSpc>
            </a:pPr>
            <a:r>
              <a:rPr lang="en-US" altLang="zh-CN" sz="2700" dirty="0"/>
              <a:t>insert()</a:t>
            </a:r>
            <a:r>
              <a:rPr lang="zh-CN" altLang="zh-CN" sz="2700" dirty="0"/>
              <a:t>方法的语法</a:t>
            </a:r>
            <a:r>
              <a:rPr lang="zh-CN" altLang="en-US" sz="2700" dirty="0"/>
              <a:t>：</a:t>
            </a:r>
            <a:r>
              <a:rPr lang="en-US" altLang="zh-CN" sz="2700" dirty="0">
                <a:solidFill>
                  <a:srgbClr val="FF0000"/>
                </a:solidFill>
              </a:rPr>
              <a:t>list.insert(index,obj)</a:t>
            </a:r>
            <a:endParaRPr lang="zh-CN" altLang="zh-CN" sz="2700" dirty="0">
              <a:solidFill>
                <a:srgbClr val="FF0000"/>
              </a:solidFill>
            </a:endParaRPr>
          </a:p>
          <a:p>
            <a:pPr>
              <a:lnSpc>
                <a:spcPct val="90000"/>
              </a:lnSpc>
            </a:pPr>
            <a:r>
              <a:rPr lang="zh-CN" altLang="zh-CN" sz="2700" dirty="0"/>
              <a:t>此语法中</a:t>
            </a:r>
            <a:r>
              <a:rPr lang="en-US" altLang="zh-CN" sz="2700" dirty="0"/>
              <a:t>list</a:t>
            </a:r>
            <a:r>
              <a:rPr lang="zh-CN" altLang="zh-CN" sz="2700" dirty="0"/>
              <a:t>代表的是列表，</a:t>
            </a:r>
            <a:r>
              <a:rPr lang="en-US" altLang="zh-CN" sz="2700" dirty="0"/>
              <a:t>index</a:t>
            </a:r>
            <a:r>
              <a:rPr lang="zh-CN" altLang="zh-CN" sz="2700" dirty="0"/>
              <a:t>代表对象</a:t>
            </a:r>
            <a:r>
              <a:rPr lang="en-US" altLang="zh-CN" sz="2700" dirty="0"/>
              <a:t>obj</a:t>
            </a:r>
            <a:r>
              <a:rPr lang="zh-CN" altLang="zh-CN" sz="2700" dirty="0"/>
              <a:t>需要插入的索引位置，</a:t>
            </a:r>
            <a:r>
              <a:rPr lang="en-US" altLang="zh-CN" sz="2700" dirty="0"/>
              <a:t>obj</a:t>
            </a:r>
            <a:r>
              <a:rPr lang="zh-CN" altLang="zh-CN" sz="2700" dirty="0"/>
              <a:t>代表要插入列表中的对象。该方法使用示例如下：</a:t>
            </a:r>
            <a:endParaRPr lang="en-US" altLang="zh-CN" sz="2700" dirty="0"/>
          </a:p>
          <a:p>
            <a:pPr>
              <a:lnSpc>
                <a:spcPct val="90000"/>
              </a:lnSpc>
            </a:pPr>
            <a:r>
              <a:rPr lang="en-US" altLang="zh-CN" sz="2700" dirty="0"/>
              <a:t>&gt;&gt;&gt; num=[1,2,3]</a:t>
            </a:r>
            <a:endParaRPr lang="zh-CN" altLang="zh-CN" sz="2700" dirty="0"/>
          </a:p>
          <a:p>
            <a:pPr>
              <a:lnSpc>
                <a:spcPct val="90000"/>
              </a:lnSpc>
            </a:pPr>
            <a:r>
              <a:rPr lang="en-US" altLang="zh-CN" sz="2700" dirty="0"/>
              <a:t>&gt;&gt;&gt; print('</a:t>
            </a:r>
            <a:r>
              <a:rPr lang="zh-CN" altLang="zh-CN" sz="2700" dirty="0"/>
              <a:t>插入之前的</a:t>
            </a:r>
            <a:r>
              <a:rPr lang="en-US" altLang="zh-CN" sz="2700" dirty="0"/>
              <a:t>num</a:t>
            </a:r>
            <a:r>
              <a:rPr lang="zh-CN" altLang="zh-CN" sz="2700" dirty="0"/>
              <a:t>：</a:t>
            </a:r>
            <a:r>
              <a:rPr lang="en-US" altLang="zh-CN" sz="2700" dirty="0"/>
              <a:t>',num)</a:t>
            </a:r>
            <a:endParaRPr lang="zh-CN" altLang="zh-CN" sz="2700" dirty="0"/>
          </a:p>
          <a:p>
            <a:pPr>
              <a:lnSpc>
                <a:spcPct val="90000"/>
              </a:lnSpc>
            </a:pPr>
            <a:r>
              <a:rPr lang="zh-CN" altLang="zh-CN" sz="2700" dirty="0"/>
              <a:t>插入之前的</a:t>
            </a:r>
            <a:r>
              <a:rPr lang="en-US" altLang="zh-CN" sz="2700" dirty="0"/>
              <a:t>num</a:t>
            </a:r>
            <a:r>
              <a:rPr lang="zh-CN" altLang="zh-CN" sz="2700" dirty="0"/>
              <a:t>：</a:t>
            </a:r>
            <a:r>
              <a:rPr lang="en-US" altLang="zh-CN" sz="2700" dirty="0"/>
              <a:t> [1, 2, 3]</a:t>
            </a:r>
            <a:endParaRPr lang="en-US" altLang="zh-CN" sz="2700" dirty="0"/>
          </a:p>
          <a:p>
            <a:pPr>
              <a:lnSpc>
                <a:spcPct val="90000"/>
              </a:lnSpc>
            </a:pPr>
            <a:r>
              <a:rPr lang="en-US" altLang="zh-CN" sz="2700" dirty="0"/>
              <a:t>&gt;&gt;&gt; num.insert(2,'</a:t>
            </a:r>
            <a:r>
              <a:rPr lang="zh-CN" altLang="zh-CN" sz="2700" dirty="0"/>
              <a:t>插入位置在</a:t>
            </a:r>
            <a:r>
              <a:rPr lang="en-US" altLang="zh-CN" sz="2700" dirty="0"/>
              <a:t>2</a:t>
            </a:r>
            <a:r>
              <a:rPr lang="zh-CN" altLang="zh-CN" sz="2700" dirty="0"/>
              <a:t>之后，</a:t>
            </a:r>
            <a:r>
              <a:rPr lang="en-US" altLang="zh-CN" sz="2700" dirty="0"/>
              <a:t>3</a:t>
            </a:r>
            <a:r>
              <a:rPr lang="zh-CN" altLang="zh-CN" sz="2700" dirty="0"/>
              <a:t>之前</a:t>
            </a:r>
            <a:r>
              <a:rPr lang="en-US" altLang="zh-CN" sz="2700" dirty="0"/>
              <a:t>')</a:t>
            </a:r>
            <a:endParaRPr lang="zh-CN" altLang="zh-CN" sz="2700" dirty="0"/>
          </a:p>
          <a:p>
            <a:pPr>
              <a:lnSpc>
                <a:spcPct val="90000"/>
              </a:lnSpc>
            </a:pPr>
            <a:r>
              <a:rPr lang="en-US" altLang="zh-CN" sz="2700" dirty="0"/>
              <a:t>&gt;&gt;&gt; print('</a:t>
            </a:r>
            <a:r>
              <a:rPr lang="zh-CN" altLang="zh-CN" sz="2700" dirty="0"/>
              <a:t>插入之后的</a:t>
            </a:r>
            <a:r>
              <a:rPr lang="en-US" altLang="zh-CN" sz="2700" dirty="0"/>
              <a:t>num</a:t>
            </a:r>
            <a:r>
              <a:rPr lang="zh-CN" altLang="zh-CN" sz="2700" dirty="0"/>
              <a:t>：</a:t>
            </a:r>
            <a:r>
              <a:rPr lang="en-US" altLang="zh-CN" sz="2700" dirty="0"/>
              <a:t>',num)</a:t>
            </a:r>
            <a:endParaRPr lang="zh-CN" altLang="zh-CN" sz="2700" dirty="0"/>
          </a:p>
          <a:p>
            <a:pPr>
              <a:lnSpc>
                <a:spcPct val="90000"/>
              </a:lnSpc>
            </a:pPr>
            <a:r>
              <a:rPr lang="zh-CN" altLang="zh-CN" sz="2700" dirty="0"/>
              <a:t>插入之后的</a:t>
            </a:r>
            <a:r>
              <a:rPr lang="en-US" altLang="zh-CN" sz="2700" dirty="0"/>
              <a:t>num</a:t>
            </a:r>
            <a:r>
              <a:rPr lang="zh-CN" altLang="zh-CN" sz="2700" dirty="0"/>
              <a:t>：</a:t>
            </a:r>
            <a:r>
              <a:rPr lang="en-US" altLang="zh-CN" sz="2700" dirty="0"/>
              <a:t> [1, 2, '</a:t>
            </a:r>
            <a:r>
              <a:rPr lang="zh-CN" altLang="zh-CN" sz="2700" dirty="0"/>
              <a:t>插入位置在</a:t>
            </a:r>
            <a:r>
              <a:rPr lang="en-US" altLang="zh-CN" sz="2700" dirty="0"/>
              <a:t>2</a:t>
            </a:r>
            <a:r>
              <a:rPr lang="zh-CN" altLang="zh-CN" sz="2700" dirty="0"/>
              <a:t>之后，</a:t>
            </a:r>
            <a:r>
              <a:rPr lang="en-US" altLang="zh-CN" sz="2700" dirty="0"/>
              <a:t>3</a:t>
            </a:r>
            <a:r>
              <a:rPr lang="zh-CN" altLang="zh-CN" sz="2700" dirty="0"/>
              <a:t>之前</a:t>
            </a:r>
            <a:r>
              <a:rPr lang="en-US" altLang="zh-CN" sz="2700" dirty="0"/>
              <a:t>', 3]</a:t>
            </a:r>
            <a:endParaRPr lang="zh-CN" altLang="en-US" sz="2700" dirty="0"/>
          </a:p>
        </p:txBody>
      </p:sp>
    </p:spTree>
  </p:cSld>
  <p:clrMapOvr>
    <a:masterClrMapping/>
  </p:clrMapOvr>
  <p:transition spd="med">
    <p:push/>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内容占位符 2"/>
          <p:cNvSpPr>
            <a:spLocks noGrp="1"/>
          </p:cNvSpPr>
          <p:nvPr>
            <p:ph idx="1"/>
          </p:nvPr>
        </p:nvSpPr>
        <p:spPr>
          <a:xfrm>
            <a:off x="628650" y="136525"/>
            <a:ext cx="7886700" cy="6483350"/>
          </a:xfrm>
        </p:spPr>
        <p:txBody>
          <a:bodyPr vert="horz" wrap="square" lIns="91440" tIns="45720" rIns="91440" bIns="45720" anchor="t"/>
          <a:p>
            <a:r>
              <a:rPr lang="en-US" altLang="zh-CN" dirty="0"/>
              <a:t>6. pop</a:t>
            </a:r>
            <a:endParaRPr lang="en-US" altLang="zh-CN" dirty="0"/>
          </a:p>
          <a:p>
            <a:r>
              <a:rPr lang="en-US" altLang="zh-CN" sz="2800" dirty="0"/>
              <a:t>pop()</a:t>
            </a:r>
            <a:r>
              <a:rPr lang="zh-CN" altLang="zh-CN" sz="2800" dirty="0"/>
              <a:t>方法用于移除列表中的一个元素（默认最后一个元素），并且返回该元素的值。</a:t>
            </a:r>
            <a:endParaRPr lang="zh-CN" altLang="zh-CN" sz="2800" dirty="0"/>
          </a:p>
          <a:p>
            <a:r>
              <a:rPr lang="en-US" altLang="zh-CN" sz="2800" dirty="0"/>
              <a:t>pop()</a:t>
            </a:r>
            <a:r>
              <a:rPr lang="zh-CN" altLang="zh-CN" sz="2800" dirty="0"/>
              <a:t>方法的语法：</a:t>
            </a:r>
            <a:r>
              <a:rPr lang="en-US" altLang="zh-CN" sz="2800" dirty="0"/>
              <a:t>list.pop(obj=list[-1])</a:t>
            </a:r>
            <a:endParaRPr lang="zh-CN" altLang="zh-CN" sz="2800" dirty="0"/>
          </a:p>
          <a:p>
            <a:r>
              <a:rPr lang="en-US" altLang="zh-CN" sz="2800" dirty="0"/>
              <a:t>&gt;&gt;&gt; field=['hello', 'world', 'python', 'is', 'funny']</a:t>
            </a:r>
            <a:endParaRPr lang="zh-CN" altLang="zh-CN" sz="2800" dirty="0"/>
          </a:p>
          <a:p>
            <a:r>
              <a:rPr lang="en-US" altLang="zh-CN" sz="2800" dirty="0"/>
              <a:t>&gt;&gt;&gt; field.pop()  #</a:t>
            </a:r>
            <a:r>
              <a:rPr lang="zh-CN" altLang="zh-CN" sz="2800" dirty="0"/>
              <a:t>不传参数，默认移除最后一个元素</a:t>
            </a:r>
            <a:endParaRPr lang="zh-CN" altLang="zh-CN" sz="2800" dirty="0"/>
          </a:p>
          <a:p>
            <a:r>
              <a:rPr lang="en-US" altLang="zh-CN" sz="2800" dirty="0"/>
              <a:t>'funny'</a:t>
            </a:r>
            <a:endParaRPr lang="zh-CN" altLang="zh-CN" sz="2800" dirty="0"/>
          </a:p>
          <a:p>
            <a:r>
              <a:rPr lang="en-US" altLang="zh-CN" sz="2800" dirty="0"/>
              <a:t>&gt;&gt;&gt; print('</a:t>
            </a:r>
            <a:r>
              <a:rPr lang="zh-CN" altLang="zh-CN" sz="2800" dirty="0"/>
              <a:t>移除元素后的</a:t>
            </a:r>
            <a:r>
              <a:rPr lang="en-US" altLang="zh-CN" sz="2800" dirty="0"/>
              <a:t>field</a:t>
            </a:r>
            <a:r>
              <a:rPr lang="zh-CN" altLang="zh-CN" sz="2800" dirty="0"/>
              <a:t>：</a:t>
            </a:r>
            <a:r>
              <a:rPr lang="en-US" altLang="zh-CN" sz="2800" dirty="0"/>
              <a:t>',field)</a:t>
            </a:r>
            <a:endParaRPr lang="zh-CN" altLang="zh-CN" sz="2800" dirty="0"/>
          </a:p>
          <a:p>
            <a:r>
              <a:rPr lang="zh-CN" altLang="zh-CN" sz="2800" dirty="0"/>
              <a:t>移除元素后的</a:t>
            </a:r>
            <a:r>
              <a:rPr lang="en-US" altLang="zh-CN" sz="2800" dirty="0"/>
              <a:t>field</a:t>
            </a:r>
            <a:r>
              <a:rPr lang="zh-CN" altLang="zh-CN" sz="2800" dirty="0"/>
              <a:t>：</a:t>
            </a:r>
            <a:r>
              <a:rPr lang="en-US" altLang="zh-CN" sz="2800" dirty="0"/>
              <a:t> ['hello', 'world', 'python', 'is']</a:t>
            </a:r>
            <a:endParaRPr lang="zh-CN" altLang="zh-CN" sz="2800" dirty="0"/>
          </a:p>
          <a:p>
            <a:r>
              <a:rPr lang="en-US" altLang="zh-CN" sz="2800" dirty="0"/>
              <a:t>&gt;&gt;&gt; field.pop(3)  #</a:t>
            </a:r>
            <a:r>
              <a:rPr lang="zh-CN" altLang="zh-CN" sz="2800" dirty="0"/>
              <a:t>移除编号为</a:t>
            </a:r>
            <a:r>
              <a:rPr lang="en-US" altLang="zh-CN" sz="2800" dirty="0"/>
              <a:t>3</a:t>
            </a:r>
            <a:r>
              <a:rPr lang="zh-CN" altLang="zh-CN" sz="2800" dirty="0"/>
              <a:t>的元素</a:t>
            </a:r>
            <a:endParaRPr lang="zh-CN" altLang="zh-CN" sz="2800" dirty="0"/>
          </a:p>
          <a:p>
            <a:r>
              <a:rPr lang="en-US" altLang="zh-CN" sz="2800" dirty="0"/>
              <a:t>'is'</a:t>
            </a:r>
            <a:endParaRPr lang="zh-CN" altLang="en-US" sz="2800" dirty="0"/>
          </a:p>
        </p:txBody>
      </p:sp>
    </p:spTree>
  </p:cSld>
  <p:clrMapOvr>
    <a:masterClrMapping/>
  </p:clrMapOvr>
  <p:transition spd="med">
    <p:push/>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内容占位符 2"/>
          <p:cNvSpPr>
            <a:spLocks noGrp="1"/>
          </p:cNvSpPr>
          <p:nvPr>
            <p:ph idx="1"/>
          </p:nvPr>
        </p:nvSpPr>
        <p:spPr>
          <a:xfrm>
            <a:off x="628650" y="150813"/>
            <a:ext cx="7886700" cy="6026150"/>
          </a:xfrm>
        </p:spPr>
        <p:txBody>
          <a:bodyPr vert="horz" wrap="square" lIns="91440" tIns="45720" rIns="91440" bIns="45720" anchor="t"/>
          <a:p>
            <a:r>
              <a:rPr lang="en-US" altLang="zh-CN" dirty="0"/>
              <a:t>7. remove</a:t>
            </a:r>
            <a:endParaRPr lang="en-US" altLang="zh-CN" dirty="0"/>
          </a:p>
          <a:p>
            <a:r>
              <a:rPr lang="en-US" altLang="zh-CN" sz="2800" dirty="0"/>
              <a:t>remove()</a:t>
            </a:r>
            <a:r>
              <a:rPr lang="zh-CN" altLang="zh-CN" sz="2800" dirty="0"/>
              <a:t>方法用于移除列表中某个值的第一个匹配项。</a:t>
            </a:r>
            <a:endParaRPr lang="zh-CN" altLang="zh-CN" sz="2800" dirty="0"/>
          </a:p>
          <a:p>
            <a:r>
              <a:rPr lang="en-US" altLang="zh-CN" sz="2800" dirty="0"/>
              <a:t>remove()</a:t>
            </a:r>
            <a:r>
              <a:rPr lang="zh-CN" altLang="zh-CN" sz="2800" dirty="0"/>
              <a:t>方法的语法：</a:t>
            </a:r>
            <a:r>
              <a:rPr lang="en-US" altLang="zh-CN" sz="2800" dirty="0"/>
              <a:t>list.remove(obj)</a:t>
            </a:r>
            <a:endParaRPr lang="zh-CN" altLang="zh-CN" sz="2800" dirty="0"/>
          </a:p>
          <a:p>
            <a:r>
              <a:rPr lang="zh-CN" altLang="zh-CN" sz="2800" dirty="0"/>
              <a:t>该方法使用示例如下：</a:t>
            </a:r>
            <a:endParaRPr lang="en-US" altLang="zh-CN" sz="2800" dirty="0"/>
          </a:p>
          <a:p>
            <a:r>
              <a:rPr lang="en-US" altLang="zh-CN" sz="2800" dirty="0"/>
              <a:t>&gt;&gt;&gt; field=['</a:t>
            </a:r>
            <a:r>
              <a:rPr lang="zh-CN" altLang="zh-CN" sz="2800" dirty="0"/>
              <a:t>女排</a:t>
            </a:r>
            <a:r>
              <a:rPr lang="en-US" altLang="zh-CN" sz="2800" dirty="0"/>
              <a:t>','</a:t>
            </a:r>
            <a:r>
              <a:rPr lang="zh-CN" altLang="zh-CN" sz="2800" dirty="0"/>
              <a:t>精神</a:t>
            </a:r>
            <a:r>
              <a:rPr lang="en-US" altLang="zh-CN" sz="2800" dirty="0"/>
              <a:t>','</a:t>
            </a:r>
            <a:r>
              <a:rPr lang="zh-CN" altLang="zh-CN" sz="2800" dirty="0"/>
              <a:t>中国</a:t>
            </a:r>
            <a:r>
              <a:rPr lang="en-US" altLang="zh-CN" sz="2800" dirty="0"/>
              <a:t>','</a:t>
            </a:r>
            <a:r>
              <a:rPr lang="zh-CN" altLang="zh-CN" sz="2800" dirty="0"/>
              <a:t>精神</a:t>
            </a:r>
            <a:r>
              <a:rPr lang="en-US" altLang="zh-CN" sz="2800" dirty="0"/>
              <a:t>','</a:t>
            </a:r>
            <a:r>
              <a:rPr lang="zh-CN" altLang="zh-CN" sz="2800" dirty="0"/>
              <a:t>学习</a:t>
            </a:r>
            <a:r>
              <a:rPr lang="en-US" altLang="zh-CN" sz="2800" dirty="0"/>
              <a:t>','</a:t>
            </a:r>
            <a:r>
              <a:rPr lang="zh-CN" altLang="zh-CN" sz="2800" dirty="0"/>
              <a:t>精神</a:t>
            </a:r>
            <a:r>
              <a:rPr lang="en-US" altLang="zh-CN" sz="2800" dirty="0"/>
              <a:t>']</a:t>
            </a:r>
            <a:endParaRPr lang="zh-CN" altLang="zh-CN" sz="2800" dirty="0"/>
          </a:p>
          <a:p>
            <a:r>
              <a:rPr lang="en-US" altLang="zh-CN" sz="2800" dirty="0"/>
              <a:t>&gt;&gt;&gt; print('</a:t>
            </a:r>
            <a:r>
              <a:rPr lang="zh-CN" altLang="zh-CN" sz="2800" dirty="0"/>
              <a:t>移除前列表</a:t>
            </a:r>
            <a:r>
              <a:rPr lang="en-US" altLang="zh-CN" sz="2800" dirty="0"/>
              <a:t>field</a:t>
            </a:r>
            <a:r>
              <a:rPr lang="zh-CN" altLang="zh-CN" sz="2800" dirty="0"/>
              <a:t>：</a:t>
            </a:r>
            <a:r>
              <a:rPr lang="en-US" altLang="zh-CN" sz="2800" dirty="0"/>
              <a:t>',field)</a:t>
            </a:r>
            <a:endParaRPr lang="zh-CN" altLang="zh-CN" sz="2800" dirty="0"/>
          </a:p>
          <a:p>
            <a:r>
              <a:rPr lang="zh-CN" altLang="zh-CN" sz="2800" dirty="0"/>
              <a:t>移除前列表</a:t>
            </a:r>
            <a:r>
              <a:rPr lang="en-US" altLang="zh-CN" sz="2800" dirty="0"/>
              <a:t>field</a:t>
            </a:r>
            <a:r>
              <a:rPr lang="zh-CN" altLang="zh-CN" sz="2800" dirty="0"/>
              <a:t>：</a:t>
            </a:r>
            <a:r>
              <a:rPr lang="en-US" altLang="zh-CN" sz="2800" dirty="0"/>
              <a:t> ['</a:t>
            </a:r>
            <a:r>
              <a:rPr lang="zh-CN" altLang="zh-CN" sz="2800" dirty="0"/>
              <a:t>女排</a:t>
            </a:r>
            <a:r>
              <a:rPr lang="en-US" altLang="zh-CN" sz="2800" dirty="0"/>
              <a:t>', '</a:t>
            </a:r>
            <a:r>
              <a:rPr lang="zh-CN" altLang="zh-CN" sz="2800" dirty="0"/>
              <a:t>精神</a:t>
            </a:r>
            <a:r>
              <a:rPr lang="en-US" altLang="zh-CN" sz="2800" dirty="0"/>
              <a:t>', '</a:t>
            </a:r>
            <a:r>
              <a:rPr lang="zh-CN" altLang="zh-CN" sz="2800" dirty="0"/>
              <a:t>中国</a:t>
            </a:r>
            <a:r>
              <a:rPr lang="en-US" altLang="zh-CN" sz="2800" dirty="0"/>
              <a:t>', '</a:t>
            </a:r>
            <a:r>
              <a:rPr lang="zh-CN" altLang="zh-CN" sz="2800" dirty="0"/>
              <a:t>精神</a:t>
            </a:r>
            <a:r>
              <a:rPr lang="en-US" altLang="zh-CN" sz="2800" dirty="0"/>
              <a:t>', '</a:t>
            </a:r>
            <a:r>
              <a:rPr lang="zh-CN" altLang="zh-CN" sz="2800" dirty="0"/>
              <a:t>学习</a:t>
            </a:r>
            <a:r>
              <a:rPr lang="en-US" altLang="zh-CN" sz="2800" dirty="0"/>
              <a:t>', '</a:t>
            </a:r>
            <a:r>
              <a:rPr lang="zh-CN" altLang="zh-CN" sz="2800" dirty="0"/>
              <a:t>精神</a:t>
            </a:r>
            <a:r>
              <a:rPr lang="en-US" altLang="zh-CN" sz="2800" dirty="0"/>
              <a:t>']</a:t>
            </a:r>
            <a:endParaRPr lang="zh-CN" altLang="zh-CN" sz="2800" dirty="0"/>
          </a:p>
          <a:p>
            <a:r>
              <a:rPr lang="en-US" altLang="zh-CN" sz="2800" dirty="0"/>
              <a:t>&gt;&gt;&gt; field.remove('</a:t>
            </a:r>
            <a:r>
              <a:rPr lang="zh-CN" altLang="zh-CN" sz="2800" dirty="0"/>
              <a:t>精神</a:t>
            </a:r>
            <a:r>
              <a:rPr lang="en-US" altLang="zh-CN" sz="2800" dirty="0"/>
              <a:t>')</a:t>
            </a:r>
            <a:endParaRPr lang="zh-CN" altLang="zh-CN" sz="2800" dirty="0"/>
          </a:p>
          <a:p>
            <a:r>
              <a:rPr lang="en-US" altLang="zh-CN" sz="2800" dirty="0"/>
              <a:t>&gt;&gt;&gt; print('</a:t>
            </a:r>
            <a:r>
              <a:rPr lang="zh-CN" altLang="zh-CN" sz="2800" dirty="0"/>
              <a:t>移除后列表</a:t>
            </a:r>
            <a:r>
              <a:rPr lang="en-US" altLang="zh-CN" sz="2800" dirty="0"/>
              <a:t>field</a:t>
            </a:r>
            <a:r>
              <a:rPr lang="zh-CN" altLang="zh-CN" sz="2800" dirty="0"/>
              <a:t>：</a:t>
            </a:r>
            <a:r>
              <a:rPr lang="en-US" altLang="zh-CN" sz="2800" dirty="0"/>
              <a:t>',field)</a:t>
            </a:r>
            <a:endParaRPr lang="zh-CN" altLang="zh-CN" sz="2800" dirty="0"/>
          </a:p>
          <a:p>
            <a:r>
              <a:rPr lang="zh-CN" altLang="zh-CN" sz="2800" dirty="0"/>
              <a:t>移除后列表</a:t>
            </a:r>
            <a:r>
              <a:rPr lang="en-US" altLang="zh-CN" sz="2800" dirty="0"/>
              <a:t>field</a:t>
            </a:r>
            <a:r>
              <a:rPr lang="zh-CN" altLang="zh-CN" sz="2800" dirty="0"/>
              <a:t>：</a:t>
            </a:r>
            <a:r>
              <a:rPr lang="en-US" altLang="zh-CN" sz="2800" dirty="0"/>
              <a:t> ['</a:t>
            </a:r>
            <a:r>
              <a:rPr lang="zh-CN" altLang="zh-CN" sz="2800" dirty="0"/>
              <a:t>女排</a:t>
            </a:r>
            <a:r>
              <a:rPr lang="en-US" altLang="zh-CN" sz="2800" dirty="0"/>
              <a:t>', '</a:t>
            </a:r>
            <a:r>
              <a:rPr lang="zh-CN" altLang="zh-CN" sz="2800" dirty="0"/>
              <a:t>中国</a:t>
            </a:r>
            <a:r>
              <a:rPr lang="en-US" altLang="zh-CN" sz="2800" dirty="0"/>
              <a:t>', '</a:t>
            </a:r>
            <a:r>
              <a:rPr lang="zh-CN" altLang="zh-CN" sz="2800" dirty="0"/>
              <a:t>精神</a:t>
            </a:r>
            <a:r>
              <a:rPr lang="en-US" altLang="zh-CN" sz="2800" dirty="0"/>
              <a:t>', '</a:t>
            </a:r>
            <a:r>
              <a:rPr lang="zh-CN" altLang="zh-CN" sz="2800" dirty="0"/>
              <a:t>学习</a:t>
            </a:r>
            <a:r>
              <a:rPr lang="en-US" altLang="zh-CN" sz="2800" dirty="0"/>
              <a:t>', '</a:t>
            </a:r>
            <a:r>
              <a:rPr lang="zh-CN" altLang="zh-CN" sz="2800" dirty="0"/>
              <a:t>精神</a:t>
            </a:r>
            <a:r>
              <a:rPr lang="en-US" altLang="zh-CN" sz="2800" dirty="0"/>
              <a:t>'] </a:t>
            </a:r>
            <a:endParaRPr lang="zh-CN" altLang="en-US" sz="2800" dirty="0"/>
          </a:p>
        </p:txBody>
      </p:sp>
    </p:spTree>
  </p:cSld>
  <p:clrMapOvr>
    <a:masterClrMapping/>
  </p:clrMapOvr>
  <p:transition spd="med">
    <p:push/>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内容占位符 2"/>
          <p:cNvSpPr>
            <a:spLocks noGrp="1"/>
          </p:cNvSpPr>
          <p:nvPr>
            <p:ph idx="1"/>
          </p:nvPr>
        </p:nvSpPr>
        <p:spPr>
          <a:xfrm>
            <a:off x="628650" y="204788"/>
            <a:ext cx="7886700" cy="6523037"/>
          </a:xfrm>
        </p:spPr>
        <p:txBody>
          <a:bodyPr vert="horz" wrap="square" lIns="91440" tIns="45720" rIns="91440" bIns="45720" anchor="t"/>
          <a:p>
            <a:r>
              <a:rPr lang="en-US" altLang="zh-CN" sz="2800" dirty="0"/>
              <a:t>8. reverse</a:t>
            </a:r>
            <a:endParaRPr lang="zh-CN" altLang="zh-CN" sz="2800" dirty="0"/>
          </a:p>
          <a:p>
            <a:r>
              <a:rPr lang="en-US" altLang="zh-CN" sz="2800" dirty="0"/>
              <a:t>reverse()</a:t>
            </a:r>
            <a:r>
              <a:rPr lang="zh-CN" altLang="zh-CN" sz="2800" dirty="0"/>
              <a:t>方法用于反向列表中元素。</a:t>
            </a:r>
            <a:endParaRPr lang="zh-CN" altLang="zh-CN" sz="2800" dirty="0"/>
          </a:p>
          <a:p>
            <a:r>
              <a:rPr lang="en-US" altLang="zh-CN" sz="2800" dirty="0"/>
              <a:t>reverse()</a:t>
            </a:r>
            <a:r>
              <a:rPr lang="zh-CN" altLang="zh-CN" sz="2800" dirty="0"/>
              <a:t>方法的语法：</a:t>
            </a:r>
            <a:r>
              <a:rPr lang="en-US" altLang="zh-CN" sz="2800" dirty="0"/>
              <a:t>list.reverse()</a:t>
            </a:r>
            <a:endParaRPr lang="zh-CN" altLang="zh-CN" sz="2800" dirty="0"/>
          </a:p>
          <a:p>
            <a:r>
              <a:rPr lang="zh-CN" altLang="zh-CN" sz="2800" dirty="0"/>
              <a:t>此语法中</a:t>
            </a:r>
            <a:r>
              <a:rPr lang="en-US" altLang="zh-CN" sz="2800" dirty="0"/>
              <a:t>list</a:t>
            </a:r>
            <a:r>
              <a:rPr lang="zh-CN" altLang="zh-CN" sz="2800" dirty="0"/>
              <a:t>代表的是列表，该方法不需要传入参数。</a:t>
            </a:r>
            <a:endParaRPr lang="zh-CN" altLang="zh-CN" sz="2800" dirty="0"/>
          </a:p>
          <a:p>
            <a:r>
              <a:rPr lang="zh-CN" altLang="zh-CN" sz="2800" dirty="0"/>
              <a:t>该方法使用示例如下：</a:t>
            </a:r>
            <a:endParaRPr lang="zh-CN" altLang="zh-CN" sz="2800" dirty="0"/>
          </a:p>
          <a:p>
            <a:r>
              <a:rPr lang="en-US" altLang="zh-CN" sz="2800" dirty="0"/>
              <a:t>&gt;&gt;&gt; num=[1,2,3]</a:t>
            </a:r>
            <a:endParaRPr lang="zh-CN" altLang="zh-CN" sz="2800" dirty="0"/>
          </a:p>
          <a:p>
            <a:r>
              <a:rPr lang="en-US" altLang="zh-CN" sz="2800" dirty="0"/>
              <a:t>&gt;&gt;&gt; print('</a:t>
            </a:r>
            <a:r>
              <a:rPr lang="zh-CN" altLang="zh-CN" sz="2800" dirty="0"/>
              <a:t>列表反转前</a:t>
            </a:r>
            <a:r>
              <a:rPr lang="en-US" altLang="zh-CN" sz="2800" dirty="0"/>
              <a:t>num</a:t>
            </a:r>
            <a:r>
              <a:rPr lang="zh-CN" altLang="zh-CN" sz="2800" dirty="0"/>
              <a:t>：</a:t>
            </a:r>
            <a:r>
              <a:rPr lang="en-US" altLang="zh-CN" sz="2800" dirty="0"/>
              <a:t>',num)</a:t>
            </a:r>
            <a:endParaRPr lang="zh-CN" altLang="zh-CN" sz="2800" dirty="0"/>
          </a:p>
          <a:p>
            <a:r>
              <a:rPr lang="zh-CN" altLang="zh-CN" sz="2800" dirty="0"/>
              <a:t>列表反转前</a:t>
            </a:r>
            <a:r>
              <a:rPr lang="en-US" altLang="zh-CN" sz="2800" dirty="0"/>
              <a:t>num</a:t>
            </a:r>
            <a:r>
              <a:rPr lang="zh-CN" altLang="zh-CN" sz="2800" dirty="0"/>
              <a:t>：</a:t>
            </a:r>
            <a:r>
              <a:rPr lang="en-US" altLang="zh-CN" sz="2800" dirty="0"/>
              <a:t> [1, 2, 3]</a:t>
            </a:r>
            <a:endParaRPr lang="zh-CN" altLang="zh-CN" sz="2800" dirty="0"/>
          </a:p>
          <a:p>
            <a:r>
              <a:rPr lang="en-US" altLang="zh-CN" sz="2800" dirty="0"/>
              <a:t>&gt;&gt;&gt; num.reverse()</a:t>
            </a:r>
            <a:endParaRPr lang="zh-CN" altLang="zh-CN" sz="2800" dirty="0"/>
          </a:p>
          <a:p>
            <a:r>
              <a:rPr lang="en-US" altLang="zh-CN" sz="2800" dirty="0"/>
              <a:t>&gt;&gt;&gt; print('</a:t>
            </a:r>
            <a:r>
              <a:rPr lang="zh-CN" altLang="zh-CN" sz="2800" dirty="0"/>
              <a:t>列表反转后：</a:t>
            </a:r>
            <a:r>
              <a:rPr lang="en-US" altLang="zh-CN" sz="2800" dirty="0"/>
              <a:t>',num)</a:t>
            </a:r>
            <a:endParaRPr lang="zh-CN" altLang="zh-CN" sz="2800" dirty="0"/>
          </a:p>
          <a:p>
            <a:r>
              <a:rPr lang="zh-CN" altLang="zh-CN" sz="2800" dirty="0"/>
              <a:t>列表反转后：</a:t>
            </a:r>
            <a:r>
              <a:rPr lang="en-US" altLang="zh-CN" sz="2800" dirty="0"/>
              <a:t> [3, 2, 1]</a:t>
            </a:r>
            <a:endParaRPr lang="zh-CN" altLang="en-US" sz="2800" dirty="0"/>
          </a:p>
        </p:txBody>
      </p:sp>
    </p:spTree>
  </p:cSld>
  <p:clrMapOvr>
    <a:masterClrMapping/>
  </p:clrMapOvr>
  <p:transition spd="med">
    <p:push/>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内容占位符 2"/>
          <p:cNvSpPr>
            <a:spLocks noGrp="1"/>
          </p:cNvSpPr>
          <p:nvPr>
            <p:ph idx="1"/>
          </p:nvPr>
        </p:nvSpPr>
        <p:spPr>
          <a:xfrm>
            <a:off x="628650" y="204788"/>
            <a:ext cx="7886700" cy="6523037"/>
          </a:xfrm>
        </p:spPr>
        <p:txBody>
          <a:bodyPr vert="horz" wrap="square" lIns="91440" tIns="45720" rIns="91440" bIns="45720" anchor="t"/>
          <a:p>
            <a:r>
              <a:rPr lang="en-US" altLang="zh-CN" dirty="0"/>
              <a:t>9. sort</a:t>
            </a:r>
            <a:endParaRPr lang="zh-CN" altLang="zh-CN" dirty="0"/>
          </a:p>
          <a:p>
            <a:r>
              <a:rPr lang="en-US" altLang="zh-CN" dirty="0"/>
              <a:t>sort()</a:t>
            </a:r>
            <a:r>
              <a:rPr lang="zh-CN" altLang="zh-CN" dirty="0"/>
              <a:t>方法用于对原列表进行排序，如果指定参数，则使用参数指定的比较方法进行排序。</a:t>
            </a:r>
            <a:endParaRPr lang="zh-CN" altLang="zh-CN" dirty="0"/>
          </a:p>
          <a:p>
            <a:r>
              <a:rPr lang="en-US" altLang="zh-CN" dirty="0"/>
              <a:t>sort()</a:t>
            </a:r>
            <a:r>
              <a:rPr lang="zh-CN" altLang="zh-CN" dirty="0"/>
              <a:t>方法的语法：</a:t>
            </a:r>
            <a:r>
              <a:rPr lang="en-US" altLang="zh-CN" dirty="0"/>
              <a:t>list.sort(func)</a:t>
            </a:r>
            <a:endParaRPr lang="zh-CN" altLang="zh-CN" dirty="0"/>
          </a:p>
          <a:p>
            <a:r>
              <a:rPr lang="zh-CN" altLang="zh-CN" dirty="0"/>
              <a:t>此语法中</a:t>
            </a:r>
            <a:r>
              <a:rPr lang="en-US" altLang="zh-CN" dirty="0"/>
              <a:t>list</a:t>
            </a:r>
            <a:r>
              <a:rPr lang="zh-CN" altLang="zh-CN" dirty="0"/>
              <a:t>代表的是列表，</a:t>
            </a:r>
            <a:r>
              <a:rPr lang="en-US" altLang="zh-CN" dirty="0"/>
              <a:t>func</a:t>
            </a:r>
            <a:r>
              <a:rPr lang="zh-CN" altLang="zh-CN" dirty="0"/>
              <a:t>为可选参数，如果指定了该参数会使用该参数的方法进行排序。该方法使用示例如下：</a:t>
            </a:r>
            <a:endParaRPr lang="zh-CN" altLang="zh-CN" dirty="0"/>
          </a:p>
          <a:p>
            <a:r>
              <a:rPr lang="en-US" altLang="zh-CN" dirty="0"/>
              <a:t>&gt;&gt;&gt; num=[5,8,1,3,6]</a:t>
            </a:r>
            <a:endParaRPr lang="zh-CN" altLang="zh-CN" dirty="0"/>
          </a:p>
          <a:p>
            <a:r>
              <a:rPr lang="en-US" altLang="zh-CN" dirty="0"/>
              <a:t>&gt;&gt;&gt; num.sort()</a:t>
            </a:r>
            <a:endParaRPr lang="zh-CN" altLang="zh-CN" dirty="0"/>
          </a:p>
          <a:p>
            <a:r>
              <a:rPr lang="en-US" altLang="zh-CN" dirty="0"/>
              <a:t>&gt;&gt;&gt; print('num</a:t>
            </a:r>
            <a:r>
              <a:rPr lang="zh-CN" altLang="zh-CN" dirty="0"/>
              <a:t>调用</a:t>
            </a:r>
            <a:r>
              <a:rPr lang="en-US" altLang="zh-CN" dirty="0"/>
              <a:t>sort</a:t>
            </a:r>
            <a:r>
              <a:rPr lang="zh-CN" altLang="zh-CN" dirty="0"/>
              <a:t>方法后：</a:t>
            </a:r>
            <a:r>
              <a:rPr lang="en-US" altLang="zh-CN" dirty="0"/>
              <a:t>',num)</a:t>
            </a:r>
            <a:endParaRPr lang="zh-CN" altLang="zh-CN" dirty="0"/>
          </a:p>
          <a:p>
            <a:r>
              <a:rPr lang="en-US" altLang="zh-CN" dirty="0"/>
              <a:t>num</a:t>
            </a:r>
            <a:r>
              <a:rPr lang="zh-CN" altLang="zh-CN" dirty="0"/>
              <a:t>调用</a:t>
            </a:r>
            <a:r>
              <a:rPr lang="en-US" altLang="zh-CN" dirty="0"/>
              <a:t>sort</a:t>
            </a:r>
            <a:r>
              <a:rPr lang="zh-CN" altLang="zh-CN" dirty="0"/>
              <a:t>方法后：</a:t>
            </a:r>
            <a:r>
              <a:rPr lang="en-US" altLang="zh-CN" dirty="0"/>
              <a:t> [1, 3, 5, 6, 8]</a:t>
            </a:r>
            <a:endParaRPr lang="zh-CN" altLang="en-US" dirty="0"/>
          </a:p>
        </p:txBody>
      </p:sp>
    </p:spTree>
  </p:cSld>
  <p:clrMapOvr>
    <a:masterClrMapping/>
  </p:clrMapOvr>
  <p:transition spd="med">
    <p:push/>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内容占位符 2"/>
          <p:cNvSpPr>
            <a:spLocks noGrp="1"/>
          </p:cNvSpPr>
          <p:nvPr>
            <p:ph idx="1"/>
          </p:nvPr>
        </p:nvSpPr>
        <p:spPr>
          <a:xfrm>
            <a:off x="628650" y="204788"/>
            <a:ext cx="7886700" cy="6523037"/>
          </a:xfrm>
        </p:spPr>
        <p:txBody>
          <a:bodyPr vert="horz" wrap="square" lIns="91440" tIns="45720" rIns="91440" bIns="45720" anchor="t"/>
          <a:p>
            <a:r>
              <a:rPr lang="en-US" altLang="zh-CN" dirty="0"/>
              <a:t>10. clear</a:t>
            </a:r>
            <a:endParaRPr lang="zh-CN" altLang="zh-CN" dirty="0"/>
          </a:p>
          <a:p>
            <a:r>
              <a:rPr lang="en-US" altLang="zh-CN" dirty="0"/>
              <a:t>clear()</a:t>
            </a:r>
            <a:r>
              <a:rPr lang="zh-CN" altLang="zh-CN" dirty="0"/>
              <a:t>方法用于清空列表，类似于</a:t>
            </a:r>
            <a:r>
              <a:rPr lang="en-US" altLang="zh-CN" dirty="0"/>
              <a:t> del a[:]</a:t>
            </a:r>
            <a:r>
              <a:rPr lang="zh-CN" altLang="zh-CN" dirty="0"/>
              <a:t>。</a:t>
            </a:r>
            <a:endParaRPr lang="zh-CN" altLang="zh-CN" dirty="0"/>
          </a:p>
          <a:p>
            <a:r>
              <a:rPr lang="en-US" altLang="zh-CN" dirty="0"/>
              <a:t>clear()</a:t>
            </a:r>
            <a:r>
              <a:rPr lang="zh-CN" altLang="zh-CN" dirty="0"/>
              <a:t>方法的语法：</a:t>
            </a:r>
            <a:r>
              <a:rPr lang="en-US" altLang="zh-CN" dirty="0"/>
              <a:t>list.clear()</a:t>
            </a:r>
            <a:endParaRPr lang="zh-CN" altLang="zh-CN" dirty="0"/>
          </a:p>
          <a:p>
            <a:r>
              <a:rPr lang="zh-CN" altLang="zh-CN" dirty="0"/>
              <a:t>此语法中</a:t>
            </a:r>
            <a:r>
              <a:rPr lang="en-US" altLang="zh-CN" dirty="0"/>
              <a:t>list</a:t>
            </a:r>
            <a:r>
              <a:rPr lang="zh-CN" altLang="zh-CN" dirty="0"/>
              <a:t>代表的是列表，不需要传入参数。</a:t>
            </a:r>
            <a:endParaRPr lang="zh-CN" altLang="zh-CN" dirty="0"/>
          </a:p>
          <a:p>
            <a:r>
              <a:rPr lang="zh-CN" altLang="zh-CN" dirty="0"/>
              <a:t>该方法使用示例如下：</a:t>
            </a:r>
            <a:endParaRPr lang="zh-CN" altLang="zh-CN" dirty="0"/>
          </a:p>
          <a:p>
            <a:r>
              <a:rPr lang="en-US" altLang="zh-CN" dirty="0"/>
              <a:t>&gt;&gt;&gt; field=['study','python','is','happy']</a:t>
            </a:r>
            <a:endParaRPr lang="zh-CN" altLang="zh-CN" dirty="0"/>
          </a:p>
          <a:p>
            <a:r>
              <a:rPr lang="en-US" altLang="zh-CN" dirty="0"/>
              <a:t>&gt;&gt;&gt; field.clear()</a:t>
            </a:r>
            <a:endParaRPr lang="zh-CN" altLang="zh-CN" dirty="0"/>
          </a:p>
          <a:p>
            <a:r>
              <a:rPr lang="en-US" altLang="zh-CN" dirty="0"/>
              <a:t>&gt;&gt;&gt; print('field</a:t>
            </a:r>
            <a:r>
              <a:rPr lang="zh-CN" altLang="zh-CN" dirty="0"/>
              <a:t>调用</a:t>
            </a:r>
            <a:r>
              <a:rPr lang="en-US" altLang="zh-CN" dirty="0"/>
              <a:t>clear</a:t>
            </a:r>
            <a:r>
              <a:rPr lang="zh-CN" altLang="zh-CN" dirty="0"/>
              <a:t>方法后的结果</a:t>
            </a:r>
            <a:r>
              <a:rPr lang="en-US" altLang="zh-CN" dirty="0"/>
              <a:t>:',field)</a:t>
            </a:r>
            <a:endParaRPr lang="zh-CN" altLang="zh-CN" dirty="0"/>
          </a:p>
          <a:p>
            <a:r>
              <a:rPr lang="en-US" altLang="zh-CN" dirty="0"/>
              <a:t>field</a:t>
            </a:r>
            <a:r>
              <a:rPr lang="zh-CN" altLang="zh-CN" dirty="0"/>
              <a:t>调用</a:t>
            </a:r>
            <a:r>
              <a:rPr lang="en-US" altLang="zh-CN" dirty="0"/>
              <a:t>clear</a:t>
            </a:r>
            <a:r>
              <a:rPr lang="zh-CN" altLang="zh-CN" dirty="0"/>
              <a:t>方法后的结果</a:t>
            </a:r>
            <a:r>
              <a:rPr lang="en-US" altLang="zh-CN" dirty="0"/>
              <a:t>: []</a:t>
            </a:r>
            <a:endParaRPr lang="zh-CN" altLang="en-US" dirty="0"/>
          </a:p>
        </p:txBody>
      </p:sp>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772816"/>
            <a:ext cx="8424936" cy="314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1"/>
          <p:cNvSpPr txBox="1"/>
          <p:nvPr/>
        </p:nvSpPr>
        <p:spPr>
          <a:xfrm>
            <a:off x="1285852" y="1071546"/>
            <a:ext cx="6690774" cy="864096"/>
          </a:xfrm>
          <a:prstGeom prst="rect">
            <a:avLst/>
          </a:prstGeom>
        </p:spPr>
        <p:txBody>
          <a:bodyPr wrap="square" lIns="0" tIns="0" rIns="0" bIns="0">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pPr>
            <a:r>
              <a:rPr kumimoji="1" lang="en-US" altLang="zh-CN" sz="2400" dirty="0" smtClean="0"/>
              <a:t>TIOBE</a:t>
            </a:r>
            <a:r>
              <a:rPr kumimoji="1" lang="zh-CN" altLang="en-US" sz="2400" dirty="0" smtClean="0"/>
              <a:t> </a:t>
            </a:r>
            <a:r>
              <a:rPr kumimoji="1" lang="en-US" altLang="zh-CN" sz="2400" dirty="0" smtClean="0"/>
              <a:t>INDEX:</a:t>
            </a:r>
            <a:r>
              <a:rPr kumimoji="1" lang="zh-CN" altLang="en-US" sz="2400" dirty="0" smtClean="0"/>
              <a:t>编程语言流行程度排行榜</a:t>
            </a:r>
            <a:endParaRPr kumimoji="1" lang="zh-CN" altLang="en-US" sz="2400" dirty="0"/>
          </a:p>
        </p:txBody>
      </p:sp>
      <p:sp>
        <p:nvSpPr>
          <p:cNvPr id="6" name="矩形 5"/>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椭圆 6"/>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内容占位符 2"/>
          <p:cNvSpPr>
            <a:spLocks noGrp="1"/>
          </p:cNvSpPr>
          <p:nvPr>
            <p:ph idx="1"/>
          </p:nvPr>
        </p:nvSpPr>
        <p:spPr>
          <a:xfrm>
            <a:off x="628650" y="204788"/>
            <a:ext cx="7886700" cy="5745162"/>
          </a:xfrm>
        </p:spPr>
        <p:txBody>
          <a:bodyPr vert="horz" wrap="square" lIns="91440" tIns="45720" rIns="91440" bIns="45720" anchor="t"/>
          <a:p>
            <a:r>
              <a:rPr lang="en-US" altLang="zh-CN" sz="2800" dirty="0"/>
              <a:t>11. copy</a:t>
            </a:r>
            <a:endParaRPr lang="zh-CN" altLang="zh-CN" sz="2800" dirty="0"/>
          </a:p>
          <a:p>
            <a:r>
              <a:rPr lang="en-US" altLang="zh-CN" sz="2800" dirty="0"/>
              <a:t>copy()</a:t>
            </a:r>
            <a:r>
              <a:rPr lang="zh-CN" altLang="zh-CN" sz="2800" dirty="0"/>
              <a:t>方法用于复制列表，类似于</a:t>
            </a:r>
            <a:r>
              <a:rPr lang="en-US" altLang="zh-CN" sz="2800" dirty="0"/>
              <a:t> a[:]</a:t>
            </a:r>
            <a:r>
              <a:rPr lang="zh-CN" altLang="zh-CN" sz="2800" dirty="0"/>
              <a:t>。</a:t>
            </a:r>
            <a:endParaRPr lang="zh-CN" altLang="zh-CN" sz="2800" dirty="0"/>
          </a:p>
          <a:p>
            <a:r>
              <a:rPr lang="en-US" altLang="zh-CN" sz="2800" dirty="0"/>
              <a:t>copy()</a:t>
            </a:r>
            <a:r>
              <a:rPr lang="zh-CN" altLang="zh-CN" sz="2800" dirty="0"/>
              <a:t>方法的语法：</a:t>
            </a:r>
            <a:r>
              <a:rPr lang="en-US" altLang="zh-CN" sz="2800" dirty="0"/>
              <a:t>list.copy()</a:t>
            </a:r>
            <a:endParaRPr lang="zh-CN" altLang="zh-CN" sz="2800" dirty="0"/>
          </a:p>
          <a:p>
            <a:r>
              <a:rPr lang="zh-CN" altLang="zh-CN" sz="2800" dirty="0"/>
              <a:t>此语法中</a:t>
            </a:r>
            <a:r>
              <a:rPr lang="en-US" altLang="zh-CN" sz="2800" dirty="0"/>
              <a:t>list</a:t>
            </a:r>
            <a:r>
              <a:rPr lang="zh-CN" altLang="zh-CN" sz="2800" dirty="0"/>
              <a:t>代表的是列表，不需要传入参数。</a:t>
            </a:r>
            <a:endParaRPr lang="zh-CN" altLang="zh-CN" sz="2800" dirty="0"/>
          </a:p>
          <a:p>
            <a:r>
              <a:rPr lang="zh-CN" altLang="zh-CN" sz="2800" dirty="0"/>
              <a:t>该方法使用示例如下：</a:t>
            </a:r>
            <a:endParaRPr lang="zh-CN" altLang="zh-CN" sz="2800" dirty="0"/>
          </a:p>
          <a:p>
            <a:r>
              <a:rPr lang="en-US" altLang="zh-CN" sz="2800" dirty="0"/>
              <a:t>&gt;&gt;&gt; field=['study','python','is','happy']</a:t>
            </a:r>
            <a:endParaRPr lang="zh-CN" altLang="zh-CN" sz="2800" dirty="0"/>
          </a:p>
          <a:p>
            <a:r>
              <a:rPr lang="en-US" altLang="zh-CN" sz="2800" dirty="0"/>
              <a:t>&gt;&gt;&gt; copyfield=field.copy()</a:t>
            </a:r>
            <a:endParaRPr lang="zh-CN" altLang="zh-CN" sz="2800" dirty="0"/>
          </a:p>
          <a:p>
            <a:r>
              <a:rPr lang="en-US" altLang="zh-CN" sz="2800" dirty="0"/>
              <a:t>&gt;&gt;&gt; print('</a:t>
            </a:r>
            <a:r>
              <a:rPr lang="zh-CN" altLang="zh-CN" sz="2800" dirty="0"/>
              <a:t>复制操作结果</a:t>
            </a:r>
            <a:r>
              <a:rPr lang="en-US" altLang="zh-CN" sz="2800" dirty="0"/>
              <a:t>:',copyfield)</a:t>
            </a:r>
            <a:endParaRPr lang="zh-CN" altLang="zh-CN" sz="2800" dirty="0"/>
          </a:p>
          <a:p>
            <a:r>
              <a:rPr lang="zh-CN" altLang="zh-CN" sz="2800" dirty="0"/>
              <a:t>复制操作结果</a:t>
            </a:r>
            <a:r>
              <a:rPr lang="en-US" altLang="zh-CN" sz="2800" dirty="0"/>
              <a:t>: ['study', 'python', 'is', 'happy']</a:t>
            </a:r>
            <a:endParaRPr lang="zh-CN" altLang="zh-CN" sz="2800" dirty="0"/>
          </a:p>
          <a:p>
            <a:r>
              <a:rPr lang="zh-CN" altLang="zh-CN" sz="2800" dirty="0"/>
              <a:t>操作结果和该方法的意思一样，是原原本本的拷贝操作。</a:t>
            </a:r>
            <a:endParaRPr lang="zh-CN" altLang="en-US" sz="2800" dirty="0"/>
          </a:p>
        </p:txBody>
      </p:sp>
    </p:spTree>
  </p:cSld>
  <p:clrMapOvr>
    <a:masterClrMapping/>
  </p:clrMapOvr>
  <p:transition spd="med">
    <p:push/>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04788"/>
            <a:ext cx="7886700" cy="6905625"/>
          </a:xfrm>
        </p:spPr>
        <p:txBody>
          <a:bodyPr vert="horz" wrap="square" lIns="91440" tIns="45720" rIns="91440" bIns="45720" numCol="1" anchor="t" anchorCtr="0" compatLnSpc="1"/>
          <a:p>
            <a:pPr>
              <a:lnSpc>
                <a:spcPct val="90000"/>
              </a:lnSpc>
            </a:pPr>
            <a:r>
              <a:rPr lang="en-US" altLang="zh-CN" sz="2700" dirty="0"/>
              <a:t>12. </a:t>
            </a:r>
            <a:r>
              <a:rPr lang="zh-CN" altLang="zh-CN" sz="2700" dirty="0"/>
              <a:t>高级排序</a:t>
            </a:r>
            <a:endParaRPr lang="zh-CN" altLang="zh-CN" sz="2700" dirty="0"/>
          </a:p>
          <a:p>
            <a:pPr>
              <a:lnSpc>
                <a:spcPct val="90000"/>
              </a:lnSpc>
            </a:pPr>
            <a:r>
              <a:rPr lang="en-US" altLang="zh-CN" sz="2700" dirty="0"/>
              <a:t>sort</a:t>
            </a:r>
            <a:r>
              <a:rPr lang="zh-CN" altLang="zh-CN" sz="2700" dirty="0"/>
              <a:t>方法有两个可选参数——</a:t>
            </a:r>
            <a:r>
              <a:rPr lang="en-US" altLang="zh-CN" sz="2700" dirty="0"/>
              <a:t>key</a:t>
            </a:r>
            <a:r>
              <a:rPr lang="zh-CN" altLang="zh-CN" sz="2700" dirty="0"/>
              <a:t>和</a:t>
            </a:r>
            <a:r>
              <a:rPr lang="en-US" altLang="zh-CN" sz="2700" dirty="0"/>
              <a:t>reverse</a:t>
            </a:r>
            <a:r>
              <a:rPr lang="zh-CN" altLang="zh-CN" sz="2700" dirty="0"/>
              <a:t>。看如下示例：</a:t>
            </a:r>
            <a:endParaRPr lang="zh-CN" altLang="zh-CN" sz="2700" dirty="0"/>
          </a:p>
          <a:p>
            <a:pPr>
              <a:lnSpc>
                <a:spcPct val="90000"/>
              </a:lnSpc>
            </a:pPr>
            <a:r>
              <a:rPr lang="en-US" altLang="zh-CN" sz="2700" dirty="0"/>
              <a:t>&gt;&gt;&gt; field=[</a:t>
            </a:r>
            <a:r>
              <a:rPr lang="en-US" altLang="zh-CN" sz="2800" dirty="0"/>
              <a:t>'study</a:t>
            </a:r>
            <a:r>
              <a:rPr lang="en-US" altLang="zh-CN" sz="2700" dirty="0"/>
              <a:t>','python','is','happy']</a:t>
            </a:r>
            <a:endParaRPr lang="zh-CN" altLang="zh-CN" sz="2700" dirty="0"/>
          </a:p>
          <a:p>
            <a:pPr>
              <a:lnSpc>
                <a:spcPct val="90000"/>
              </a:lnSpc>
            </a:pPr>
            <a:r>
              <a:rPr lang="en-US" altLang="zh-CN" sz="2700" dirty="0"/>
              <a:t>&gt;&gt;&gt; field.sort(key=len) #</a:t>
            </a:r>
            <a:r>
              <a:rPr lang="zh-CN" altLang="zh-CN" sz="2700" dirty="0"/>
              <a:t>按字符串由段到长排序</a:t>
            </a:r>
            <a:endParaRPr lang="zh-CN" altLang="zh-CN" sz="2700" dirty="0"/>
          </a:p>
          <a:p>
            <a:pPr>
              <a:lnSpc>
                <a:spcPct val="90000"/>
              </a:lnSpc>
            </a:pPr>
            <a:r>
              <a:rPr lang="en-US" altLang="zh-CN" sz="2700" dirty="0"/>
              <a:t>&gt;&gt;&gt; field</a:t>
            </a:r>
            <a:endParaRPr lang="zh-CN" altLang="zh-CN" sz="2700" dirty="0"/>
          </a:p>
          <a:p>
            <a:pPr>
              <a:lnSpc>
                <a:spcPct val="90000"/>
              </a:lnSpc>
            </a:pPr>
            <a:r>
              <a:rPr lang="en-US" altLang="zh-CN" sz="2700" dirty="0"/>
              <a:t>&gt;&gt;&gt; field.sort(key=len,reverse=True) #</a:t>
            </a:r>
            <a:r>
              <a:rPr lang="zh-CN" altLang="zh-CN" sz="2700" dirty="0"/>
              <a:t>按字符串由长到短排序，传递两个参数</a:t>
            </a:r>
            <a:endParaRPr lang="zh-CN" altLang="zh-CN" sz="2700" dirty="0"/>
          </a:p>
          <a:p>
            <a:pPr>
              <a:lnSpc>
                <a:spcPct val="90000"/>
              </a:lnSpc>
            </a:pPr>
            <a:r>
              <a:rPr lang="en-US" altLang="zh-CN" sz="2700" dirty="0"/>
              <a:t>&gt;&gt;&gt; field</a:t>
            </a:r>
            <a:endParaRPr lang="zh-CN" altLang="zh-CN" sz="2700" dirty="0"/>
          </a:p>
          <a:p>
            <a:pPr>
              <a:lnSpc>
                <a:spcPct val="90000"/>
              </a:lnSpc>
            </a:pPr>
            <a:r>
              <a:rPr lang="en-US" altLang="zh-CN" sz="2700" dirty="0"/>
              <a:t>['python', 'study', 'happy', 'is']</a:t>
            </a:r>
            <a:endParaRPr lang="zh-CN" altLang="zh-CN" sz="2700" dirty="0"/>
          </a:p>
          <a:p>
            <a:pPr>
              <a:lnSpc>
                <a:spcPct val="90000"/>
              </a:lnSpc>
            </a:pPr>
            <a:r>
              <a:rPr lang="en-US" altLang="zh-CN" sz="2700" dirty="0"/>
              <a:t>['is', 'study', 'happy', 'python']</a:t>
            </a:r>
            <a:endParaRPr lang="zh-CN" altLang="zh-CN" sz="2700" dirty="0"/>
          </a:p>
          <a:p>
            <a:pPr>
              <a:lnSpc>
                <a:spcPct val="90000"/>
              </a:lnSpc>
            </a:pPr>
            <a:r>
              <a:rPr lang="en-US" altLang="zh-CN" sz="2700" dirty="0"/>
              <a:t>&gt;&gt;&gt; num=[5,8,1,3,6]</a:t>
            </a:r>
            <a:endParaRPr lang="zh-CN" altLang="zh-CN" sz="2700" dirty="0"/>
          </a:p>
          <a:p>
            <a:pPr>
              <a:lnSpc>
                <a:spcPct val="90000"/>
              </a:lnSpc>
            </a:pPr>
            <a:r>
              <a:rPr lang="en-US" altLang="zh-CN" sz="2700" dirty="0"/>
              <a:t>&gt;&gt;&gt; num.sort(reverse=True) #</a:t>
            </a:r>
            <a:r>
              <a:rPr lang="zh-CN" altLang="zh-CN" sz="2700" dirty="0"/>
              <a:t>排序后逆序</a:t>
            </a:r>
            <a:endParaRPr lang="zh-CN" altLang="zh-CN" sz="2700" dirty="0"/>
          </a:p>
          <a:p>
            <a:pPr>
              <a:lnSpc>
                <a:spcPct val="90000"/>
              </a:lnSpc>
            </a:pPr>
            <a:r>
              <a:rPr lang="en-US" altLang="zh-CN" sz="2700" dirty="0"/>
              <a:t>&gt;&gt;&gt; num</a:t>
            </a:r>
            <a:endParaRPr lang="zh-CN" altLang="zh-CN" sz="2700" dirty="0"/>
          </a:p>
          <a:p>
            <a:pPr>
              <a:lnSpc>
                <a:spcPct val="90000"/>
              </a:lnSpc>
            </a:pPr>
            <a:r>
              <a:rPr lang="en-US" altLang="zh-CN" sz="2700" dirty="0"/>
              <a:t>[8, 6, 5, 3, 1]</a:t>
            </a:r>
            <a:endParaRPr lang="zh-CN" altLang="en-US" sz="2700" dirty="0"/>
          </a:p>
        </p:txBody>
      </p:sp>
    </p:spTree>
  </p:cSld>
  <p:clrMapOvr>
    <a:masterClrMapping/>
  </p:clrMapOvr>
  <p:transition spd="med">
    <p:push/>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0813"/>
            <a:ext cx="7886700" cy="7905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3.3  </a:t>
            </a:r>
            <a:r>
              <a:rPr lang="zh-CN" altLang="zh-CN" dirty="0">
                <a:effectLst>
                  <a:outerShdw blurRad="38100" dist="38100" dir="2700000">
                    <a:srgbClr val="000000"/>
                  </a:outerShdw>
                </a:effectLst>
              </a:rPr>
              <a:t>元</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组</a:t>
            </a:r>
            <a:endParaRPr lang="zh-CN" altLang="en-US" dirty="0">
              <a:effectLst>
                <a:outerShdw blurRad="38100" dist="38100" dir="2700000">
                  <a:srgbClr val="000000"/>
                </a:outerShdw>
              </a:effectLst>
            </a:endParaRPr>
          </a:p>
        </p:txBody>
      </p:sp>
      <p:sp>
        <p:nvSpPr>
          <p:cNvPr id="148483" name="内容占位符 2"/>
          <p:cNvSpPr>
            <a:spLocks noGrp="1"/>
          </p:cNvSpPr>
          <p:nvPr>
            <p:ph idx="1"/>
          </p:nvPr>
        </p:nvSpPr>
        <p:spPr>
          <a:xfrm>
            <a:off x="628650" y="1133475"/>
            <a:ext cx="7886700" cy="5043488"/>
          </a:xfrm>
        </p:spPr>
        <p:txBody>
          <a:bodyPr vert="horz" wrap="square" lIns="91440" tIns="45720" rIns="91440" bIns="45720" anchor="t"/>
          <a:p>
            <a:r>
              <a:rPr lang="en-US" altLang="zh-CN" sz="2400" dirty="0"/>
              <a:t>Python</a:t>
            </a:r>
            <a:r>
              <a:rPr lang="zh-CN" altLang="zh-CN" sz="2400" dirty="0"/>
              <a:t>的元组与列表类似，不同之处在于元组的元素不能修改（是否记得我们前面多次提到的字符串，它也是不能修改的）。创建元组的方法很简单：</a:t>
            </a:r>
            <a:r>
              <a:rPr lang="zh-CN" altLang="zh-CN" sz="2400" b="1" dirty="0">
                <a:solidFill>
                  <a:srgbClr val="FF0000"/>
                </a:solidFill>
              </a:rPr>
              <a:t>如果你使用逗号分隔了一些值，那么你就自动创建了元组。</a:t>
            </a:r>
            <a:r>
              <a:rPr lang="zh-CN" altLang="zh-CN" sz="2400" dirty="0"/>
              <a:t>如下输入：</a:t>
            </a:r>
            <a:endParaRPr lang="zh-CN" altLang="zh-CN" sz="2400" dirty="0"/>
          </a:p>
          <a:p>
            <a:r>
              <a:rPr lang="en-US" altLang="zh-CN" sz="2400" dirty="0"/>
              <a:t>&gt;&gt;&gt; 1,2,3</a:t>
            </a:r>
            <a:endParaRPr lang="zh-CN" altLang="zh-CN" sz="2400" dirty="0"/>
          </a:p>
          <a:p>
            <a:r>
              <a:rPr lang="en-US" altLang="zh-CN" sz="2400" dirty="0"/>
              <a:t>(1, 2, 3) </a:t>
            </a:r>
            <a:endParaRPr lang="zh-CN" altLang="zh-CN" sz="2400" dirty="0"/>
          </a:p>
          <a:p>
            <a:r>
              <a:rPr lang="en-US" altLang="zh-CN" sz="2400" dirty="0"/>
              <a:t>&gt;&gt;&gt; 'hello','world'</a:t>
            </a:r>
            <a:endParaRPr lang="zh-CN" altLang="zh-CN" sz="2400" dirty="0"/>
          </a:p>
          <a:p>
            <a:r>
              <a:rPr lang="en-US" altLang="zh-CN" sz="2400" dirty="0"/>
              <a:t>('hello', 'world')</a:t>
            </a:r>
            <a:endParaRPr lang="zh-CN" altLang="zh-CN" sz="2400" dirty="0"/>
          </a:p>
          <a:p>
            <a:r>
              <a:rPr lang="zh-CN" altLang="en-US" sz="2400" dirty="0"/>
              <a:t>该</a:t>
            </a:r>
            <a:r>
              <a:rPr lang="zh-CN" altLang="zh-CN" sz="2400" dirty="0"/>
              <a:t>操作用逗号分隔了一些值，结果输出是元组。</a:t>
            </a:r>
            <a:endParaRPr lang="zh-CN" altLang="en-US" sz="2400" dirty="0"/>
          </a:p>
        </p:txBody>
      </p:sp>
    </p:spTree>
  </p:cSld>
  <p:clrMapOvr>
    <a:masterClrMapping/>
  </p:clrMapOvr>
  <p:transition spd="med">
    <p:push/>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28600"/>
            <a:ext cx="7886700" cy="8080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3.3.1  tuple</a:t>
            </a:r>
            <a:r>
              <a:rPr lang="zh-CN" altLang="zh-CN" dirty="0">
                <a:effectLst>
                  <a:outerShdw blurRad="38100" dist="38100" dir="2700000">
                    <a:srgbClr val="000000"/>
                  </a:outerShdw>
                </a:effectLst>
              </a:rPr>
              <a:t>函数</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036638"/>
            <a:ext cx="7886700" cy="5637213"/>
          </a:xfrm>
        </p:spPr>
        <p:txBody>
          <a:bodyPr vert="horz" wrap="square" lIns="91440" tIns="45720" rIns="91440" bIns="45720" numCol="1" anchor="t" anchorCtr="0" compatLnSpc="1"/>
          <a:p>
            <a:pPr>
              <a:lnSpc>
                <a:spcPct val="80000"/>
              </a:lnSpc>
            </a:pPr>
            <a:r>
              <a:rPr lang="en-US" altLang="zh-CN" sz="3000" dirty="0"/>
              <a:t>tuple</a:t>
            </a:r>
            <a:r>
              <a:rPr lang="zh-CN" altLang="zh-CN" sz="3000" dirty="0"/>
              <a:t>函数的功能和</a:t>
            </a:r>
            <a:r>
              <a:rPr lang="en-US" altLang="zh-CN" sz="3000" dirty="0"/>
              <a:t>list</a:t>
            </a:r>
            <a:r>
              <a:rPr lang="zh-CN" altLang="zh-CN" sz="3000" dirty="0"/>
              <a:t>函数基本上是一样的：以一个序列作为参数并把它转换为元组。如果参数是元组，那么参数就会被原样返回。如下输入：</a:t>
            </a:r>
            <a:endParaRPr lang="zh-CN" altLang="zh-CN" sz="3000" dirty="0"/>
          </a:p>
          <a:p>
            <a:pPr>
              <a:lnSpc>
                <a:spcPct val="80000"/>
              </a:lnSpc>
            </a:pPr>
            <a:r>
              <a:rPr lang="en-US" altLang="zh-CN" sz="3000" dirty="0"/>
              <a:t>&gt;&gt;&gt; tuple(['hello','world'])</a:t>
            </a:r>
            <a:endParaRPr lang="zh-CN" altLang="zh-CN" sz="3000" dirty="0"/>
          </a:p>
          <a:p>
            <a:pPr>
              <a:lnSpc>
                <a:spcPct val="80000"/>
              </a:lnSpc>
            </a:pPr>
            <a:r>
              <a:rPr lang="en-US" altLang="zh-CN" sz="3000" dirty="0"/>
              <a:t>('hello', 'world')</a:t>
            </a:r>
            <a:endParaRPr lang="zh-CN" altLang="zh-CN" sz="3000" dirty="0"/>
          </a:p>
          <a:p>
            <a:pPr>
              <a:lnSpc>
                <a:spcPct val="80000"/>
              </a:lnSpc>
            </a:pPr>
            <a:r>
              <a:rPr lang="en-US" altLang="zh-CN" sz="3000" dirty="0"/>
              <a:t>&gt;&gt;&gt; tuple('hello')</a:t>
            </a:r>
            <a:endParaRPr lang="zh-CN" altLang="zh-CN" sz="3000" dirty="0"/>
          </a:p>
          <a:p>
            <a:pPr>
              <a:lnSpc>
                <a:spcPct val="80000"/>
              </a:lnSpc>
            </a:pPr>
            <a:r>
              <a:rPr lang="en-US" altLang="zh-CN" sz="3000" dirty="0"/>
              <a:t>('h', 'e', 'l', 'l', 'o')</a:t>
            </a:r>
            <a:endParaRPr lang="zh-CN" altLang="zh-CN" sz="3000" dirty="0"/>
          </a:p>
          <a:p>
            <a:pPr>
              <a:lnSpc>
                <a:spcPct val="80000"/>
              </a:lnSpc>
            </a:pPr>
            <a:r>
              <a:rPr lang="en-US" altLang="zh-CN" sz="3000" dirty="0"/>
              <a:t>&gt;&gt;&gt; tuple(('hello','world'))  #</a:t>
            </a:r>
            <a:r>
              <a:rPr lang="zh-CN" altLang="zh-CN" sz="3000" dirty="0"/>
              <a:t>参数是元组</a:t>
            </a:r>
            <a:endParaRPr lang="zh-CN" altLang="zh-CN" sz="3000" dirty="0"/>
          </a:p>
          <a:p>
            <a:pPr>
              <a:lnSpc>
                <a:spcPct val="80000"/>
              </a:lnSpc>
            </a:pPr>
            <a:r>
              <a:rPr lang="en-US" altLang="zh-CN" sz="3000" dirty="0"/>
              <a:t>('hello', 'world')</a:t>
            </a:r>
            <a:endParaRPr lang="zh-CN" altLang="zh-CN" sz="3000" dirty="0"/>
          </a:p>
          <a:p>
            <a:pPr>
              <a:lnSpc>
                <a:spcPct val="80000"/>
              </a:lnSpc>
            </a:pPr>
            <a:r>
              <a:rPr lang="en-US" altLang="zh-CN" sz="3000" dirty="0"/>
              <a:t>tuple</a:t>
            </a:r>
            <a:r>
              <a:rPr lang="zh-CN" altLang="zh-CN" sz="3000" dirty="0"/>
              <a:t>函数传入元组参数后，得到的返回值就是传入参数。</a:t>
            </a:r>
            <a:endParaRPr lang="zh-CN" altLang="zh-CN" sz="3000" dirty="0"/>
          </a:p>
        </p:txBody>
      </p:sp>
    </p:spTree>
  </p:cSld>
  <p:clrMapOvr>
    <a:masterClrMapping/>
  </p:clrMapOvr>
  <p:transition spd="med">
    <p:push/>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42888"/>
            <a:ext cx="7886700" cy="7540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3.3.2  </a:t>
            </a:r>
            <a:r>
              <a:rPr lang="zh-CN" altLang="zh-CN" dirty="0">
                <a:effectLst>
                  <a:outerShdw blurRad="38100" dist="38100" dir="2700000">
                    <a:srgbClr val="000000"/>
                  </a:outerShdw>
                </a:effectLst>
              </a:rPr>
              <a:t>元组基本操作</a:t>
            </a:r>
            <a:endParaRPr lang="zh-CN" altLang="en-US" dirty="0">
              <a:effectLst>
                <a:outerShdw blurRad="38100" dist="38100" dir="2700000">
                  <a:srgbClr val="000000"/>
                </a:outerShdw>
              </a:effectLst>
            </a:endParaRPr>
          </a:p>
        </p:txBody>
      </p:sp>
      <p:sp>
        <p:nvSpPr>
          <p:cNvPr id="150531" name="内容占位符 2"/>
          <p:cNvSpPr>
            <a:spLocks noGrp="1"/>
          </p:cNvSpPr>
          <p:nvPr>
            <p:ph idx="1"/>
          </p:nvPr>
        </p:nvSpPr>
        <p:spPr>
          <a:xfrm>
            <a:off x="628650" y="1119188"/>
            <a:ext cx="7886700" cy="5595937"/>
          </a:xfrm>
        </p:spPr>
        <p:txBody>
          <a:bodyPr vert="horz" wrap="square" lIns="91440" tIns="45720" rIns="91440" bIns="45720" anchor="t"/>
          <a:p>
            <a:r>
              <a:rPr lang="zh-CN" altLang="zh-CN" dirty="0"/>
              <a:t>和列表一样，元组也有一些基本的操作。如访问元组、修改元组、删除元组、索引和截取等操作。当然，这里的修改、删除和截取等操作和列表的操作不太一样。</a:t>
            </a:r>
            <a:endParaRPr lang="en-US" altLang="zh-CN" dirty="0"/>
          </a:p>
        </p:txBody>
      </p:sp>
    </p:spTree>
  </p:cSld>
  <p:clrMapOvr>
    <a:masterClrMapping/>
  </p:clrMapOvr>
  <p:transition spd="med">
    <p:push/>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内容占位符 2"/>
          <p:cNvSpPr>
            <a:spLocks noGrp="1"/>
          </p:cNvSpPr>
          <p:nvPr>
            <p:ph idx="1"/>
          </p:nvPr>
        </p:nvSpPr>
        <p:spPr>
          <a:xfrm>
            <a:off x="628650" y="327025"/>
            <a:ext cx="7886700" cy="6388100"/>
          </a:xfrm>
        </p:spPr>
        <p:txBody>
          <a:bodyPr vert="horz" wrap="square" lIns="91440" tIns="45720" rIns="91440" bIns="45720" anchor="t"/>
          <a:p>
            <a:r>
              <a:rPr lang="en-US" altLang="zh-CN" dirty="0"/>
              <a:t>1. </a:t>
            </a:r>
            <a:r>
              <a:rPr lang="zh-CN" altLang="zh-CN" dirty="0"/>
              <a:t>访问元组</a:t>
            </a:r>
            <a:endParaRPr lang="zh-CN" altLang="zh-CN" dirty="0"/>
          </a:p>
          <a:p>
            <a:r>
              <a:rPr lang="zh-CN" altLang="zh-CN" dirty="0"/>
              <a:t>元组可以使用下标索引来访问元组中的值，看如下示例：</a:t>
            </a:r>
            <a:endParaRPr lang="zh-CN" altLang="zh-CN" dirty="0"/>
          </a:p>
          <a:p>
            <a:r>
              <a:rPr lang="en-US" altLang="zh-CN" dirty="0"/>
              <a:t>&gt;&gt;&gt; mix = ('hello', 'world', 2015, 2016)</a:t>
            </a:r>
            <a:endParaRPr lang="zh-CN" altLang="zh-CN" dirty="0"/>
          </a:p>
          <a:p>
            <a:r>
              <a:rPr lang="en-US" altLang="zh-CN" dirty="0"/>
              <a:t>&gt;&gt;&gt; print ("mix[1] is: ", mix[1])</a:t>
            </a:r>
            <a:endParaRPr lang="zh-CN" altLang="zh-CN" dirty="0"/>
          </a:p>
          <a:p>
            <a:r>
              <a:rPr lang="en-US" altLang="zh-CN" dirty="0"/>
              <a:t>mix[1] is:  world</a:t>
            </a:r>
            <a:endParaRPr lang="zh-CN" altLang="zh-CN" dirty="0"/>
          </a:p>
          <a:p>
            <a:r>
              <a:rPr lang="en-US" altLang="zh-CN" dirty="0"/>
              <a:t>&gt;&gt;&gt; num = (1, 2, 3, 4, 5, 6, 7 )</a:t>
            </a:r>
            <a:endParaRPr lang="zh-CN" altLang="zh-CN" dirty="0"/>
          </a:p>
          <a:p>
            <a:r>
              <a:rPr lang="en-US" altLang="zh-CN" dirty="0"/>
              <a:t>&gt;&gt;&gt; print ("num[1:5] is: ", num[1:5])</a:t>
            </a:r>
            <a:endParaRPr lang="zh-CN" altLang="zh-CN" dirty="0"/>
          </a:p>
          <a:p>
            <a:r>
              <a:rPr lang="en-US" altLang="zh-CN" dirty="0"/>
              <a:t>num[1:5] is:  (2, 3, 4, 5)</a:t>
            </a:r>
            <a:endParaRPr lang="zh-CN" altLang="en-US" dirty="0"/>
          </a:p>
        </p:txBody>
      </p:sp>
    </p:spTree>
  </p:cSld>
  <p:clrMapOvr>
    <a:masterClrMapping/>
  </p:clrMapOvr>
  <p:transition spd="med">
    <p:push/>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内容占位符 2"/>
          <p:cNvSpPr>
            <a:spLocks noGrp="1"/>
          </p:cNvSpPr>
          <p:nvPr>
            <p:ph idx="1"/>
          </p:nvPr>
        </p:nvSpPr>
        <p:spPr>
          <a:xfrm>
            <a:off x="628650" y="219075"/>
            <a:ext cx="7886700" cy="6427788"/>
          </a:xfrm>
        </p:spPr>
        <p:txBody>
          <a:bodyPr vert="horz" wrap="square" lIns="91440" tIns="45720" rIns="91440" bIns="45720" anchor="t"/>
          <a:p>
            <a:r>
              <a:rPr lang="en-US" altLang="zh-CN" dirty="0"/>
              <a:t>2. </a:t>
            </a:r>
            <a:r>
              <a:rPr lang="zh-CN" altLang="zh-CN" dirty="0"/>
              <a:t>修改元组</a:t>
            </a:r>
            <a:endParaRPr lang="zh-CN" altLang="zh-CN" dirty="0"/>
          </a:p>
          <a:p>
            <a:r>
              <a:rPr lang="zh-CN" altLang="zh-CN" dirty="0"/>
              <a:t>元组中的元素值是不允许修改的，但我们可以对元组进行连接组合，看如下示例</a:t>
            </a:r>
            <a:r>
              <a:rPr lang="en-US" altLang="zh-CN" dirty="0"/>
              <a:t>:</a:t>
            </a:r>
            <a:endParaRPr lang="zh-CN" altLang="zh-CN" dirty="0"/>
          </a:p>
          <a:p>
            <a:r>
              <a:rPr lang="en-US" altLang="zh-CN" dirty="0"/>
              <a:t>&gt;&gt;&gt; field = ('hello', 'world')</a:t>
            </a:r>
            <a:endParaRPr lang="zh-CN" altLang="zh-CN" dirty="0"/>
          </a:p>
          <a:p>
            <a:r>
              <a:rPr lang="en-US" altLang="zh-CN" dirty="0"/>
              <a:t>&gt;&gt;&gt; num = (2015, 2016)</a:t>
            </a:r>
            <a:endParaRPr lang="zh-CN" altLang="zh-CN" dirty="0"/>
          </a:p>
          <a:p>
            <a:r>
              <a:rPr lang="en-US" altLang="zh-CN" dirty="0"/>
              <a:t>&gt;&gt;&gt; print ("</a:t>
            </a:r>
            <a:r>
              <a:rPr lang="zh-CN" altLang="zh-CN" dirty="0"/>
              <a:t>合并结果为</a:t>
            </a:r>
            <a:r>
              <a:rPr lang="en-US" altLang="zh-CN" dirty="0"/>
              <a:t>: ", field+num)</a:t>
            </a:r>
            <a:endParaRPr lang="zh-CN" altLang="zh-CN" dirty="0"/>
          </a:p>
          <a:p>
            <a:r>
              <a:rPr lang="zh-CN" altLang="zh-CN" dirty="0"/>
              <a:t>合并结果为</a:t>
            </a:r>
            <a:r>
              <a:rPr lang="en-US" altLang="zh-CN" dirty="0"/>
              <a:t>:  ('hello', 'world', 2015, 2016)</a:t>
            </a:r>
            <a:endParaRPr lang="en-US" altLang="zh-CN" dirty="0"/>
          </a:p>
        </p:txBody>
      </p:sp>
    </p:spTree>
  </p:cSld>
  <p:clrMapOvr>
    <a:masterClrMapping/>
  </p:clrMapOvr>
  <p:transition spd="med">
    <p:push/>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内容占位符 2"/>
          <p:cNvSpPr>
            <a:spLocks noGrp="1"/>
          </p:cNvSpPr>
          <p:nvPr>
            <p:ph idx="1"/>
          </p:nvPr>
        </p:nvSpPr>
        <p:spPr>
          <a:xfrm>
            <a:off x="628650" y="219075"/>
            <a:ext cx="7886700" cy="6427788"/>
          </a:xfrm>
        </p:spPr>
        <p:txBody>
          <a:bodyPr vert="horz" wrap="square" lIns="91440" tIns="45720" rIns="91440" bIns="45720" anchor="t"/>
          <a:p>
            <a:r>
              <a:rPr lang="en-US" altLang="zh-CN" sz="2800" dirty="0"/>
              <a:t>3. </a:t>
            </a:r>
            <a:r>
              <a:rPr lang="zh-CN" altLang="zh-CN" sz="2800" dirty="0"/>
              <a:t>删除元组</a:t>
            </a:r>
            <a:endParaRPr lang="zh-CN" altLang="zh-CN" sz="2800" dirty="0"/>
          </a:p>
          <a:p>
            <a:r>
              <a:rPr lang="zh-CN" altLang="zh-CN" sz="2800" dirty="0"/>
              <a:t>元组中的元素值是不允许删除的，但我们可以使用</a:t>
            </a:r>
            <a:r>
              <a:rPr lang="en-US" altLang="zh-CN" sz="2800" dirty="0"/>
              <a:t>del</a:t>
            </a:r>
            <a:r>
              <a:rPr lang="zh-CN" altLang="zh-CN" sz="2800" dirty="0"/>
              <a:t>语句来删除整个元组，看如下示例</a:t>
            </a:r>
            <a:r>
              <a:rPr lang="en-US" altLang="zh-CN" sz="2800" dirty="0"/>
              <a:t>:</a:t>
            </a:r>
            <a:endParaRPr lang="zh-CN" altLang="zh-CN" sz="2800" dirty="0"/>
          </a:p>
          <a:p>
            <a:r>
              <a:rPr lang="en-US" altLang="zh-CN" sz="2800" dirty="0"/>
              <a:t>&gt;&gt;&gt; field = ('hello', 'world')</a:t>
            </a:r>
            <a:endParaRPr lang="zh-CN" altLang="zh-CN" sz="2800" dirty="0"/>
          </a:p>
          <a:p>
            <a:r>
              <a:rPr lang="en-US" altLang="zh-CN" sz="2800" dirty="0"/>
              <a:t>&gt;&gt;&gt; del field</a:t>
            </a:r>
            <a:endParaRPr lang="zh-CN" altLang="zh-CN" sz="2800" dirty="0"/>
          </a:p>
          <a:p>
            <a:r>
              <a:rPr lang="en-US" altLang="zh-CN" sz="2800" dirty="0"/>
              <a:t>&gt;&gt;&gt; print('</a:t>
            </a:r>
            <a:r>
              <a:rPr lang="zh-CN" altLang="zh-CN" sz="2800" dirty="0"/>
              <a:t>删除后的结果：</a:t>
            </a:r>
            <a:r>
              <a:rPr lang="en-US" altLang="zh-CN" sz="2800" dirty="0"/>
              <a:t>',field)</a:t>
            </a:r>
            <a:endParaRPr lang="zh-CN" altLang="zh-CN" sz="2800" dirty="0"/>
          </a:p>
          <a:p>
            <a:r>
              <a:rPr lang="en-US" altLang="zh-CN" sz="2800" dirty="0"/>
              <a:t>Traceback (most recent call last):</a:t>
            </a:r>
            <a:endParaRPr lang="zh-CN" altLang="zh-CN" sz="2800" dirty="0"/>
          </a:p>
          <a:p>
            <a:r>
              <a:rPr lang="en-US" altLang="zh-CN" sz="2800" dirty="0"/>
              <a:t>  File "&lt;pyshell#84&gt;", line 1, in &lt;module&gt;</a:t>
            </a:r>
            <a:endParaRPr lang="zh-CN" altLang="zh-CN" sz="2800" dirty="0"/>
          </a:p>
          <a:p>
            <a:r>
              <a:rPr lang="en-US" altLang="zh-CN" sz="2800" dirty="0"/>
              <a:t>    print('</a:t>
            </a:r>
            <a:r>
              <a:rPr lang="zh-CN" altLang="zh-CN" sz="2800" dirty="0"/>
              <a:t>删除后的结果：</a:t>
            </a:r>
            <a:r>
              <a:rPr lang="en-US" altLang="zh-CN" sz="2800" dirty="0"/>
              <a:t>',field)</a:t>
            </a:r>
            <a:endParaRPr lang="zh-CN" altLang="zh-CN" sz="2800" dirty="0"/>
          </a:p>
          <a:p>
            <a:r>
              <a:rPr lang="en-US" altLang="zh-CN" sz="2800" dirty="0"/>
              <a:t>NameError: name 'field' is not defined</a:t>
            </a:r>
            <a:endParaRPr lang="zh-CN" altLang="zh-CN" sz="2800" dirty="0"/>
          </a:p>
          <a:p>
            <a:r>
              <a:rPr lang="zh-CN" altLang="zh-CN" sz="2800" dirty="0"/>
              <a:t>以上实例元组被删除后，输出变量会有异常信息，输出结果告诉我们</a:t>
            </a:r>
            <a:r>
              <a:rPr lang="en-US" altLang="zh-CN" sz="2800" dirty="0"/>
              <a:t>field</a:t>
            </a:r>
            <a:r>
              <a:rPr lang="zh-CN" altLang="zh-CN" sz="2800" dirty="0"/>
              <a:t>没有定义，即</a:t>
            </a:r>
            <a:r>
              <a:rPr lang="en-US" altLang="zh-CN" sz="2800" dirty="0"/>
              <a:t>field</a:t>
            </a:r>
            <a:r>
              <a:rPr lang="zh-CN" altLang="zh-CN" sz="2800" dirty="0"/>
              <a:t>已经不存在了。</a:t>
            </a:r>
            <a:endParaRPr lang="zh-CN" altLang="en-US" sz="2800" dirty="0"/>
          </a:p>
        </p:txBody>
      </p:sp>
    </p:spTree>
  </p:cSld>
  <p:clrMapOvr>
    <a:masterClrMapping/>
  </p:clrMapOvr>
  <p:transition spd="med">
    <p:push/>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内容占位符 2"/>
          <p:cNvSpPr>
            <a:spLocks noGrp="1"/>
          </p:cNvSpPr>
          <p:nvPr>
            <p:ph idx="1"/>
          </p:nvPr>
        </p:nvSpPr>
        <p:spPr>
          <a:xfrm>
            <a:off x="628650" y="163513"/>
            <a:ext cx="7886700" cy="6442075"/>
          </a:xfrm>
        </p:spPr>
        <p:txBody>
          <a:bodyPr vert="horz" wrap="square" lIns="91440" tIns="45720" rIns="91440" bIns="45720" anchor="t"/>
          <a:p>
            <a:r>
              <a:rPr lang="en-US" altLang="zh-CN" dirty="0"/>
              <a:t>4. </a:t>
            </a:r>
            <a:r>
              <a:rPr lang="zh-CN" altLang="zh-CN" dirty="0"/>
              <a:t>元组索引、截取</a:t>
            </a:r>
            <a:endParaRPr lang="zh-CN" altLang="zh-CN" dirty="0"/>
          </a:p>
          <a:p>
            <a:r>
              <a:rPr lang="zh-CN" altLang="zh-CN" dirty="0"/>
              <a:t>因为元组也是一个序列，所以我们可以访问元组中的指定位置的元素，也可以截取索引中的一段元素，看如下示例：</a:t>
            </a:r>
            <a:endParaRPr lang="zh-CN" altLang="zh-CN" dirty="0"/>
          </a:p>
          <a:p>
            <a:r>
              <a:rPr lang="en-US" altLang="zh-CN" dirty="0"/>
              <a:t>&gt;&gt;&gt; field = ('hello', 'world', 'welcome')</a:t>
            </a:r>
            <a:endParaRPr lang="zh-CN" altLang="zh-CN" dirty="0"/>
          </a:p>
          <a:p>
            <a:r>
              <a:rPr lang="en-US" altLang="zh-CN" dirty="0"/>
              <a:t>&gt;&gt;&gt; field [2]</a:t>
            </a:r>
            <a:endParaRPr lang="zh-CN" altLang="zh-CN" dirty="0"/>
          </a:p>
          <a:p>
            <a:r>
              <a:rPr lang="en-US" altLang="zh-CN" dirty="0"/>
              <a:t>'welcome'</a:t>
            </a:r>
            <a:endParaRPr lang="zh-CN" altLang="zh-CN" dirty="0"/>
          </a:p>
          <a:p>
            <a:r>
              <a:rPr lang="en-US" altLang="zh-CN" dirty="0"/>
              <a:t>&gt;&gt;&gt; field [-2]</a:t>
            </a:r>
            <a:endParaRPr lang="zh-CN" altLang="zh-CN" dirty="0"/>
          </a:p>
          <a:p>
            <a:r>
              <a:rPr lang="en-US" altLang="zh-CN" dirty="0"/>
              <a:t>'world'</a:t>
            </a:r>
            <a:endParaRPr lang="zh-CN" altLang="zh-CN" dirty="0"/>
          </a:p>
          <a:p>
            <a:r>
              <a:rPr lang="en-US" altLang="zh-CN" dirty="0"/>
              <a:t>&gt;&gt;&gt; field [1:]</a:t>
            </a:r>
            <a:endParaRPr lang="zh-CN" altLang="zh-CN" dirty="0"/>
          </a:p>
          <a:p>
            <a:r>
              <a:rPr lang="en-US" altLang="zh-CN" dirty="0"/>
              <a:t>('world', 'welcome')</a:t>
            </a:r>
            <a:endParaRPr lang="zh-CN" altLang="en-US" dirty="0"/>
          </a:p>
        </p:txBody>
      </p:sp>
    </p:spTree>
  </p:cSld>
  <p:clrMapOvr>
    <a:masterClrMapping/>
  </p:clrMapOvr>
  <p:transition spd="med">
    <p:push/>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3513"/>
            <a:ext cx="7886700" cy="7651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3.3.3  </a:t>
            </a:r>
            <a:r>
              <a:rPr lang="zh-CN" altLang="zh-CN" dirty="0">
                <a:effectLst>
                  <a:outerShdw blurRad="38100" dist="38100" dir="2700000">
                    <a:srgbClr val="000000"/>
                  </a:outerShdw>
                </a:effectLst>
              </a:rPr>
              <a:t>元组内置函数</a:t>
            </a:r>
            <a:endParaRPr lang="zh-CN" altLang="en-US" dirty="0">
              <a:effectLst>
                <a:outerShdw blurRad="38100" dist="38100" dir="2700000">
                  <a:srgbClr val="000000"/>
                </a:outerShdw>
              </a:effectLst>
            </a:endParaRPr>
          </a:p>
        </p:txBody>
      </p:sp>
      <p:sp>
        <p:nvSpPr>
          <p:cNvPr id="155651" name="内容占位符 2"/>
          <p:cNvSpPr>
            <a:spLocks noGrp="1"/>
          </p:cNvSpPr>
          <p:nvPr>
            <p:ph idx="1"/>
          </p:nvPr>
        </p:nvSpPr>
        <p:spPr>
          <a:xfrm>
            <a:off x="628650" y="1023938"/>
            <a:ext cx="7886700" cy="5664200"/>
          </a:xfrm>
        </p:spPr>
        <p:txBody>
          <a:bodyPr vert="horz" wrap="square" lIns="91440" tIns="45720" rIns="91440" bIns="45720" anchor="t"/>
          <a:p>
            <a:r>
              <a:rPr lang="en-US" altLang="zh-CN" sz="2800" dirty="0"/>
              <a:t>Python</a:t>
            </a:r>
            <a:r>
              <a:rPr lang="zh-CN" altLang="zh-CN" sz="2800" dirty="0"/>
              <a:t>元组提供了一些内置函数，如计算元素个数、返回最大值、最小值、列表转换等函数。</a:t>
            </a:r>
            <a:endParaRPr lang="en-US" altLang="zh-CN" sz="2800" dirty="0"/>
          </a:p>
          <a:p>
            <a:r>
              <a:rPr lang="en-US" altLang="zh-CN" sz="2800" dirty="0"/>
              <a:t>len(tuple)</a:t>
            </a:r>
            <a:r>
              <a:rPr lang="zh-CN" altLang="zh-CN" sz="2800" dirty="0"/>
              <a:t>，计算元组元素个数。使用方式如下：</a:t>
            </a:r>
            <a:endParaRPr lang="zh-CN" altLang="zh-CN" sz="2800" dirty="0"/>
          </a:p>
          <a:p>
            <a:r>
              <a:rPr lang="en-US" altLang="zh-CN" sz="2800" dirty="0"/>
              <a:t>&gt;&gt;&gt; tup = ('hello', 'world', 'welcome')</a:t>
            </a:r>
            <a:endParaRPr lang="zh-CN" altLang="zh-CN" sz="2800" dirty="0"/>
          </a:p>
          <a:p>
            <a:r>
              <a:rPr lang="en-US" altLang="zh-CN" sz="2800" dirty="0"/>
              <a:t>&gt;&gt;&gt; len(tup)</a:t>
            </a:r>
            <a:endParaRPr lang="zh-CN" altLang="zh-CN" sz="2800" dirty="0"/>
          </a:p>
          <a:p>
            <a:r>
              <a:rPr lang="en-US" altLang="zh-CN" sz="2800" dirty="0"/>
              <a:t>3</a:t>
            </a:r>
            <a:endParaRPr lang="zh-CN" altLang="zh-CN" sz="2800" dirty="0"/>
          </a:p>
          <a:p>
            <a:r>
              <a:rPr lang="en-US" altLang="zh-CN" sz="2800" dirty="0"/>
              <a:t>max(tuple)</a:t>
            </a:r>
            <a:r>
              <a:rPr lang="zh-CN" altLang="zh-CN" sz="2800" dirty="0"/>
              <a:t>，返回元组中元素最大值。使用方式如下：</a:t>
            </a:r>
            <a:endParaRPr lang="zh-CN" altLang="zh-CN" sz="2800" dirty="0"/>
          </a:p>
          <a:p>
            <a:r>
              <a:rPr lang="en-US" altLang="zh-CN" sz="2800" dirty="0"/>
              <a:t>&gt;&gt;&gt; tup = ('6', '3', '8')</a:t>
            </a:r>
            <a:endParaRPr lang="zh-CN" altLang="zh-CN" sz="2800" dirty="0"/>
          </a:p>
          <a:p>
            <a:r>
              <a:rPr lang="en-US" altLang="zh-CN" sz="2800" dirty="0"/>
              <a:t>&gt;&gt;&gt; max(tup)</a:t>
            </a:r>
            <a:endParaRPr lang="zh-CN" altLang="zh-CN" sz="2800" dirty="0"/>
          </a:p>
          <a:p>
            <a:r>
              <a:rPr lang="en-US" altLang="zh-CN" sz="2800" dirty="0"/>
              <a:t>'8'</a:t>
            </a:r>
            <a:endParaRPr lang="zh-CN" altLang="zh-CN" sz="2800" dirty="0"/>
          </a:p>
          <a:p>
            <a:endParaRPr lang="zh-CN" altLang="en-US" sz="2800" dirty="0"/>
          </a:p>
        </p:txBody>
      </p:sp>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71802" y="1962401"/>
            <a:ext cx="4511976" cy="3323987"/>
          </a:xfrm>
        </p:spPr>
        <p:txBody>
          <a:bodyPr>
            <a:normAutofit fontScale="90000" lnSpcReduction="20000"/>
          </a:bodyPr>
          <a:lstStyle/>
          <a:p>
            <a:r>
              <a:rPr lang="en-US" altLang="zh-CN" sz="2400" dirty="0" smtClean="0">
                <a:latin typeface="华文中宋" panose="02010600040101010101" pitchFamily="2" charset="-122"/>
                <a:ea typeface="华文中宋" panose="02010600040101010101" pitchFamily="2" charset="-122"/>
              </a:rPr>
              <a:t>1</a:t>
            </a:r>
            <a:r>
              <a:rPr lang="zh-CN" altLang="en-US" sz="2400" dirty="0" smtClean="0">
                <a:latin typeface="华文中宋" panose="02010600040101010101" pitchFamily="2" charset="-122"/>
                <a:ea typeface="华文中宋" panose="02010600040101010101" pitchFamily="2" charset="-122"/>
              </a:rPr>
              <a:t>、语法简洁</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2</a:t>
            </a:r>
            <a:r>
              <a:rPr lang="zh-CN" altLang="en-US" sz="2400" dirty="0" smtClean="0">
                <a:latin typeface="华文中宋" panose="02010600040101010101" pitchFamily="2" charset="-122"/>
                <a:ea typeface="华文中宋" panose="02010600040101010101" pitchFamily="2" charset="-122"/>
              </a:rPr>
              <a:t>、与平台无关</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3</a:t>
            </a:r>
            <a:r>
              <a:rPr lang="zh-CN" altLang="en-US" sz="2400" dirty="0" smtClean="0">
                <a:latin typeface="华文中宋" panose="02010600040101010101" pitchFamily="2" charset="-122"/>
                <a:ea typeface="华文中宋" panose="02010600040101010101" pitchFamily="2" charset="-122"/>
              </a:rPr>
              <a:t>、粘性扩展</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4</a:t>
            </a:r>
            <a:r>
              <a:rPr lang="zh-CN" altLang="en-US" sz="2400" dirty="0" smtClean="0">
                <a:latin typeface="华文中宋" panose="02010600040101010101" pitchFamily="2" charset="-122"/>
                <a:ea typeface="华文中宋" panose="02010600040101010101" pitchFamily="2" charset="-122"/>
              </a:rPr>
              <a:t>、开源理念</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5</a:t>
            </a:r>
            <a:r>
              <a:rPr lang="zh-CN" altLang="en-US" sz="2400" dirty="0" smtClean="0">
                <a:latin typeface="华文中宋" panose="02010600040101010101" pitchFamily="2" charset="-122"/>
                <a:ea typeface="华文中宋" panose="02010600040101010101" pitchFamily="2" charset="-122"/>
              </a:rPr>
              <a:t>、通用灵活</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6</a:t>
            </a:r>
            <a:r>
              <a:rPr lang="zh-CN" altLang="en-US" sz="2400" dirty="0" smtClean="0">
                <a:latin typeface="华文中宋" panose="02010600040101010101" pitchFamily="2" charset="-122"/>
                <a:ea typeface="华文中宋" panose="02010600040101010101" pitchFamily="2" charset="-122"/>
              </a:rPr>
              <a:t>、强制可读</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7</a:t>
            </a:r>
            <a:r>
              <a:rPr lang="zh-CN" altLang="en-US" sz="2400" dirty="0" smtClean="0">
                <a:latin typeface="华文中宋" panose="02010600040101010101" pitchFamily="2" charset="-122"/>
                <a:ea typeface="华文中宋" panose="02010600040101010101" pitchFamily="2" charset="-122"/>
              </a:rPr>
              <a:t>、支持中文</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8</a:t>
            </a:r>
            <a:r>
              <a:rPr lang="zh-CN" altLang="en-US" sz="2400" dirty="0" smtClean="0">
                <a:latin typeface="华文中宋" panose="02010600040101010101" pitchFamily="2" charset="-122"/>
                <a:ea typeface="华文中宋" panose="02010600040101010101" pitchFamily="2" charset="-122"/>
              </a:rPr>
              <a:t>、模式多样</a:t>
            </a:r>
            <a:endParaRPr lang="en-US" altLang="zh-CN" sz="2400" dirty="0" smtClean="0">
              <a:latin typeface="华文中宋" panose="02010600040101010101" pitchFamily="2" charset="-122"/>
              <a:ea typeface="华文中宋" panose="02010600040101010101" pitchFamily="2" charset="-122"/>
            </a:endParaRPr>
          </a:p>
          <a:p>
            <a:r>
              <a:rPr lang="en-US" altLang="zh-CN" sz="2400" dirty="0" smtClean="0">
                <a:latin typeface="华文中宋" panose="02010600040101010101" pitchFamily="2" charset="-122"/>
                <a:ea typeface="华文中宋" panose="02010600040101010101" pitchFamily="2" charset="-122"/>
              </a:rPr>
              <a:t>9</a:t>
            </a:r>
            <a:r>
              <a:rPr lang="zh-CN" altLang="en-US" sz="2400" dirty="0" smtClean="0">
                <a:latin typeface="华文中宋" panose="02010600040101010101" pitchFamily="2" charset="-122"/>
                <a:ea typeface="华文中宋" panose="02010600040101010101" pitchFamily="2" charset="-122"/>
              </a:rPr>
              <a:t>、类库丰富</a:t>
            </a:r>
            <a:endParaRPr lang="zh-CN" altLang="en-US" sz="2400" dirty="0">
              <a:latin typeface="华文中宋" panose="02010600040101010101" pitchFamily="2" charset="-122"/>
              <a:ea typeface="华文中宋" panose="02010600040101010101" pitchFamily="2" charset="-122"/>
            </a:endParaRPr>
          </a:p>
        </p:txBody>
      </p:sp>
      <p:sp>
        <p:nvSpPr>
          <p:cNvPr id="4" name="矩形 3"/>
          <p:cNvSpPr/>
          <p:nvPr/>
        </p:nvSpPr>
        <p:spPr>
          <a:xfrm>
            <a:off x="2428860" y="1285860"/>
            <a:ext cx="3384376" cy="521970"/>
          </a:xfrm>
          <a:prstGeom prst="rect">
            <a:avLst/>
          </a:prstGeom>
        </p:spPr>
        <p:txBody>
          <a:bodyPr wrap="square">
            <a:spAutoFit/>
          </a:bodyPr>
          <a:lstStyle/>
          <a:p>
            <a:pPr algn="ctr"/>
            <a:r>
              <a:rPr lang="en-US" altLang="zh-CN" sz="2800" b="1" dirty="0">
                <a:solidFill>
                  <a:srgbClr val="942124"/>
                </a:solidFill>
              </a:rPr>
              <a:t>Python</a:t>
            </a:r>
            <a:r>
              <a:rPr lang="zh-CN" altLang="en-US" sz="2800" b="1" dirty="0">
                <a:solidFill>
                  <a:srgbClr val="942124"/>
                </a:solidFill>
              </a:rPr>
              <a:t>语言的特点</a:t>
            </a:r>
            <a:endParaRPr lang="zh-CN" altLang="en-US" sz="2800" b="1" dirty="0">
              <a:solidFill>
                <a:srgbClr val="942124"/>
              </a:solidFill>
            </a:endParaRPr>
          </a:p>
        </p:txBody>
      </p:sp>
      <p:sp>
        <p:nvSpPr>
          <p:cNvPr id="5" name="矩形 4"/>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6" name="椭圆 5"/>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58763"/>
            <a:ext cx="7886700" cy="5918200"/>
          </a:xfrm>
        </p:spPr>
        <p:txBody>
          <a:bodyPr vert="horz" wrap="square" lIns="91440" tIns="45720" rIns="91440" bIns="45720" numCol="1" anchor="t" anchorCtr="0" compatLnSpc="1"/>
          <a:p>
            <a:pPr>
              <a:lnSpc>
                <a:spcPct val="90000"/>
              </a:lnSpc>
            </a:pPr>
            <a:r>
              <a:rPr lang="en-US" altLang="zh-CN" dirty="0"/>
              <a:t>min(tuple)</a:t>
            </a:r>
            <a:r>
              <a:rPr lang="zh-CN" altLang="zh-CN" dirty="0"/>
              <a:t>，返回元组中元素最小值。使用方式如下：</a:t>
            </a:r>
            <a:endParaRPr lang="zh-CN" altLang="zh-CN" dirty="0"/>
          </a:p>
          <a:p>
            <a:pPr>
              <a:lnSpc>
                <a:spcPct val="90000"/>
              </a:lnSpc>
            </a:pPr>
            <a:r>
              <a:rPr lang="en-US" altLang="zh-CN" dirty="0"/>
              <a:t>&gt;&gt;&gt; tup = ('6', '3', '8')</a:t>
            </a:r>
            <a:endParaRPr lang="zh-CN" altLang="zh-CN" dirty="0"/>
          </a:p>
          <a:p>
            <a:pPr>
              <a:lnSpc>
                <a:spcPct val="90000"/>
              </a:lnSpc>
            </a:pPr>
            <a:r>
              <a:rPr lang="en-US" altLang="zh-CN" dirty="0"/>
              <a:t>&gt;&gt;&gt; min(tup)</a:t>
            </a:r>
            <a:endParaRPr lang="zh-CN" altLang="zh-CN" dirty="0"/>
          </a:p>
          <a:p>
            <a:pPr>
              <a:lnSpc>
                <a:spcPct val="90000"/>
              </a:lnSpc>
            </a:pPr>
            <a:r>
              <a:rPr lang="en-US" altLang="zh-CN" dirty="0"/>
              <a:t>'3'</a:t>
            </a:r>
            <a:endParaRPr lang="zh-CN" altLang="zh-CN" dirty="0"/>
          </a:p>
          <a:p>
            <a:pPr>
              <a:lnSpc>
                <a:spcPct val="90000"/>
              </a:lnSpc>
            </a:pPr>
            <a:r>
              <a:rPr lang="en-US" altLang="zh-CN" dirty="0"/>
              <a:t>tuple(seq)</a:t>
            </a:r>
            <a:r>
              <a:rPr lang="zh-CN" altLang="zh-CN" dirty="0"/>
              <a:t>，将列表转换为元组。使用方式如下：</a:t>
            </a:r>
            <a:endParaRPr lang="zh-CN" altLang="zh-CN" dirty="0"/>
          </a:p>
          <a:p>
            <a:pPr>
              <a:lnSpc>
                <a:spcPct val="90000"/>
              </a:lnSpc>
            </a:pPr>
            <a:r>
              <a:rPr lang="en-US" altLang="zh-CN" dirty="0"/>
              <a:t>&gt;&gt;&gt; field= ['hello', 'world', 'welcome']</a:t>
            </a:r>
            <a:endParaRPr lang="zh-CN" altLang="zh-CN" dirty="0"/>
          </a:p>
          <a:p>
            <a:pPr>
              <a:lnSpc>
                <a:spcPct val="90000"/>
              </a:lnSpc>
            </a:pPr>
            <a:r>
              <a:rPr lang="en-US" altLang="zh-CN" dirty="0"/>
              <a:t>&gt;&gt;&gt; tup=tuple(field)</a:t>
            </a:r>
            <a:endParaRPr lang="zh-CN" altLang="zh-CN" dirty="0"/>
          </a:p>
          <a:p>
            <a:pPr>
              <a:lnSpc>
                <a:spcPct val="90000"/>
              </a:lnSpc>
            </a:pPr>
            <a:r>
              <a:rPr lang="en-US" altLang="zh-CN" dirty="0"/>
              <a:t>&gt;&gt;&gt; tup</a:t>
            </a:r>
            <a:endParaRPr lang="zh-CN" altLang="zh-CN" dirty="0"/>
          </a:p>
          <a:p>
            <a:pPr>
              <a:lnSpc>
                <a:spcPct val="90000"/>
              </a:lnSpc>
            </a:pPr>
            <a:r>
              <a:rPr lang="en-US" altLang="zh-CN" dirty="0"/>
              <a:t>('hello', 'world', 'welcome')</a:t>
            </a:r>
            <a:endParaRPr lang="zh-CN" altLang="en-US" dirty="0"/>
          </a:p>
        </p:txBody>
      </p:sp>
    </p:spTree>
  </p:cSld>
  <p:clrMapOvr>
    <a:masterClrMapping/>
  </p:clrMapOvr>
  <p:transition spd="med">
    <p:push/>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14313"/>
            <a:ext cx="7886700" cy="7683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3.4  </a:t>
            </a:r>
            <a:r>
              <a:rPr lang="zh-CN" altLang="zh-CN" dirty="0">
                <a:effectLst>
                  <a:outerShdw blurRad="38100" dist="38100" dir="2700000">
                    <a:srgbClr val="000000"/>
                  </a:outerShdw>
                </a:effectLst>
              </a:rPr>
              <a:t>列表与元组区别</a:t>
            </a:r>
            <a:endParaRPr lang="zh-CN" altLang="en-US" dirty="0">
              <a:effectLst>
                <a:outerShdw blurRad="38100" dist="38100" dir="2700000">
                  <a:srgbClr val="000000"/>
                </a:outerShdw>
              </a:effectLst>
            </a:endParaRPr>
          </a:p>
        </p:txBody>
      </p:sp>
      <p:sp>
        <p:nvSpPr>
          <p:cNvPr id="157699" name="内容占位符 2"/>
          <p:cNvSpPr>
            <a:spLocks noGrp="1"/>
          </p:cNvSpPr>
          <p:nvPr>
            <p:ph idx="1"/>
          </p:nvPr>
        </p:nvSpPr>
        <p:spPr>
          <a:xfrm>
            <a:off x="628650" y="1092200"/>
            <a:ext cx="7886700" cy="5084763"/>
          </a:xfrm>
        </p:spPr>
        <p:txBody>
          <a:bodyPr vert="horz" wrap="square" lIns="91440" tIns="45720" rIns="91440" bIns="45720" anchor="t"/>
          <a:p>
            <a:r>
              <a:rPr lang="zh-CN" altLang="zh-CN" dirty="0">
                <a:solidFill>
                  <a:srgbClr val="FF0000"/>
                </a:solidFill>
              </a:rPr>
              <a:t>列表与元组的区别是元组的元素不能修改。元组一旦初始化就不能修改。</a:t>
            </a:r>
            <a:endParaRPr lang="zh-CN" altLang="zh-CN" dirty="0">
              <a:solidFill>
                <a:srgbClr val="FF0000"/>
              </a:solidFill>
            </a:endParaRPr>
          </a:p>
          <a:p>
            <a:r>
              <a:rPr lang="zh-CN" altLang="zh-CN" dirty="0"/>
              <a:t>不可变的元组有什么意义？</a:t>
            </a:r>
            <a:r>
              <a:rPr lang="zh-CN" altLang="zh-CN" dirty="0">
                <a:solidFill>
                  <a:srgbClr val="FF0000"/>
                </a:solidFill>
              </a:rPr>
              <a:t>因为元组不可变，所以代码更安全。</a:t>
            </a:r>
            <a:r>
              <a:rPr lang="zh-CN" altLang="zh-CN" dirty="0"/>
              <a:t>如果可能，能用元组代替列表就尽量用元组。</a:t>
            </a:r>
            <a:endParaRPr lang="zh-CN" altLang="en-US" dirty="0"/>
          </a:p>
        </p:txBody>
      </p:sp>
    </p:spTree>
  </p:cSld>
  <p:clrMapOvr>
    <a:masterClrMapping/>
  </p:clrMapOvr>
  <p:transition spd="med">
    <p:push/>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8334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3.5  </a:t>
            </a:r>
            <a:r>
              <a:rPr lang="zh-CN" altLang="zh-CN" dirty="0">
                <a:effectLst>
                  <a:outerShdw blurRad="38100" dist="38100" dir="2700000">
                    <a:srgbClr val="000000"/>
                  </a:outerShdw>
                </a:effectLst>
              </a:rPr>
              <a:t>调</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试</a:t>
            </a:r>
            <a:endParaRPr lang="zh-CN" altLang="en-US" dirty="0">
              <a:effectLst>
                <a:outerShdw blurRad="38100" dist="38100" dir="2700000">
                  <a:srgbClr val="000000"/>
                </a:outerShdw>
              </a:effectLst>
            </a:endParaRPr>
          </a:p>
        </p:txBody>
      </p:sp>
      <p:sp>
        <p:nvSpPr>
          <p:cNvPr id="158723" name="内容占位符 2"/>
          <p:cNvSpPr>
            <a:spLocks noGrp="1"/>
          </p:cNvSpPr>
          <p:nvPr>
            <p:ph idx="1"/>
          </p:nvPr>
        </p:nvSpPr>
        <p:spPr>
          <a:xfrm>
            <a:off x="628650" y="1146175"/>
            <a:ext cx="7886700" cy="5030788"/>
          </a:xfrm>
        </p:spPr>
        <p:txBody>
          <a:bodyPr vert="horz" wrap="square" lIns="91440" tIns="45720" rIns="91440" bIns="45720" anchor="t"/>
          <a:p>
            <a:r>
              <a:rPr lang="zh-CN" altLang="zh-CN" dirty="0"/>
              <a:t>在编写序列操作的程序时，难免会出现错误，以下是常见的一些错误。</a:t>
            </a:r>
            <a:endParaRPr lang="zh-CN" altLang="zh-CN" dirty="0"/>
          </a:p>
          <a:p>
            <a:r>
              <a:rPr lang="zh-CN" altLang="zh-CN" dirty="0"/>
              <a:t>（</a:t>
            </a:r>
            <a:r>
              <a:rPr lang="en-US" altLang="zh-CN" dirty="0"/>
              <a:t>1</a:t>
            </a:r>
            <a:r>
              <a:rPr lang="zh-CN" altLang="zh-CN" dirty="0"/>
              <a:t>）对序列中的元素进行访问时，输入序列中不存在的编号，比如在</a:t>
            </a:r>
            <a:r>
              <a:rPr lang="en-US" altLang="zh-CN" dirty="0"/>
              <a:t>greeting=’Hello’</a:t>
            </a:r>
            <a:r>
              <a:rPr lang="zh-CN" altLang="zh-CN" dirty="0"/>
              <a:t>示例中，输入</a:t>
            </a:r>
            <a:r>
              <a:rPr lang="en-US" altLang="zh-CN" dirty="0"/>
              <a:t>greeting[10]</a:t>
            </a:r>
            <a:r>
              <a:rPr lang="zh-CN" altLang="zh-CN" dirty="0"/>
              <a:t>，会得到什么结果？输入</a:t>
            </a:r>
            <a:r>
              <a:rPr lang="en-US" altLang="zh-CN" dirty="0"/>
              <a:t>greeting[-10]</a:t>
            </a:r>
            <a:r>
              <a:rPr lang="zh-CN" altLang="zh-CN" dirty="0"/>
              <a:t>又会得到什么结果？交互模式下进行验证</a:t>
            </a:r>
            <a:r>
              <a:rPr lang="zh-CN" altLang="en-US" dirty="0"/>
              <a:t>。</a:t>
            </a:r>
            <a:endParaRPr lang="en-US" altLang="zh-CN" dirty="0"/>
          </a:p>
          <a:p>
            <a:r>
              <a:rPr lang="zh-CN" altLang="zh-CN" dirty="0"/>
              <a:t>（</a:t>
            </a:r>
            <a:r>
              <a:rPr lang="en-US" altLang="zh-CN" dirty="0"/>
              <a:t>2</a:t>
            </a:r>
            <a:r>
              <a:rPr lang="zh-CN" altLang="zh-CN" dirty="0"/>
              <a:t>）分片操作中，做分片时，索引值大于列表的最大编号时，操作会报错吗？结果是怎样的？交互模式</a:t>
            </a:r>
            <a:r>
              <a:rPr lang="zh-CN" altLang="en-US" dirty="0"/>
              <a:t>下进行验证。</a:t>
            </a:r>
            <a:endParaRPr lang="zh-CN" altLang="en-US" dirty="0"/>
          </a:p>
        </p:txBody>
      </p:sp>
    </p:spTree>
  </p:cSld>
  <p:clrMapOvr>
    <a:masterClrMapping/>
  </p:clrMapOvr>
  <p:transition spd="med">
    <p:push/>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366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3.6  </a:t>
            </a:r>
            <a:r>
              <a:rPr lang="zh-CN" altLang="zh-CN" dirty="0">
                <a:effectLst>
                  <a:outerShdw blurRad="38100" dist="38100" dir="2700000">
                    <a:srgbClr val="000000"/>
                  </a:outerShdw>
                </a:effectLst>
              </a:rPr>
              <a:t>问题解答</a:t>
            </a:r>
            <a:endParaRPr lang="zh-CN" altLang="en-US" dirty="0">
              <a:effectLst>
                <a:outerShdw blurRad="38100" dist="38100" dir="2700000">
                  <a:srgbClr val="000000"/>
                </a:outerShdw>
              </a:effectLst>
            </a:endParaRPr>
          </a:p>
        </p:txBody>
      </p:sp>
      <p:sp>
        <p:nvSpPr>
          <p:cNvPr id="159747" name="内容占位符 2"/>
          <p:cNvSpPr>
            <a:spLocks noGrp="1"/>
          </p:cNvSpPr>
          <p:nvPr>
            <p:ph idx="1"/>
          </p:nvPr>
        </p:nvSpPr>
        <p:spPr>
          <a:xfrm>
            <a:off x="628650" y="1323975"/>
            <a:ext cx="7886700" cy="4852988"/>
          </a:xfrm>
        </p:spPr>
        <p:txBody>
          <a:bodyPr vert="horz" wrap="square" lIns="91440" tIns="45720" rIns="91440" bIns="45720" anchor="t"/>
          <a:p>
            <a:r>
              <a:rPr lang="zh-CN" altLang="zh-CN" sz="2800" dirty="0"/>
              <a:t>（</a:t>
            </a:r>
            <a:r>
              <a:rPr lang="en-US" altLang="zh-CN" sz="2800" dirty="0"/>
              <a:t>1</a:t>
            </a:r>
            <a:r>
              <a:rPr lang="zh-CN" altLang="zh-CN" sz="2800" dirty="0"/>
              <a:t>）通用序列操作真的是通用的吗？</a:t>
            </a:r>
            <a:endParaRPr lang="zh-CN" altLang="zh-CN" sz="2800" dirty="0"/>
          </a:p>
          <a:p>
            <a:r>
              <a:rPr lang="zh-CN" altLang="zh-CN" sz="2800" dirty="0"/>
              <a:t>这个是不用质疑的，已经有很多的前辈大牛们试验过并且得出结论。若有任何问题我们可以通过自己试验来证明，毕竟计算机目前是还没有学会撒谎。</a:t>
            </a:r>
            <a:endParaRPr lang="zh-CN" altLang="zh-CN" sz="2800" dirty="0"/>
          </a:p>
          <a:p>
            <a:r>
              <a:rPr lang="zh-CN" altLang="zh-CN" sz="2800" dirty="0"/>
              <a:t>（</a:t>
            </a:r>
            <a:r>
              <a:rPr lang="en-US" altLang="zh-CN" sz="2800" dirty="0"/>
              <a:t>2</a:t>
            </a:r>
            <a:r>
              <a:rPr lang="zh-CN" altLang="zh-CN" sz="2800" dirty="0"/>
              <a:t>）该怎么选择使用列表还是元组？</a:t>
            </a:r>
            <a:endParaRPr lang="zh-CN" altLang="zh-CN" sz="2800" dirty="0"/>
          </a:p>
          <a:p>
            <a:r>
              <a:rPr lang="en-US" altLang="zh-CN" sz="2800" dirty="0"/>
              <a:t>list</a:t>
            </a:r>
            <a:r>
              <a:rPr lang="zh-CN" altLang="zh-CN" sz="2800" dirty="0"/>
              <a:t>和</a:t>
            </a:r>
            <a:r>
              <a:rPr lang="en-US" altLang="zh-CN" sz="2800" dirty="0"/>
              <a:t>tuple</a:t>
            </a:r>
            <a:r>
              <a:rPr lang="zh-CN" altLang="zh-CN" sz="2800" dirty="0"/>
              <a:t>是</a:t>
            </a:r>
            <a:r>
              <a:rPr lang="en-US" altLang="zh-CN" sz="2800" dirty="0"/>
              <a:t>Python</a:t>
            </a:r>
            <a:r>
              <a:rPr lang="zh-CN" altLang="zh-CN" sz="2800" dirty="0"/>
              <a:t>内置的有序集合，一个可变，一个不可变。根据需要来选择使用它们，建议是如我们在它们两者的区别里所讲述的：因为元组不可变，所以代码更安全，如果可能，能用元组代替列表就尽量用元组。</a:t>
            </a:r>
            <a:endParaRPr lang="zh-CN" altLang="en-US" sz="2800" dirty="0"/>
          </a:p>
        </p:txBody>
      </p:sp>
    </p:spTree>
  </p:cSld>
  <p:clrMapOvr>
    <a:masterClrMapping/>
  </p:clrMapOvr>
  <p:transition spd="med">
    <p:push/>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9175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3.7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160771" name="内容占位符 2"/>
          <p:cNvSpPr>
            <a:spLocks noGrp="1"/>
          </p:cNvSpPr>
          <p:nvPr>
            <p:ph idx="1"/>
          </p:nvPr>
        </p:nvSpPr>
        <p:spPr>
          <a:xfrm>
            <a:off x="628650" y="1282700"/>
            <a:ext cx="7886700" cy="4894263"/>
          </a:xfrm>
        </p:spPr>
        <p:txBody>
          <a:bodyPr vert="horz" wrap="square" lIns="91440" tIns="45720" rIns="91440" bIns="45720" anchor="t"/>
          <a:p>
            <a:r>
              <a:rPr lang="zh-CN" altLang="zh-CN" dirty="0"/>
              <a:t>本章主要讲解的是列表和元组，在本章结束前，先回顾一下如下一些概念：</a:t>
            </a:r>
            <a:endParaRPr lang="zh-CN" altLang="zh-CN" dirty="0"/>
          </a:p>
          <a:p>
            <a:r>
              <a:rPr lang="zh-CN" altLang="zh-CN" dirty="0"/>
              <a:t>（</a:t>
            </a:r>
            <a:r>
              <a:rPr lang="en-US" altLang="zh-CN" dirty="0"/>
              <a:t>1</a:t>
            </a:r>
            <a:r>
              <a:rPr lang="zh-CN" altLang="zh-CN" dirty="0"/>
              <a:t>）通用序列的基本操作有哪些？</a:t>
            </a:r>
            <a:endParaRPr lang="zh-CN" altLang="zh-CN" dirty="0"/>
          </a:p>
          <a:p>
            <a:r>
              <a:rPr lang="zh-CN" altLang="zh-CN" dirty="0"/>
              <a:t>（</a:t>
            </a:r>
            <a:r>
              <a:rPr lang="en-US" altLang="zh-CN" dirty="0"/>
              <a:t>2</a:t>
            </a:r>
            <a:r>
              <a:rPr lang="zh-CN" altLang="zh-CN" dirty="0"/>
              <a:t>）列表有哪些操作和方法？</a:t>
            </a:r>
            <a:endParaRPr lang="zh-CN" altLang="zh-CN" dirty="0"/>
          </a:p>
          <a:p>
            <a:r>
              <a:rPr lang="zh-CN" altLang="zh-CN" dirty="0"/>
              <a:t>（</a:t>
            </a:r>
            <a:r>
              <a:rPr lang="en-US" altLang="zh-CN" dirty="0"/>
              <a:t>3</a:t>
            </a:r>
            <a:r>
              <a:rPr lang="zh-CN" altLang="zh-CN" dirty="0"/>
              <a:t>）元组有哪些基本操作？内置函数如何使用？</a:t>
            </a:r>
            <a:endParaRPr lang="zh-CN" altLang="zh-CN" dirty="0"/>
          </a:p>
          <a:p>
            <a:r>
              <a:rPr lang="zh-CN" altLang="zh-CN" dirty="0"/>
              <a:t>（</a:t>
            </a:r>
            <a:r>
              <a:rPr lang="en-US" altLang="zh-CN" dirty="0"/>
              <a:t>4</a:t>
            </a:r>
            <a:r>
              <a:rPr lang="zh-CN" altLang="zh-CN" dirty="0"/>
              <a:t>）列表与元组的区别是什么？</a:t>
            </a:r>
            <a:endParaRPr lang="zh-CN" altLang="zh-CN" dirty="0"/>
          </a:p>
          <a:p>
            <a:r>
              <a:rPr lang="zh-CN" altLang="zh-CN" dirty="0"/>
              <a:t>尝试思考并解决如下问题：</a:t>
            </a:r>
            <a:endParaRPr lang="zh-CN" altLang="zh-CN" dirty="0"/>
          </a:p>
          <a:p>
            <a:r>
              <a:rPr lang="zh-CN" altLang="zh-CN" dirty="0"/>
              <a:t>（</a:t>
            </a:r>
            <a:r>
              <a:rPr lang="en-US" altLang="zh-CN" dirty="0"/>
              <a:t>1</a:t>
            </a:r>
            <a:r>
              <a:rPr lang="zh-CN" altLang="zh-CN" dirty="0"/>
              <a:t>）用负数步长对列表和元组进行分片。</a:t>
            </a:r>
            <a:endParaRPr lang="zh-CN" altLang="en-US" dirty="0"/>
          </a:p>
        </p:txBody>
      </p:sp>
    </p:spTree>
  </p:cSld>
  <p:clrMapOvr>
    <a:masterClrMapping/>
  </p:clrMapOvr>
  <p:transition spd="med">
    <p:push/>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368300"/>
            <a:ext cx="7886700" cy="6127750"/>
          </a:xfrm>
        </p:spPr>
        <p:txBody>
          <a:bodyPr vert="horz" wrap="square" lIns="91440" tIns="45720" rIns="91440" bIns="45720" numCol="1" anchor="t" anchorCtr="0" compatLnSpc="1"/>
          <a:p>
            <a:pPr>
              <a:lnSpc>
                <a:spcPct val="80000"/>
              </a:lnSpc>
            </a:pPr>
            <a:r>
              <a:rPr lang="zh-CN" altLang="zh-CN" sz="3000" dirty="0"/>
              <a:t>（</a:t>
            </a:r>
            <a:r>
              <a:rPr lang="en-US" altLang="zh-CN" sz="3000" dirty="0"/>
              <a:t>2</a:t>
            </a:r>
            <a:r>
              <a:rPr lang="zh-CN" altLang="zh-CN" sz="3000" dirty="0"/>
              <a:t>）请用索引取出下面</a:t>
            </a:r>
            <a:r>
              <a:rPr lang="en-US" altLang="zh-CN" sz="3000" dirty="0"/>
              <a:t>list</a:t>
            </a:r>
            <a:r>
              <a:rPr lang="zh-CN" altLang="zh-CN" sz="3000" dirty="0"/>
              <a:t>的指定元素：</a:t>
            </a:r>
            <a:endParaRPr lang="zh-CN" altLang="zh-CN" sz="3000" dirty="0"/>
          </a:p>
          <a:p>
            <a:pPr>
              <a:lnSpc>
                <a:spcPct val="80000"/>
              </a:lnSpc>
            </a:pPr>
            <a:r>
              <a:rPr lang="en-US" altLang="zh-CN" sz="3000" dirty="0"/>
              <a:t>field = [</a:t>
            </a:r>
            <a:endParaRPr lang="zh-CN" altLang="zh-CN" sz="3000" dirty="0"/>
          </a:p>
          <a:p>
            <a:pPr>
              <a:lnSpc>
                <a:spcPct val="80000"/>
              </a:lnSpc>
            </a:pPr>
            <a:r>
              <a:rPr lang="en-US" altLang="zh-CN" sz="3000" dirty="0"/>
              <a:t>    ['hello', 'world', 'welcome'],</a:t>
            </a:r>
            <a:endParaRPr lang="zh-CN" altLang="zh-CN" sz="3000" dirty="0"/>
          </a:p>
          <a:p>
            <a:pPr>
              <a:lnSpc>
                <a:spcPct val="80000"/>
              </a:lnSpc>
            </a:pPr>
            <a:r>
              <a:rPr lang="en-US" altLang="zh-CN" sz="3000" dirty="0"/>
              <a:t>    ['study', 'Python', 'is', 'funny'],</a:t>
            </a:r>
            <a:endParaRPr lang="zh-CN" altLang="zh-CN" sz="3000" dirty="0"/>
          </a:p>
          <a:p>
            <a:pPr>
              <a:lnSpc>
                <a:spcPct val="80000"/>
              </a:lnSpc>
            </a:pPr>
            <a:r>
              <a:rPr lang="en-US" altLang="zh-CN" sz="3000" dirty="0"/>
              <a:t>    ['good', 'better', 'best']</a:t>
            </a:r>
            <a:endParaRPr lang="zh-CN" altLang="zh-CN" sz="3000" dirty="0"/>
          </a:p>
          <a:p>
            <a:pPr>
              <a:lnSpc>
                <a:spcPct val="80000"/>
              </a:lnSpc>
            </a:pPr>
            <a:r>
              <a:rPr lang="en-US" altLang="zh-CN" sz="3000" dirty="0"/>
              <a:t>]</a:t>
            </a:r>
            <a:endParaRPr lang="zh-CN" altLang="zh-CN" sz="3000" dirty="0"/>
          </a:p>
          <a:p>
            <a:pPr>
              <a:lnSpc>
                <a:spcPct val="80000"/>
              </a:lnSpc>
            </a:pPr>
            <a:r>
              <a:rPr lang="en-US" altLang="zh-CN" sz="3000" dirty="0"/>
              <a:t> </a:t>
            </a:r>
            <a:endParaRPr lang="zh-CN" altLang="zh-CN" sz="3000" dirty="0"/>
          </a:p>
          <a:p>
            <a:pPr>
              <a:lnSpc>
                <a:spcPct val="80000"/>
              </a:lnSpc>
            </a:pPr>
            <a:r>
              <a:rPr lang="en-US" altLang="zh-CN" sz="3000" dirty="0"/>
              <a:t># </a:t>
            </a:r>
            <a:r>
              <a:rPr lang="zh-CN" altLang="zh-CN" sz="3000" dirty="0"/>
              <a:t>打印</a:t>
            </a:r>
            <a:r>
              <a:rPr lang="en-US" altLang="zh-CN" sz="3000" dirty="0"/>
              <a:t>hello:</a:t>
            </a:r>
            <a:endParaRPr lang="zh-CN" altLang="zh-CN" sz="3000" dirty="0"/>
          </a:p>
          <a:p>
            <a:pPr>
              <a:lnSpc>
                <a:spcPct val="80000"/>
              </a:lnSpc>
            </a:pPr>
            <a:r>
              <a:rPr lang="en-US" altLang="zh-CN" sz="3000" dirty="0"/>
              <a:t>print(?)</a:t>
            </a:r>
            <a:endParaRPr lang="zh-CN" altLang="zh-CN" sz="3000" dirty="0"/>
          </a:p>
          <a:p>
            <a:pPr>
              <a:lnSpc>
                <a:spcPct val="80000"/>
              </a:lnSpc>
            </a:pPr>
            <a:r>
              <a:rPr lang="en-US" altLang="zh-CN" sz="3000" dirty="0"/>
              <a:t># </a:t>
            </a:r>
            <a:r>
              <a:rPr lang="zh-CN" altLang="zh-CN" sz="3000" dirty="0"/>
              <a:t>打印</a:t>
            </a:r>
            <a:r>
              <a:rPr lang="en-US" altLang="zh-CN" sz="3000" dirty="0"/>
              <a:t>Python:</a:t>
            </a:r>
            <a:endParaRPr lang="zh-CN" altLang="zh-CN" sz="3000" dirty="0"/>
          </a:p>
          <a:p>
            <a:pPr>
              <a:lnSpc>
                <a:spcPct val="80000"/>
              </a:lnSpc>
            </a:pPr>
            <a:r>
              <a:rPr lang="en-US" altLang="zh-CN" sz="3000" dirty="0"/>
              <a:t>print(?)</a:t>
            </a:r>
            <a:endParaRPr lang="zh-CN" altLang="zh-CN" sz="3000" dirty="0"/>
          </a:p>
          <a:p>
            <a:pPr>
              <a:lnSpc>
                <a:spcPct val="80000"/>
              </a:lnSpc>
            </a:pPr>
            <a:r>
              <a:rPr lang="en-US" altLang="zh-CN" sz="3000" dirty="0"/>
              <a:t># </a:t>
            </a:r>
            <a:r>
              <a:rPr lang="zh-CN" altLang="zh-CN" sz="3000" dirty="0"/>
              <a:t>打印</a:t>
            </a:r>
            <a:r>
              <a:rPr lang="en-US" altLang="zh-CN" sz="3000" dirty="0"/>
              <a:t>best:</a:t>
            </a:r>
            <a:endParaRPr lang="zh-CN" altLang="zh-CN" sz="3000" dirty="0"/>
          </a:p>
          <a:p>
            <a:pPr>
              <a:lnSpc>
                <a:spcPct val="80000"/>
              </a:lnSpc>
            </a:pPr>
            <a:r>
              <a:rPr lang="en-US" altLang="zh-CN" sz="3000" dirty="0"/>
              <a:t>print(?)</a:t>
            </a:r>
            <a:endParaRPr lang="zh-CN" altLang="en-US" sz="3000" dirty="0"/>
          </a:p>
        </p:txBody>
      </p:sp>
    </p:spTree>
  </p:cSld>
  <p:clrMapOvr>
    <a:masterClrMapping/>
  </p:clrMapOvr>
  <p:transition spd="med">
    <p:push/>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内容占位符 2"/>
          <p:cNvSpPr>
            <a:spLocks noGrp="1"/>
          </p:cNvSpPr>
          <p:nvPr>
            <p:ph idx="1"/>
          </p:nvPr>
        </p:nvSpPr>
        <p:spPr>
          <a:xfrm>
            <a:off x="914400" y="571500"/>
            <a:ext cx="8229600" cy="4724400"/>
          </a:xfrm>
        </p:spPr>
        <p:txBody>
          <a:bodyPr vert="horz" wrap="square" lIns="91440" tIns="45720" rIns="91440" bIns="45720" anchor="t"/>
          <a:p>
            <a:r>
              <a:rPr lang="en-US" altLang="zh-CN" sz="2400" dirty="0"/>
              <a:t>1.</a:t>
            </a:r>
            <a:r>
              <a:rPr lang="zh-CN" altLang="en-US" sz="2400" dirty="0"/>
              <a:t>定义列表</a:t>
            </a:r>
            <a:r>
              <a:rPr lang="en-US" altLang="zh-CN" sz="2400" dirty="0"/>
              <a:t>:</a:t>
            </a:r>
            <a:endParaRPr lang="en-US" altLang="zh-CN" sz="2400" dirty="0"/>
          </a:p>
          <a:p>
            <a:r>
              <a:rPr lang="en-US" altLang="zh-CN" sz="2400" dirty="0"/>
              <a:t>list1 = ['life','is','short'],</a:t>
            </a:r>
            <a:endParaRPr lang="en-US" altLang="zh-CN" sz="2400" dirty="0"/>
          </a:p>
          <a:p>
            <a:r>
              <a:rPr lang="en-US" altLang="zh-CN" sz="2400" dirty="0"/>
              <a:t> list2 = ['you','need','python'] </a:t>
            </a:r>
            <a:endParaRPr lang="en-US" altLang="zh-CN" sz="2400" dirty="0"/>
          </a:p>
          <a:p>
            <a:r>
              <a:rPr lang="zh-CN" altLang="en-US" sz="2400" dirty="0"/>
              <a:t>完成以下几个要求： </a:t>
            </a:r>
            <a:endParaRPr lang="en-US" altLang="zh-CN" sz="2400" dirty="0"/>
          </a:p>
          <a:p>
            <a:r>
              <a:rPr lang="en-US" altLang="zh-CN" sz="2400" dirty="0"/>
              <a:t>1</a:t>
            </a:r>
            <a:r>
              <a:rPr lang="zh-CN" altLang="en-US" sz="2400" dirty="0"/>
              <a:t>）输出</a:t>
            </a:r>
            <a:r>
              <a:rPr lang="en-US" altLang="zh-CN" sz="2400" dirty="0"/>
              <a:t>python</a:t>
            </a:r>
            <a:r>
              <a:rPr lang="zh-CN" altLang="en-US" sz="2400" dirty="0"/>
              <a:t>及其下标</a:t>
            </a:r>
            <a:endParaRPr lang="en-US" altLang="zh-CN" sz="2400" dirty="0"/>
          </a:p>
          <a:p>
            <a:r>
              <a:rPr lang="zh-CN" altLang="en-US" sz="2400" dirty="0"/>
              <a:t> </a:t>
            </a:r>
            <a:r>
              <a:rPr lang="en-US" altLang="zh-CN" sz="1200" dirty="0"/>
              <a:t>list1 = ['life','is','short']</a:t>
            </a:r>
            <a:endParaRPr lang="en-US" altLang="zh-CN" sz="1200" dirty="0"/>
          </a:p>
          <a:p>
            <a:r>
              <a:rPr lang="en-US" altLang="zh-CN" sz="1200" dirty="0"/>
              <a:t> list2 = ['you','need','python'] print(list2.index('python')) </a:t>
            </a:r>
            <a:endParaRPr lang="en-US" altLang="zh-CN" sz="1200" dirty="0"/>
          </a:p>
          <a:p>
            <a:r>
              <a:rPr lang="en-US" altLang="zh-CN" dirty="0"/>
              <a:t>2</a:t>
            </a:r>
            <a:r>
              <a:rPr lang="zh-CN" altLang="en-US" dirty="0"/>
              <a:t>）在</a:t>
            </a:r>
            <a:r>
              <a:rPr lang="en-US" altLang="zh-CN" dirty="0"/>
              <a:t>list2</a:t>
            </a:r>
            <a:r>
              <a:rPr lang="zh-CN" altLang="en-US" dirty="0"/>
              <a:t>后追加 </a:t>
            </a:r>
            <a:r>
              <a:rPr lang="en-US" altLang="zh-CN" dirty="0"/>
              <a:t>'!' , </a:t>
            </a:r>
            <a:r>
              <a:rPr lang="zh-CN" altLang="en-US" dirty="0"/>
              <a:t>在 </a:t>
            </a:r>
            <a:r>
              <a:rPr lang="en-US" altLang="zh-CN" dirty="0"/>
              <a:t>'short' </a:t>
            </a:r>
            <a:r>
              <a:rPr lang="zh-CN" altLang="en-US" dirty="0"/>
              <a:t>后添加 </a:t>
            </a:r>
            <a:r>
              <a:rPr lang="en-US" altLang="zh-CN" dirty="0"/>
              <a:t>',' </a:t>
            </a:r>
            <a:endParaRPr lang="en-US" altLang="zh-CN" dirty="0"/>
          </a:p>
          <a:p>
            <a:r>
              <a:rPr lang="en-US" altLang="zh-CN" sz="1200" dirty="0"/>
              <a:t>list1 = ['life','is','short'] </a:t>
            </a:r>
            <a:endParaRPr lang="en-US" altLang="zh-CN" sz="1200" dirty="0"/>
          </a:p>
          <a:p>
            <a:r>
              <a:rPr lang="en-US" altLang="zh-CN" sz="1200" dirty="0"/>
              <a:t>list2 = ['you','need','python'] </a:t>
            </a:r>
            <a:endParaRPr lang="en-US" altLang="zh-CN" sz="1200" dirty="0"/>
          </a:p>
          <a:p>
            <a:r>
              <a:rPr lang="en-US" altLang="zh-CN" sz="1200" dirty="0"/>
              <a:t>n=list1.index('short') </a:t>
            </a:r>
            <a:endParaRPr lang="en-US" altLang="zh-CN" sz="1200" dirty="0"/>
          </a:p>
          <a:p>
            <a:r>
              <a:rPr lang="en-US" altLang="zh-CN" sz="1200" dirty="0"/>
              <a:t>list1.insert(n+1,',') </a:t>
            </a:r>
            <a:endParaRPr lang="en-US" altLang="zh-CN" sz="1200" dirty="0"/>
          </a:p>
          <a:p>
            <a:r>
              <a:rPr lang="en-US" altLang="zh-CN" sz="1200" dirty="0"/>
              <a:t>print(list1) </a:t>
            </a:r>
            <a:endParaRPr lang="en-US" altLang="zh-CN" sz="1200" dirty="0"/>
          </a:p>
          <a:p>
            <a:r>
              <a:rPr lang="en-US" altLang="zh-CN" sz="2400" dirty="0"/>
              <a:t>3</a:t>
            </a:r>
            <a:r>
              <a:rPr lang="zh-CN" altLang="en-US" sz="2400" dirty="0"/>
              <a:t>）将两个字符串合并后，排序并输出其长度 </a:t>
            </a:r>
            <a:endParaRPr lang="en-US" altLang="zh-CN" sz="2400" dirty="0"/>
          </a:p>
          <a:p>
            <a:r>
              <a:rPr lang="en-US" altLang="zh-CN" sz="1200" dirty="0"/>
              <a:t>list1 = ['life','is','short'] </a:t>
            </a:r>
            <a:endParaRPr lang="en-US" altLang="zh-CN" sz="1200" dirty="0"/>
          </a:p>
          <a:p>
            <a:r>
              <a:rPr lang="en-US" altLang="zh-CN" sz="1200" dirty="0"/>
              <a:t>list2 = ['you','need','python']</a:t>
            </a:r>
            <a:endParaRPr lang="en-US" altLang="zh-CN" sz="1200" dirty="0"/>
          </a:p>
          <a:p>
            <a:r>
              <a:rPr lang="en-US" altLang="zh-CN" sz="1200" dirty="0"/>
              <a:t> list1.extend(list2) </a:t>
            </a:r>
            <a:endParaRPr lang="en-US" altLang="zh-CN" sz="1200" dirty="0"/>
          </a:p>
          <a:p>
            <a:r>
              <a:rPr lang="en-US" altLang="zh-CN" sz="1200" dirty="0"/>
              <a:t>print(len(list1)) </a:t>
            </a:r>
            <a:endParaRPr lang="en-US" altLang="zh-CN" sz="1200" dirty="0"/>
          </a:p>
          <a:p>
            <a:r>
              <a:rPr lang="en-US" altLang="zh-CN" sz="1200" dirty="0"/>
              <a:t>print(list1,list1.sort()) </a:t>
            </a:r>
            <a:endParaRPr lang="en-US" altLang="zh-CN" sz="1200" dirty="0"/>
          </a:p>
          <a:p>
            <a:br>
              <a:rPr lang="zh-CN" altLang="en-US" dirty="0"/>
            </a:br>
            <a:br>
              <a:rPr lang="zh-CN" altLang="en-US" dirty="0"/>
            </a:br>
            <a:endParaRPr lang="zh-CN" altLang="en-US" dirty="0"/>
          </a:p>
        </p:txBody>
      </p:sp>
    </p:spTree>
  </p:cSld>
  <p:clrMapOvr>
    <a:masterClrMapping/>
  </p:clrMapOvr>
  <p:transition spd="med">
    <p:push/>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内容占位符 2"/>
          <p:cNvSpPr>
            <a:spLocks noGrp="1"/>
          </p:cNvSpPr>
          <p:nvPr>
            <p:ph idx="1"/>
          </p:nvPr>
        </p:nvSpPr>
        <p:spPr>
          <a:xfrm>
            <a:off x="457200" y="428625"/>
            <a:ext cx="8229600" cy="5819775"/>
          </a:xfrm>
        </p:spPr>
        <p:txBody>
          <a:bodyPr vert="horz" wrap="square" lIns="91440" tIns="45720" rIns="91440" bIns="45720" anchor="t"/>
          <a:p>
            <a:r>
              <a:rPr lang="en-US" altLang="zh-CN" dirty="0"/>
              <a:t>4</a:t>
            </a:r>
            <a:r>
              <a:rPr lang="zh-CN" altLang="en-US" dirty="0"/>
              <a:t>）将 </a:t>
            </a:r>
            <a:r>
              <a:rPr lang="en-US" altLang="zh-CN" dirty="0"/>
              <a:t>'python' </a:t>
            </a:r>
            <a:r>
              <a:rPr lang="zh-CN" altLang="en-US" dirty="0"/>
              <a:t>改为 </a:t>
            </a:r>
            <a:r>
              <a:rPr lang="en-US" altLang="zh-CN" dirty="0"/>
              <a:t>'python3‘</a:t>
            </a:r>
            <a:endParaRPr lang="en-US" altLang="zh-CN" dirty="0"/>
          </a:p>
          <a:p>
            <a:r>
              <a:rPr lang="en-US" altLang="zh-CN" sz="1200" dirty="0"/>
              <a:t>list1 = ['life','is','short']</a:t>
            </a:r>
            <a:endParaRPr lang="en-US" altLang="zh-CN" sz="1200" dirty="0"/>
          </a:p>
          <a:p>
            <a:r>
              <a:rPr lang="en-US" altLang="zh-CN" sz="1200" dirty="0"/>
              <a:t> list2 = ['you','need','python'] </a:t>
            </a:r>
            <a:endParaRPr lang="en-US" altLang="zh-CN" sz="1200" dirty="0"/>
          </a:p>
          <a:p>
            <a:r>
              <a:rPr lang="en-US" altLang="zh-CN" sz="1200" dirty="0"/>
              <a:t>list2[list2.index('python')]='python3' </a:t>
            </a:r>
            <a:endParaRPr lang="en-US" altLang="zh-CN" sz="1200" dirty="0"/>
          </a:p>
          <a:p>
            <a:r>
              <a:rPr lang="en-US" altLang="zh-CN" sz="1200" dirty="0"/>
              <a:t>print(list2) </a:t>
            </a:r>
            <a:endParaRPr lang="en-US" altLang="zh-CN" sz="1200" dirty="0"/>
          </a:p>
          <a:p>
            <a:r>
              <a:rPr lang="en-US" altLang="zh-CN" dirty="0"/>
              <a:t>5</a:t>
            </a:r>
            <a:r>
              <a:rPr lang="zh-CN" altLang="en-US" dirty="0"/>
              <a:t>）移除之前添加的 </a:t>
            </a:r>
            <a:r>
              <a:rPr lang="en-US" altLang="zh-CN" dirty="0"/>
              <a:t>'!' </a:t>
            </a:r>
            <a:r>
              <a:rPr lang="zh-CN" altLang="en-US" dirty="0"/>
              <a:t>和 </a:t>
            </a:r>
            <a:r>
              <a:rPr lang="en-US" altLang="zh-CN" dirty="0"/>
              <a:t>','  </a:t>
            </a:r>
            <a:endParaRPr lang="en-US" altLang="zh-CN" dirty="0"/>
          </a:p>
          <a:p>
            <a:r>
              <a:rPr lang="en-US" altLang="zh-CN" sz="1200" dirty="0"/>
              <a:t>list1 = ['life','is','short',',']</a:t>
            </a:r>
            <a:endParaRPr lang="en-US" altLang="zh-CN" sz="1200" dirty="0"/>
          </a:p>
          <a:p>
            <a:r>
              <a:rPr lang="en-US" altLang="zh-CN" sz="1200" dirty="0"/>
              <a:t> list2 = ['you','need','python','!'] </a:t>
            </a:r>
            <a:endParaRPr lang="en-US" altLang="zh-CN" sz="1200" dirty="0"/>
          </a:p>
          <a:p>
            <a:r>
              <a:rPr lang="en-US" altLang="zh-CN" sz="1200" dirty="0"/>
              <a:t>list1.remove(',') </a:t>
            </a:r>
            <a:endParaRPr lang="en-US" altLang="zh-CN" sz="1200" dirty="0"/>
          </a:p>
          <a:p>
            <a:r>
              <a:rPr lang="en-US" altLang="zh-CN" sz="1200" dirty="0"/>
              <a:t>list2.remove(list2[list2.index('!')]) </a:t>
            </a:r>
            <a:endParaRPr lang="en-US" altLang="zh-CN" sz="1200" dirty="0"/>
          </a:p>
          <a:p>
            <a:r>
              <a:rPr lang="en-US" altLang="zh-CN" sz="1200" dirty="0"/>
              <a:t>print(list1,list2) </a:t>
            </a:r>
            <a:endParaRPr lang="en-US" altLang="zh-CN" sz="1200" dirty="0"/>
          </a:p>
          <a:p>
            <a:r>
              <a:rPr lang="zh-CN" altLang="en-US" dirty="0"/>
              <a:t>自己定义元组并练习常用方法（输出元组长度、指定位置元素等） </a:t>
            </a:r>
            <a:br>
              <a:rPr lang="zh-CN" altLang="en-US" dirty="0"/>
            </a:br>
            <a:br>
              <a:rPr lang="zh-CN" altLang="en-US" dirty="0"/>
            </a:br>
            <a:endParaRPr lang="zh-CN" altLang="en-US" dirty="0"/>
          </a:p>
        </p:txBody>
      </p:sp>
    </p:spTree>
  </p:cSld>
  <p:clrMapOvr>
    <a:masterClrMapping/>
  </p:clrMapOvr>
  <p:transition spd="med">
    <p:push/>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第四章  </a:t>
            </a:r>
            <a:r>
              <a:rPr lang="zh-CN" altLang="zh-CN" dirty="0">
                <a:effectLst>
                  <a:outerShdw blurRad="38100" dist="38100" dir="2700000">
                    <a:srgbClr val="000000"/>
                  </a:outerShdw>
                </a:effectLst>
              </a:rPr>
              <a:t>字符串</a:t>
            </a:r>
            <a:endParaRPr lang="zh-CN" altLang="en-US" dirty="0">
              <a:effectLst>
                <a:outerShdw blurRad="38100" dist="38100" dir="2700000">
                  <a:srgbClr val="000000"/>
                </a:outerShdw>
              </a:effectLst>
            </a:endParaRPr>
          </a:p>
        </p:txBody>
      </p:sp>
      <p:sp>
        <p:nvSpPr>
          <p:cNvPr id="164867" name="内容占位符 2"/>
          <p:cNvSpPr>
            <a:spLocks noGrp="1"/>
          </p:cNvSpPr>
          <p:nvPr>
            <p:ph idx="1"/>
          </p:nvPr>
        </p:nvSpPr>
        <p:spPr/>
        <p:txBody>
          <a:bodyPr vert="horz" wrap="square" lIns="91440" tIns="45720" rIns="91440" bIns="45720" anchor="t"/>
          <a:p>
            <a:r>
              <a:rPr lang="zh-CN" altLang="zh-CN" dirty="0"/>
              <a:t>我们前面已经接触过字符串，也了解了一些基本操作，对字符串的创建、索引和分片等操作已经有了初步的理解。</a:t>
            </a:r>
            <a:endParaRPr lang="zh-CN" altLang="zh-CN" dirty="0"/>
          </a:p>
          <a:p>
            <a:r>
              <a:rPr lang="zh-CN" altLang="zh-CN" dirty="0"/>
              <a:t>本章将介绍字符串的格式化、分割、搜索等方法。</a:t>
            </a:r>
            <a:endParaRPr lang="zh-CN" altLang="en-US" dirty="0"/>
          </a:p>
        </p:txBody>
      </p:sp>
    </p:spTree>
  </p:cSld>
  <p:clrMapOvr>
    <a:masterClrMapping/>
  </p:clrMapOvr>
  <p:transition spd="med">
    <p:push/>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636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4.1  </a:t>
            </a:r>
            <a:r>
              <a:rPr lang="zh-CN" altLang="zh-CN" dirty="0">
                <a:effectLst>
                  <a:outerShdw blurRad="38100" dist="38100" dir="2700000">
                    <a:srgbClr val="000000"/>
                  </a:outerShdw>
                </a:effectLst>
              </a:rPr>
              <a:t>字符串基本操作</a:t>
            </a:r>
            <a:endParaRPr lang="zh-CN" altLang="en-US" dirty="0">
              <a:effectLst>
                <a:outerShdw blurRad="38100" dist="38100" dir="2700000">
                  <a:srgbClr val="000000"/>
                </a:outerShdw>
              </a:effectLst>
            </a:endParaRPr>
          </a:p>
        </p:txBody>
      </p:sp>
      <p:sp>
        <p:nvSpPr>
          <p:cNvPr id="165891" name="内容占位符 2"/>
          <p:cNvSpPr>
            <a:spLocks noGrp="1"/>
          </p:cNvSpPr>
          <p:nvPr>
            <p:ph idx="1"/>
          </p:nvPr>
        </p:nvSpPr>
        <p:spPr>
          <a:xfrm>
            <a:off x="628650" y="1228725"/>
            <a:ext cx="7886700" cy="5486400"/>
          </a:xfrm>
        </p:spPr>
        <p:txBody>
          <a:bodyPr vert="horz" wrap="square" lIns="91440" tIns="45720" rIns="91440" bIns="45720" anchor="t"/>
          <a:p>
            <a:r>
              <a:rPr lang="zh-CN" altLang="zh-CN" sz="2800" dirty="0"/>
              <a:t>字符串是</a:t>
            </a:r>
            <a:r>
              <a:rPr lang="en-US" altLang="zh-CN" sz="2800" dirty="0"/>
              <a:t> Python </a:t>
            </a:r>
            <a:r>
              <a:rPr lang="zh-CN" altLang="zh-CN" sz="2800" dirty="0"/>
              <a:t>中最常用的数据类型。我们可以使用</a:t>
            </a:r>
            <a:r>
              <a:rPr lang="zh-CN" altLang="zh-CN" sz="2800" b="1" dirty="0">
                <a:solidFill>
                  <a:srgbClr val="FF0000"/>
                </a:solidFill>
              </a:rPr>
              <a:t>引号</a:t>
            </a:r>
            <a:r>
              <a:rPr lang="en-US" altLang="zh-CN" sz="2800" b="1" dirty="0">
                <a:solidFill>
                  <a:srgbClr val="FF0000"/>
                </a:solidFill>
              </a:rPr>
              <a:t>('</a:t>
            </a:r>
            <a:r>
              <a:rPr lang="zh-CN" altLang="zh-CN" sz="2800" b="1" dirty="0">
                <a:solidFill>
                  <a:srgbClr val="FF0000"/>
                </a:solidFill>
              </a:rPr>
              <a:t>或</a:t>
            </a:r>
            <a:r>
              <a:rPr lang="en-US" altLang="zh-CN" sz="2800" b="1" dirty="0">
                <a:solidFill>
                  <a:srgbClr val="FF0000"/>
                </a:solidFill>
              </a:rPr>
              <a:t>")</a:t>
            </a:r>
            <a:r>
              <a:rPr lang="zh-CN" altLang="zh-CN" sz="2800" b="1" dirty="0">
                <a:solidFill>
                  <a:srgbClr val="FF0000"/>
                </a:solidFill>
              </a:rPr>
              <a:t>来创建字符串</a:t>
            </a:r>
            <a:r>
              <a:rPr lang="zh-CN" altLang="zh-CN" sz="2800" dirty="0"/>
              <a:t>。创建字符串很简单，只要为变量分配一个值即可。请看下面的例子：</a:t>
            </a:r>
            <a:endParaRPr lang="zh-CN" altLang="zh-CN" sz="2800" dirty="0"/>
          </a:p>
          <a:p>
            <a:r>
              <a:rPr lang="en-US" altLang="zh-CN" sz="2800" dirty="0"/>
              <a:t>&gt;&gt;&gt; field='Hello'    #</a:t>
            </a:r>
            <a:r>
              <a:rPr lang="zh-CN" altLang="zh-CN" sz="2800" dirty="0"/>
              <a:t>创建字符串</a:t>
            </a:r>
            <a:r>
              <a:rPr lang="en-US" altLang="zh-CN" sz="2800" dirty="0"/>
              <a:t>Hello</a:t>
            </a:r>
            <a:r>
              <a:rPr lang="zh-CN" altLang="zh-CN" sz="2800" dirty="0"/>
              <a:t>，并赋给变量</a:t>
            </a:r>
            <a:r>
              <a:rPr lang="en-US" altLang="zh-CN" sz="2800" dirty="0"/>
              <a:t>field</a:t>
            </a:r>
            <a:endParaRPr lang="zh-CN" altLang="zh-CN" sz="2800" dirty="0"/>
          </a:p>
          <a:p>
            <a:r>
              <a:rPr lang="zh-CN" altLang="zh-CN" sz="2800" dirty="0"/>
              <a:t>所有标准的序列操作，如索引、分片、成员资格、求长度、取最小值和最大值等操作，对字符串同样适用，我们在前面章节已经讲解了这些操作。但是，</a:t>
            </a:r>
            <a:r>
              <a:rPr lang="zh-CN" altLang="zh-CN" sz="2800" b="1" dirty="0">
                <a:solidFill>
                  <a:srgbClr val="FF0000"/>
                </a:solidFill>
              </a:rPr>
              <a:t>字符串是不可变的</a:t>
            </a:r>
            <a:r>
              <a:rPr lang="zh-CN" altLang="en-US" sz="2800" b="1" dirty="0">
                <a:solidFill>
                  <a:srgbClr val="FF0000"/>
                </a:solidFill>
              </a:rPr>
              <a:t>，</a:t>
            </a:r>
            <a:endParaRPr lang="zh-CN" altLang="en-US" sz="2800" dirty="0"/>
          </a:p>
        </p:txBody>
      </p:sp>
    </p:spTree>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8"/>
          <p:cNvSpPr txBox="1"/>
          <p:nvPr/>
        </p:nvSpPr>
        <p:spPr>
          <a:xfrm>
            <a:off x="1714480" y="1071546"/>
            <a:ext cx="7886700" cy="58582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a:lstStyle>
          <a:p>
            <a:r>
              <a:rPr lang="en-US" altLang="zh-CN" sz="2400" b="1" dirty="0">
                <a:solidFill>
                  <a:srgbClr val="942124"/>
                </a:solidFill>
                <a:cs typeface="+mn-cs"/>
              </a:rPr>
              <a:t>Python</a:t>
            </a:r>
            <a:r>
              <a:rPr lang="zh-CN" altLang="en-US" sz="2400" b="1" dirty="0">
                <a:solidFill>
                  <a:srgbClr val="942124"/>
                </a:solidFill>
                <a:cs typeface="+mn-cs"/>
              </a:rPr>
              <a:t>语言</a:t>
            </a:r>
            <a:r>
              <a:rPr lang="zh-CN" altLang="en-US" sz="2400" b="1" dirty="0" smtClean="0">
                <a:solidFill>
                  <a:srgbClr val="942124"/>
                </a:solidFill>
                <a:cs typeface="+mn-cs"/>
              </a:rPr>
              <a:t>的优点</a:t>
            </a:r>
            <a:endParaRPr lang="zh-CN" altLang="en-US" sz="2400" b="1" dirty="0">
              <a:solidFill>
                <a:srgbClr val="942124"/>
              </a:solidFill>
              <a:cs typeface="+mn-cs"/>
            </a:endParaRPr>
          </a:p>
        </p:txBody>
      </p:sp>
      <p:sp>
        <p:nvSpPr>
          <p:cNvPr id="2" name="内容占位符 1"/>
          <p:cNvSpPr>
            <a:spLocks noGrp="1"/>
          </p:cNvSpPr>
          <p:nvPr>
            <p:ph idx="1"/>
          </p:nvPr>
        </p:nvSpPr>
        <p:spPr>
          <a:xfrm>
            <a:off x="497210" y="2078850"/>
            <a:ext cx="7886700" cy="1566174"/>
          </a:xfrm>
        </p:spPr>
        <p:txBody>
          <a:bodyPr>
            <a:normAutofit fontScale="70000"/>
          </a:bodyPr>
          <a:lstStyle/>
          <a:p>
            <a:pPr>
              <a:lnSpc>
                <a:spcPct val="150000"/>
              </a:lnSpc>
            </a:pPr>
            <a:r>
              <a:rPr kumimoji="1" lang="zh-CN" altLang="en-US" dirty="0"/>
              <a:t>优点一：优雅、简单、明确</a:t>
            </a:r>
            <a:endParaRPr kumimoji="1" lang="en-US" altLang="zh-CN" dirty="0"/>
          </a:p>
          <a:p>
            <a:pPr>
              <a:lnSpc>
                <a:spcPct val="150000"/>
              </a:lnSpc>
            </a:pPr>
            <a:r>
              <a:rPr kumimoji="1" lang="zh-CN" altLang="en-US" dirty="0"/>
              <a:t>（减少花哨、晦涩或以“炫技”为目的的代码）</a:t>
            </a:r>
            <a:endParaRPr kumimoji="1" lang="en-US" altLang="zh-CN" dirty="0"/>
          </a:p>
          <a:p>
            <a:pPr>
              <a:lnSpc>
                <a:spcPct val="150000"/>
              </a:lnSpc>
            </a:pPr>
            <a:r>
              <a:rPr lang="zh-CN" altLang="en-US" dirty="0"/>
              <a:t>让数据分析师们摆脱了程序本身语法规则的泥潭，更快的进行数据分析</a:t>
            </a:r>
            <a:endParaRPr kumimoji="1" lang="zh-CN" altLang="en-US" dirty="0"/>
          </a:p>
        </p:txBody>
      </p:sp>
      <p:sp>
        <p:nvSpPr>
          <p:cNvPr id="5" name="矩形 28"/>
          <p:cNvSpPr/>
          <p:nvPr/>
        </p:nvSpPr>
        <p:spPr>
          <a:xfrm>
            <a:off x="1069094" y="1142984"/>
            <a:ext cx="502510" cy="448727"/>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prstClr val="white"/>
              </a:solidFill>
            </a:endParaRPr>
          </a:p>
        </p:txBody>
      </p:sp>
      <p:sp>
        <p:nvSpPr>
          <p:cNvPr id="7" name="内容占位符 1"/>
          <p:cNvSpPr txBox="1"/>
          <p:nvPr/>
        </p:nvSpPr>
        <p:spPr>
          <a:xfrm>
            <a:off x="2411760" y="3845979"/>
            <a:ext cx="864096" cy="40875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500" dirty="0"/>
              <a:t>C</a:t>
            </a:r>
            <a:r>
              <a:rPr kumimoji="1" lang="zh-CN" altLang="en-US" sz="1500" dirty="0"/>
              <a:t>语言</a:t>
            </a:r>
            <a:endParaRPr kumimoji="1" lang="zh-CN" altLang="en-US" sz="1500" dirty="0"/>
          </a:p>
        </p:txBody>
      </p:sp>
      <p:sp>
        <p:nvSpPr>
          <p:cNvPr id="8" name="内容占位符 1"/>
          <p:cNvSpPr txBox="1"/>
          <p:nvPr/>
        </p:nvSpPr>
        <p:spPr>
          <a:xfrm>
            <a:off x="5544108" y="3845977"/>
            <a:ext cx="1512168" cy="40875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1500"/>
              <a:t>Python</a:t>
            </a:r>
            <a:r>
              <a:rPr kumimoji="1" lang="zh-CN" altLang="en-US" sz="1500" dirty="0"/>
              <a:t>语言</a:t>
            </a:r>
            <a:endParaRPr kumimoji="1" lang="zh-CN" altLang="en-US" sz="15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85646" y="4208839"/>
            <a:ext cx="3132348" cy="1250645"/>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8055" y="4197357"/>
            <a:ext cx="2265608" cy="603457"/>
          </a:xfrm>
          <a:prstGeom prst="rect">
            <a:avLst/>
          </a:prstGeom>
        </p:spPr>
      </p:pic>
      <p:sp>
        <p:nvSpPr>
          <p:cNvPr id="10" name="灯片编号占位符 9"/>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11" name="矩形 10"/>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12" name="椭圆 11"/>
          <p:cNvSpPr/>
          <p:nvPr/>
        </p:nvSpPr>
        <p:spPr>
          <a:xfrm>
            <a:off x="-1226820" y="-714404"/>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63513"/>
            <a:ext cx="7886700" cy="6013450"/>
          </a:xfrm>
        </p:spPr>
        <p:txBody>
          <a:bodyPr vert="horz" wrap="square" lIns="91440" tIns="45720" rIns="91440" bIns="45720" numCol="1" anchor="t" anchorCtr="0" compatLnSpc="1"/>
          <a:p>
            <a:pPr>
              <a:lnSpc>
                <a:spcPct val="90000"/>
              </a:lnSpc>
            </a:pPr>
            <a:r>
              <a:rPr lang="zh-CN" altLang="zh-CN" b="1" dirty="0">
                <a:solidFill>
                  <a:srgbClr val="FF0000"/>
                </a:solidFill>
              </a:rPr>
              <a:t>字符串做不了分片赋值的</a:t>
            </a:r>
            <a:r>
              <a:rPr lang="zh-CN" altLang="zh-CN" dirty="0"/>
              <a:t>，请看如下操作：</a:t>
            </a:r>
            <a:endParaRPr lang="zh-CN" altLang="zh-CN" dirty="0"/>
          </a:p>
          <a:p>
            <a:pPr>
              <a:lnSpc>
                <a:spcPct val="90000"/>
              </a:lnSpc>
            </a:pPr>
            <a:r>
              <a:rPr lang="en-US" altLang="zh-CN" dirty="0"/>
              <a:t>&gt;&gt;&gt; field='just do it'</a:t>
            </a:r>
            <a:endParaRPr lang="zh-CN" altLang="zh-CN" dirty="0"/>
          </a:p>
          <a:p>
            <a:pPr>
              <a:lnSpc>
                <a:spcPct val="90000"/>
              </a:lnSpc>
            </a:pPr>
            <a:r>
              <a:rPr lang="en-US" altLang="zh-CN" dirty="0"/>
              <a:t>&gt;&gt;&gt; field[-3:]</a:t>
            </a:r>
            <a:endParaRPr lang="zh-CN" altLang="zh-CN" dirty="0"/>
          </a:p>
          <a:p>
            <a:pPr>
              <a:lnSpc>
                <a:spcPct val="90000"/>
              </a:lnSpc>
            </a:pPr>
            <a:r>
              <a:rPr lang="en-US" altLang="zh-CN" dirty="0"/>
              <a:t>' it'</a:t>
            </a:r>
            <a:endParaRPr lang="zh-CN" altLang="zh-CN" dirty="0"/>
          </a:p>
          <a:p>
            <a:pPr>
              <a:lnSpc>
                <a:spcPct val="90000"/>
              </a:lnSpc>
            </a:pPr>
            <a:r>
              <a:rPr lang="en-US" altLang="zh-CN" dirty="0"/>
              <a:t>&gt;&gt;&gt; field[-3:]='now'</a:t>
            </a:r>
            <a:endParaRPr lang="zh-CN" altLang="zh-CN" dirty="0"/>
          </a:p>
          <a:p>
            <a:pPr>
              <a:lnSpc>
                <a:spcPct val="90000"/>
              </a:lnSpc>
            </a:pPr>
            <a:r>
              <a:rPr lang="en-US" altLang="zh-CN" dirty="0"/>
              <a:t>Traceback (most recent call last):</a:t>
            </a:r>
            <a:endParaRPr lang="zh-CN" altLang="zh-CN" dirty="0"/>
          </a:p>
          <a:p>
            <a:pPr>
              <a:lnSpc>
                <a:spcPct val="90000"/>
              </a:lnSpc>
            </a:pPr>
            <a:r>
              <a:rPr lang="en-US" altLang="zh-CN" dirty="0"/>
              <a:t>  File "&lt;pyshell#113&gt;", line 1, in &lt;module&gt;</a:t>
            </a:r>
            <a:endParaRPr lang="zh-CN" altLang="zh-CN" dirty="0"/>
          </a:p>
          <a:p>
            <a:pPr>
              <a:lnSpc>
                <a:spcPct val="90000"/>
              </a:lnSpc>
            </a:pPr>
            <a:r>
              <a:rPr lang="en-US" altLang="zh-CN" dirty="0"/>
              <a:t>    field[-3:]='now'</a:t>
            </a:r>
            <a:endParaRPr lang="zh-CN" altLang="zh-CN" dirty="0"/>
          </a:p>
          <a:p>
            <a:pPr>
              <a:lnSpc>
                <a:spcPct val="90000"/>
              </a:lnSpc>
            </a:pPr>
            <a:r>
              <a:rPr lang="en-US" altLang="zh-CN" dirty="0"/>
              <a:t>TypeError: 'str' object does not support item assignment</a:t>
            </a:r>
            <a:endParaRPr lang="zh-CN" altLang="en-US" dirty="0"/>
          </a:p>
        </p:txBody>
      </p:sp>
    </p:spTree>
  </p:cSld>
  <p:clrMapOvr>
    <a:masterClrMapping/>
  </p:clrMapOvr>
  <p:transition spd="med">
    <p:push/>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内容占位符 2"/>
          <p:cNvSpPr>
            <a:spLocks noGrp="1"/>
          </p:cNvSpPr>
          <p:nvPr>
            <p:ph idx="1"/>
          </p:nvPr>
        </p:nvSpPr>
        <p:spPr>
          <a:xfrm>
            <a:off x="628650" y="450850"/>
            <a:ext cx="7886700" cy="5726113"/>
          </a:xfrm>
        </p:spPr>
        <p:txBody>
          <a:bodyPr vert="horz" wrap="square" lIns="91440" tIns="45720" rIns="91440" bIns="45720" anchor="t"/>
          <a:p>
            <a:r>
              <a:rPr lang="zh-CN" altLang="zh-CN" dirty="0"/>
              <a:t>怎么在一个打印语句中打印出两行？看如下输入：</a:t>
            </a:r>
            <a:endParaRPr lang="zh-CN" altLang="zh-CN" dirty="0"/>
          </a:p>
          <a:p>
            <a:r>
              <a:rPr lang="en-US" altLang="zh-CN" dirty="0"/>
              <a:t>&gt;&gt;&gt; print ('</a:t>
            </a:r>
            <a:r>
              <a:rPr lang="zh-CN" altLang="zh-CN" dirty="0"/>
              <a:t>精诚所至</a:t>
            </a:r>
            <a:r>
              <a:rPr lang="en-US" altLang="zh-CN" dirty="0"/>
              <a:t>\n</a:t>
            </a:r>
            <a:r>
              <a:rPr lang="zh-CN" altLang="zh-CN" dirty="0"/>
              <a:t>金石为开</a:t>
            </a:r>
            <a:r>
              <a:rPr lang="en-US" altLang="zh-CN" dirty="0"/>
              <a:t>')</a:t>
            </a:r>
            <a:endParaRPr lang="zh-CN" altLang="zh-CN" dirty="0"/>
          </a:p>
          <a:p>
            <a:r>
              <a:rPr lang="zh-CN" altLang="zh-CN" dirty="0"/>
              <a:t>精诚所至</a:t>
            </a:r>
            <a:endParaRPr lang="zh-CN" altLang="zh-CN" dirty="0"/>
          </a:p>
          <a:p>
            <a:r>
              <a:rPr lang="zh-CN" altLang="zh-CN" dirty="0"/>
              <a:t>金石为开</a:t>
            </a:r>
            <a:endParaRPr lang="zh-CN" altLang="zh-CN" dirty="0"/>
          </a:p>
          <a:p>
            <a:r>
              <a:rPr lang="zh-CN" altLang="zh-CN" dirty="0"/>
              <a:t>输出结果得到了两行，这里使用了转义字符</a:t>
            </a:r>
            <a:r>
              <a:rPr lang="en-US" altLang="zh-CN" dirty="0"/>
              <a:t>\n</a:t>
            </a:r>
            <a:r>
              <a:rPr lang="zh-CN" altLang="zh-CN" dirty="0"/>
              <a:t>，它表示换行的意思</a:t>
            </a:r>
            <a:r>
              <a:rPr lang="zh-CN" altLang="en-US" dirty="0"/>
              <a:t>。</a:t>
            </a:r>
            <a:endParaRPr lang="zh-CN" altLang="en-US" dirty="0"/>
          </a:p>
        </p:txBody>
      </p:sp>
    </p:spTree>
  </p:cSld>
  <p:clrMapOvr>
    <a:masterClrMapping/>
  </p:clrMapOvr>
  <p:transition spd="med">
    <p:push/>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内容占位符 2"/>
          <p:cNvSpPr>
            <a:spLocks noGrp="1"/>
          </p:cNvSpPr>
          <p:nvPr>
            <p:ph idx="1"/>
          </p:nvPr>
        </p:nvSpPr>
        <p:spPr>
          <a:xfrm>
            <a:off x="628650" y="190500"/>
            <a:ext cx="7886700" cy="5986463"/>
          </a:xfrm>
        </p:spPr>
        <p:txBody>
          <a:bodyPr vert="horz" wrap="square" lIns="91440" tIns="45720" rIns="91440" bIns="45720" anchor="t"/>
          <a:p>
            <a:r>
              <a:rPr lang="en-US" altLang="zh-CN" dirty="0"/>
              <a:t>Python</a:t>
            </a:r>
            <a:r>
              <a:rPr lang="zh-CN" altLang="zh-CN" dirty="0"/>
              <a:t>中有很多转义符</a:t>
            </a:r>
            <a:r>
              <a:rPr lang="zh-CN" altLang="en-US" dirty="0"/>
              <a:t>：</a:t>
            </a:r>
            <a:endParaRPr lang="zh-CN" altLang="en-US" dirty="0"/>
          </a:p>
        </p:txBody>
      </p:sp>
      <p:graphicFrame>
        <p:nvGraphicFramePr>
          <p:cNvPr id="168963" name="表格 168962"/>
          <p:cNvGraphicFramePr/>
          <p:nvPr/>
        </p:nvGraphicFramePr>
        <p:xfrm>
          <a:off x="628650" y="1023938"/>
          <a:ext cx="7886700" cy="5586413"/>
        </p:xfrm>
        <a:graphic>
          <a:graphicData uri="http://schemas.openxmlformats.org/drawingml/2006/table">
            <a:tbl>
              <a:tblPr/>
              <a:tblGrid>
                <a:gridCol w="1363663"/>
                <a:gridCol w="1365250"/>
                <a:gridCol w="1143000"/>
                <a:gridCol w="4014787"/>
              </a:tblGrid>
              <a:tr h="6350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转义字符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转义字符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55086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r>
                        <a:rPr lang="zh-CN" altLang="x-none" sz="2000" dirty="0">
                          <a:solidFill>
                            <a:srgbClr val="0BA6F3"/>
                          </a:solidFill>
                          <a:latin typeface="Arial" panose="020B0604020202020204" pitchFamily="34" charset="0"/>
                          <a:ea typeface="宋体" panose="02010600030101010101" pitchFamily="2" charset="-122"/>
                        </a:rPr>
                        <a:t>在行尾时</a:t>
                      </a: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续行符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\n</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换行</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54927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反斜杠符号</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\v</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CEEE7"/>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纵向制表符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55086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单引号</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\t</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横向制表符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54927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双引号</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\r</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CEEE7"/>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回车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55086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响铃</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\f</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换页</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8255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\b</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退格</a:t>
                      </a: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(Backspace)</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\oyy</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CEEE7"/>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八进制数，</a:t>
                      </a:r>
                      <a:r>
                        <a:rPr lang="en-US" altLang="zh-CN" sz="2000" b="0" dirty="0">
                          <a:solidFill>
                            <a:srgbClr val="000000"/>
                          </a:solidFill>
                          <a:latin typeface="Arial" panose="020B0604020202020204" pitchFamily="34" charset="0"/>
                          <a:ea typeface="宋体" panose="02010600030101010101" pitchFamily="2" charset="-122"/>
                        </a:rPr>
                        <a:t>yy</a:t>
                      </a:r>
                      <a:r>
                        <a:rPr lang="zh-CN" altLang="x-none" sz="2000" b="0" dirty="0">
                          <a:solidFill>
                            <a:srgbClr val="000000"/>
                          </a:solidFill>
                          <a:latin typeface="Arial" panose="020B0604020202020204" pitchFamily="34" charset="0"/>
                          <a:ea typeface="宋体" panose="02010600030101010101" pitchFamily="2" charset="-122"/>
                        </a:rPr>
                        <a:t>代表的字符，例如：</a:t>
                      </a:r>
                      <a:r>
                        <a:rPr lang="en-US" altLang="zh-CN" sz="2000" b="0" dirty="0">
                          <a:solidFill>
                            <a:srgbClr val="000000"/>
                          </a:solidFill>
                          <a:latin typeface="Arial" panose="020B0604020202020204" pitchFamily="34" charset="0"/>
                          <a:ea typeface="宋体" panose="02010600030101010101" pitchFamily="2" charset="-122"/>
                        </a:rPr>
                        <a:t>\o12</a:t>
                      </a:r>
                      <a:r>
                        <a:rPr lang="zh-CN" altLang="x-none" sz="2000" b="0" dirty="0">
                          <a:solidFill>
                            <a:srgbClr val="000000"/>
                          </a:solidFill>
                          <a:latin typeface="Arial" panose="020B0604020202020204" pitchFamily="34" charset="0"/>
                          <a:ea typeface="宋体" panose="02010600030101010101" pitchFamily="2" charset="-122"/>
                        </a:rPr>
                        <a:t>代表换</a:t>
                      </a: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行</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8255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\e</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转义</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\xyy</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十六进制数，</a:t>
                      </a:r>
                      <a:r>
                        <a:rPr lang="en-US" altLang="zh-CN" sz="2000" b="0" dirty="0">
                          <a:solidFill>
                            <a:srgbClr val="000000"/>
                          </a:solidFill>
                          <a:latin typeface="Arial" panose="020B0604020202020204" pitchFamily="34" charset="0"/>
                          <a:ea typeface="宋体" panose="02010600030101010101" pitchFamily="2" charset="-122"/>
                        </a:rPr>
                        <a:t>yy</a:t>
                      </a:r>
                      <a:r>
                        <a:rPr lang="zh-CN" altLang="x-none" sz="2000" b="0" dirty="0">
                          <a:solidFill>
                            <a:srgbClr val="000000"/>
                          </a:solidFill>
                          <a:latin typeface="Arial" panose="020B0604020202020204" pitchFamily="34" charset="0"/>
                          <a:ea typeface="宋体" panose="02010600030101010101" pitchFamily="2" charset="-122"/>
                        </a:rPr>
                        <a:t>代表的字符，例如：</a:t>
                      </a:r>
                      <a:r>
                        <a:rPr lang="en-US" altLang="zh-CN" sz="2000" b="0" dirty="0">
                          <a:solidFill>
                            <a:srgbClr val="000000"/>
                          </a:solidFill>
                          <a:latin typeface="Arial" panose="020B0604020202020204" pitchFamily="34" charset="0"/>
                          <a:ea typeface="宋体" panose="02010600030101010101" pitchFamily="2" charset="-122"/>
                        </a:rPr>
                        <a:t>\x0a</a:t>
                      </a:r>
                      <a:r>
                        <a:rPr lang="zh-CN" altLang="x-none" sz="2000" b="0" dirty="0">
                          <a:solidFill>
                            <a:srgbClr val="000000"/>
                          </a:solidFill>
                          <a:latin typeface="Arial" panose="020B0604020202020204" pitchFamily="34" charset="0"/>
                          <a:ea typeface="宋体" panose="02010600030101010101" pitchFamily="2" charset="-122"/>
                        </a:rPr>
                        <a:t>代表</a:t>
                      </a: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换行</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r>
              <a:tr h="54927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\000</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dirty="0">
                          <a:solidFill>
                            <a:srgbClr val="0BA6F3"/>
                          </a:solidFill>
                          <a:latin typeface="Arial" panose="020B0604020202020204" pitchFamily="34" charset="0"/>
                          <a:ea typeface="宋体" panose="02010600030101010101" pitchFamily="2" charset="-122"/>
                        </a:rPr>
                        <a:t>空</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\other</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dirty="0">
                          <a:solidFill>
                            <a:srgbClr val="0BA6F3"/>
                          </a:solidFill>
                          <a:latin typeface="Arial" panose="020B0604020202020204" pitchFamily="34" charset="0"/>
                          <a:ea typeface="宋体" panose="02010600030101010101" pitchFamily="2" charset="-122"/>
                        </a:rPr>
                        <a:t>其它的字符以普通格式输出</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spd="med">
    <p:push/>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4.2  </a:t>
            </a:r>
            <a:r>
              <a:rPr lang="zh-CN" altLang="zh-CN" dirty="0">
                <a:effectLst>
                  <a:outerShdw blurRad="38100" dist="38100" dir="2700000">
                    <a:srgbClr val="000000"/>
                  </a:outerShdw>
                </a:effectLst>
              </a:rPr>
              <a:t>字符串格式化</a:t>
            </a:r>
            <a:endParaRPr lang="zh-CN" altLang="en-US" dirty="0">
              <a:effectLst>
                <a:outerShdw blurRad="38100" dist="38100" dir="2700000">
                  <a:srgbClr val="000000"/>
                </a:outerShdw>
              </a:effectLst>
            </a:endParaRPr>
          </a:p>
        </p:txBody>
      </p:sp>
      <p:sp>
        <p:nvSpPr>
          <p:cNvPr id="169987" name="内容占位符 2"/>
          <p:cNvSpPr>
            <a:spLocks noGrp="1"/>
          </p:cNvSpPr>
          <p:nvPr>
            <p:ph idx="1"/>
          </p:nvPr>
        </p:nvSpPr>
        <p:spPr/>
        <p:txBody>
          <a:bodyPr vert="horz" wrap="square" lIns="91440" tIns="45720" rIns="91440" bIns="45720" anchor="t"/>
          <a:p>
            <a:r>
              <a:rPr lang="zh-CN" altLang="zh-CN" dirty="0"/>
              <a:t>我们目前为止对字符串的操作都是停留在赋值、重新赋值、索引、分片和打印等一些比较基本的操作上，其实字符串还有更多更好的操作方式，例如在实际的项目开发中，经常使用的字符串格式化的操作也比较常见。</a:t>
            </a:r>
            <a:endParaRPr lang="zh-CN" altLang="en-US" dirty="0"/>
          </a:p>
        </p:txBody>
      </p:sp>
    </p:spTree>
  </p:cSld>
  <p:clrMapOvr>
    <a:masterClrMapping/>
  </p:clrMapOvr>
  <p:transition spd="med">
    <p:push/>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7810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4.2.1  </a:t>
            </a:r>
            <a:r>
              <a:rPr lang="zh-CN" altLang="zh-CN" dirty="0">
                <a:effectLst>
                  <a:outerShdw blurRad="38100" dist="38100" dir="2700000">
                    <a:srgbClr val="000000"/>
                  </a:outerShdw>
                </a:effectLst>
              </a:rPr>
              <a:t>字符串格式化符号</a:t>
            </a:r>
            <a:endParaRPr lang="zh-CN" altLang="en-US" dirty="0">
              <a:effectLst>
                <a:outerShdw blurRad="38100" dist="38100" dir="2700000">
                  <a:srgbClr val="000000"/>
                </a:outerShdw>
              </a:effectLst>
            </a:endParaRPr>
          </a:p>
        </p:txBody>
      </p:sp>
      <p:sp>
        <p:nvSpPr>
          <p:cNvPr id="171011" name="内容占位符 2"/>
          <p:cNvSpPr>
            <a:spLocks noGrp="1"/>
          </p:cNvSpPr>
          <p:nvPr>
            <p:ph idx="1"/>
          </p:nvPr>
        </p:nvSpPr>
        <p:spPr>
          <a:xfrm>
            <a:off x="628650" y="1146175"/>
            <a:ext cx="7886700" cy="5030788"/>
          </a:xfrm>
        </p:spPr>
        <p:txBody>
          <a:bodyPr vert="horz" wrap="square" lIns="91440" tIns="45720" rIns="91440" bIns="45720" anchor="t"/>
          <a:p>
            <a:r>
              <a:rPr lang="zh-CN" altLang="zh-CN" dirty="0"/>
              <a:t>字符串格式化使用</a:t>
            </a:r>
            <a:r>
              <a:rPr lang="zh-CN" altLang="zh-CN" b="1" dirty="0">
                <a:solidFill>
                  <a:srgbClr val="FF0000"/>
                </a:solidFill>
              </a:rPr>
              <a:t>字符串格式化操作符百分号</a:t>
            </a:r>
            <a:r>
              <a:rPr lang="en-US" altLang="zh-CN" b="1" dirty="0">
                <a:solidFill>
                  <a:srgbClr val="FF0000"/>
                </a:solidFill>
              </a:rPr>
              <a:t>%</a:t>
            </a:r>
            <a:r>
              <a:rPr lang="zh-CN" altLang="zh-CN" dirty="0"/>
              <a:t>来实现。</a:t>
            </a:r>
            <a:r>
              <a:rPr lang="zh-CN" altLang="en-US" dirty="0"/>
              <a:t>输入如下：</a:t>
            </a:r>
            <a:endParaRPr lang="en-US" altLang="zh-CN" dirty="0"/>
          </a:p>
          <a:p>
            <a:r>
              <a:rPr lang="en-US" altLang="zh-CN" dirty="0"/>
              <a:t>&gt;&gt;&gt; print ('hello,%s' % 'world')</a:t>
            </a:r>
            <a:endParaRPr lang="zh-CN" altLang="zh-CN" dirty="0"/>
          </a:p>
          <a:p>
            <a:r>
              <a:rPr lang="en-US" altLang="zh-CN" dirty="0"/>
              <a:t>hello,world</a:t>
            </a:r>
            <a:endParaRPr lang="zh-CN" altLang="zh-CN" dirty="0"/>
          </a:p>
          <a:p>
            <a:r>
              <a:rPr lang="en-US" altLang="zh-CN" dirty="0"/>
              <a:t>&gt;&gt;&gt; print ('</a:t>
            </a:r>
            <a:r>
              <a:rPr lang="zh-CN" altLang="zh-CN" dirty="0"/>
              <a:t>小智今年</a:t>
            </a:r>
            <a:r>
              <a:rPr lang="en-US" altLang="zh-CN" dirty="0"/>
              <a:t>%s</a:t>
            </a:r>
            <a:r>
              <a:rPr lang="zh-CN" altLang="zh-CN" dirty="0"/>
              <a:t>岁了</a:t>
            </a:r>
            <a:r>
              <a:rPr lang="en-US" altLang="zh-CN" dirty="0"/>
              <a:t>' % 10)</a:t>
            </a:r>
            <a:endParaRPr lang="zh-CN" altLang="zh-CN" dirty="0"/>
          </a:p>
          <a:p>
            <a:r>
              <a:rPr lang="zh-CN" altLang="zh-CN" dirty="0"/>
              <a:t>小智今年</a:t>
            </a:r>
            <a:r>
              <a:rPr lang="en-US" altLang="zh-CN" dirty="0"/>
              <a:t>10</a:t>
            </a:r>
            <a:r>
              <a:rPr lang="zh-CN" altLang="zh-CN" dirty="0"/>
              <a:t>岁了</a:t>
            </a:r>
            <a:endParaRPr lang="en-US" altLang="zh-CN" dirty="0"/>
          </a:p>
          <a:p>
            <a:r>
              <a:rPr lang="zh-CN" altLang="zh-CN" dirty="0"/>
              <a:t>在</a:t>
            </a:r>
            <a:r>
              <a:rPr lang="en-US" altLang="zh-CN" dirty="0"/>
              <a:t>%</a:t>
            </a:r>
            <a:r>
              <a:rPr lang="zh-CN" altLang="zh-CN" dirty="0"/>
              <a:t>的左边放置一个待格式化的字符串，右边则放置希望格式化的值。格式化的值可以是一个字符串或者数字。</a:t>
            </a:r>
            <a:endParaRPr lang="zh-CN" altLang="en-US" dirty="0"/>
          </a:p>
        </p:txBody>
      </p:sp>
    </p:spTree>
  </p:cSld>
  <p:clrMapOvr>
    <a:masterClrMapping/>
  </p:clrMapOvr>
  <p:transition spd="med">
    <p:push/>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内容占位符 2"/>
          <p:cNvSpPr>
            <a:spLocks noGrp="1"/>
          </p:cNvSpPr>
          <p:nvPr>
            <p:ph idx="1"/>
          </p:nvPr>
        </p:nvSpPr>
        <p:spPr>
          <a:xfrm>
            <a:off x="628650" y="714375"/>
            <a:ext cx="7886700" cy="5462588"/>
          </a:xfrm>
        </p:spPr>
        <p:txBody>
          <a:bodyPr vert="horz" wrap="square" lIns="91440" tIns="45720" rIns="91440" bIns="45720" anchor="t"/>
          <a:p>
            <a:r>
              <a:rPr lang="zh-CN" altLang="zh-CN" sz="2800" dirty="0">
                <a:solidFill>
                  <a:srgbClr val="FF0000"/>
                </a:solidFill>
              </a:rPr>
              <a:t>格式化字符串</a:t>
            </a:r>
            <a:r>
              <a:rPr lang="zh-CN" altLang="zh-CN" sz="2800" dirty="0"/>
              <a:t>的</a:t>
            </a:r>
            <a:r>
              <a:rPr lang="en-US" altLang="zh-CN" sz="2800" dirty="0">
                <a:solidFill>
                  <a:srgbClr val="FF0000"/>
                </a:solidFill>
              </a:rPr>
              <a:t>%s</a:t>
            </a:r>
            <a:r>
              <a:rPr lang="zh-CN" altLang="zh-CN" sz="2800" dirty="0"/>
              <a:t>部分称为</a:t>
            </a:r>
            <a:r>
              <a:rPr lang="zh-CN" altLang="zh-CN" sz="2800" dirty="0">
                <a:solidFill>
                  <a:srgbClr val="FF0000"/>
                </a:solidFill>
              </a:rPr>
              <a:t>转换说明符</a:t>
            </a:r>
            <a:r>
              <a:rPr lang="zh-CN" altLang="zh-CN" sz="2800" dirty="0"/>
              <a:t>，它标记了需要放置转换值的位置，更通用的术语称为</a:t>
            </a:r>
            <a:r>
              <a:rPr lang="zh-CN" altLang="zh-CN" sz="2800" dirty="0">
                <a:solidFill>
                  <a:srgbClr val="FF0000"/>
                </a:solidFill>
              </a:rPr>
              <a:t>占位符</a:t>
            </a:r>
            <a:r>
              <a:rPr lang="zh-CN" altLang="zh-CN" sz="2800" dirty="0"/>
              <a:t>。</a:t>
            </a:r>
            <a:endParaRPr lang="en-US" altLang="zh-CN" sz="2800" dirty="0"/>
          </a:p>
          <a:p>
            <a:r>
              <a:rPr lang="zh-CN" altLang="zh-CN" sz="2800" dirty="0"/>
              <a:t>上面示例中</a:t>
            </a:r>
            <a:r>
              <a:rPr lang="en-US" altLang="zh-CN" sz="2800" dirty="0"/>
              <a:t>s</a:t>
            </a:r>
            <a:r>
              <a:rPr lang="zh-CN" altLang="zh-CN" sz="2800" dirty="0"/>
              <a:t>表示百分号右边的值会被格式化为字符串，</a:t>
            </a:r>
            <a:r>
              <a:rPr lang="en-US" altLang="zh-CN" sz="2800" dirty="0"/>
              <a:t>s</a:t>
            </a:r>
            <a:r>
              <a:rPr lang="zh-CN" altLang="zh-CN" sz="2800" dirty="0"/>
              <a:t>指的是</a:t>
            </a:r>
            <a:r>
              <a:rPr lang="en-US" altLang="zh-CN" sz="2800" dirty="0"/>
              <a:t>str</a:t>
            </a:r>
            <a:r>
              <a:rPr lang="zh-CN" altLang="zh-CN" sz="2800" dirty="0"/>
              <a:t>，如果不是字符串，会使用</a:t>
            </a:r>
            <a:r>
              <a:rPr lang="en-US" altLang="zh-CN" sz="2800" dirty="0"/>
              <a:t>str</a:t>
            </a:r>
            <a:r>
              <a:rPr lang="zh-CN" altLang="zh-CN" sz="2800" dirty="0"/>
              <a:t>将其转换为字符串。如示例中就将</a:t>
            </a:r>
            <a:r>
              <a:rPr lang="en-US" altLang="zh-CN" sz="2800" dirty="0"/>
              <a:t>10</a:t>
            </a:r>
            <a:r>
              <a:rPr lang="zh-CN" altLang="zh-CN" sz="2800" dirty="0"/>
              <a:t>转换为字符串了。用这种方式对大多数值都有效。</a:t>
            </a:r>
            <a:endParaRPr lang="zh-CN" altLang="en-US" sz="2800" dirty="0"/>
          </a:p>
        </p:txBody>
      </p:sp>
    </p:spTree>
  </p:cSld>
  <p:clrMapOvr>
    <a:masterClrMapping/>
  </p:clrMapOvr>
  <p:transition spd="med">
    <p:push/>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内容占位符 2"/>
          <p:cNvSpPr>
            <a:spLocks noGrp="1"/>
          </p:cNvSpPr>
          <p:nvPr>
            <p:ph idx="1"/>
          </p:nvPr>
        </p:nvSpPr>
        <p:spPr>
          <a:xfrm>
            <a:off x="628650" y="177800"/>
            <a:ext cx="7886700" cy="5999163"/>
          </a:xfrm>
        </p:spPr>
        <p:txBody>
          <a:bodyPr vert="horz" wrap="square" lIns="91440" tIns="45720" rIns="91440" bIns="45720" anchor="t"/>
          <a:p>
            <a:r>
              <a:rPr lang="en-US" altLang="zh-CN" sz="2800" dirty="0"/>
              <a:t>Python</a:t>
            </a:r>
            <a:r>
              <a:rPr lang="zh-CN" altLang="zh-CN" sz="2800" dirty="0"/>
              <a:t>为我们提供了如</a:t>
            </a:r>
            <a:r>
              <a:rPr lang="zh-CN" altLang="en-US" sz="2800" dirty="0"/>
              <a:t>下</a:t>
            </a:r>
            <a:r>
              <a:rPr lang="zh-CN" altLang="zh-CN" sz="2800" dirty="0"/>
              <a:t>所示的格式化符号</a:t>
            </a:r>
            <a:r>
              <a:rPr lang="zh-CN" altLang="en-US" sz="2800" dirty="0"/>
              <a:t>：</a:t>
            </a:r>
            <a:endParaRPr lang="en-US" altLang="zh-CN" sz="2800" dirty="0"/>
          </a:p>
          <a:p>
            <a:endParaRPr lang="zh-CN" altLang="en-US" dirty="0"/>
          </a:p>
        </p:txBody>
      </p:sp>
      <p:graphicFrame>
        <p:nvGraphicFramePr>
          <p:cNvPr id="173059" name="表格 173058"/>
          <p:cNvGraphicFramePr/>
          <p:nvPr/>
        </p:nvGraphicFramePr>
        <p:xfrm>
          <a:off x="628650" y="996950"/>
          <a:ext cx="7886700" cy="5370513"/>
        </p:xfrm>
        <a:graphic>
          <a:graphicData uri="http://schemas.openxmlformats.org/drawingml/2006/table">
            <a:tbl>
              <a:tblPr/>
              <a:tblGrid>
                <a:gridCol w="663575"/>
                <a:gridCol w="2949575"/>
                <a:gridCol w="701675"/>
                <a:gridCol w="3571875"/>
              </a:tblGrid>
              <a:tr h="73342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符号</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符号</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8255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%c</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格式化字符及其</a:t>
                      </a:r>
                      <a:r>
                        <a:rPr lang="en-US" altLang="zh-CN" sz="2000" b="0" dirty="0">
                          <a:solidFill>
                            <a:srgbClr val="000000"/>
                          </a:solidFill>
                          <a:latin typeface="Arial" panose="020B0604020202020204" pitchFamily="34" charset="0"/>
                          <a:ea typeface="宋体" panose="02010600030101010101" pitchFamily="2" charset="-122"/>
                        </a:rPr>
                        <a:t>ASCII</a:t>
                      </a:r>
                      <a:r>
                        <a:rPr lang="zh-CN" altLang="x-none" sz="2000" b="0" dirty="0">
                          <a:solidFill>
                            <a:srgbClr val="000000"/>
                          </a:solidFill>
                          <a:latin typeface="Arial" panose="020B0604020202020204" pitchFamily="34" charset="0"/>
                          <a:ea typeface="宋体" panose="02010600030101010101" pitchFamily="2" charset="-122"/>
                        </a:rPr>
                        <a:t>码</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%f</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格式化浮点数字，可指定小数点后的精</a:t>
                      </a: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6350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%s</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格式化字符串</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%e</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CEEE7"/>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用科学计数法格式化浮点数</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6350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%d</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格式化整数</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%E</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作用同</a:t>
                      </a:r>
                      <a:r>
                        <a:rPr lang="en-US" altLang="zh-CN" sz="2000" b="0" dirty="0">
                          <a:solidFill>
                            <a:srgbClr val="000000"/>
                          </a:solidFill>
                          <a:latin typeface="Arial" panose="020B0604020202020204" pitchFamily="34" charset="0"/>
                          <a:ea typeface="宋体" panose="02010600030101010101" pitchFamily="2" charset="-122"/>
                        </a:rPr>
                        <a:t>%e</a:t>
                      </a:r>
                      <a:r>
                        <a:rPr lang="zh-CN" altLang="x-none" sz="2000" b="0" dirty="0">
                          <a:solidFill>
                            <a:srgbClr val="000000"/>
                          </a:solidFill>
                          <a:latin typeface="Arial" panose="020B0604020202020204" pitchFamily="34" charset="0"/>
                          <a:ea typeface="宋体" panose="02010600030101010101" pitchFamily="2" charset="-122"/>
                        </a:rPr>
                        <a:t>，用科学计数法格式化浮点数</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6350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%u</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格式化无符号整型</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%g</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CEEE7"/>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%f</a:t>
                      </a:r>
                      <a:r>
                        <a:rPr lang="zh-CN" altLang="x-none" sz="2000" b="0" dirty="0">
                          <a:solidFill>
                            <a:srgbClr val="000000"/>
                          </a:solidFill>
                          <a:latin typeface="Arial" panose="020B0604020202020204" pitchFamily="34" charset="0"/>
                          <a:ea typeface="宋体" panose="02010600030101010101" pitchFamily="2" charset="-122"/>
                        </a:rPr>
                        <a:t>和</a:t>
                      </a:r>
                      <a:r>
                        <a:rPr lang="en-US" altLang="zh-CN" sz="2000" b="0" dirty="0">
                          <a:solidFill>
                            <a:srgbClr val="000000"/>
                          </a:solidFill>
                          <a:latin typeface="Arial" panose="020B0604020202020204" pitchFamily="34" charset="0"/>
                          <a:ea typeface="宋体" panose="02010600030101010101" pitchFamily="2" charset="-122"/>
                        </a:rPr>
                        <a:t>%e</a:t>
                      </a:r>
                      <a:r>
                        <a:rPr lang="zh-CN" altLang="x-none" sz="2000" b="0" dirty="0">
                          <a:solidFill>
                            <a:srgbClr val="000000"/>
                          </a:solidFill>
                          <a:latin typeface="Arial" panose="020B0604020202020204" pitchFamily="34" charset="0"/>
                          <a:ea typeface="宋体" panose="02010600030101010101" pitchFamily="2" charset="-122"/>
                        </a:rPr>
                        <a:t>的简写</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636588">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%o</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格式化无符号八进制数</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%G</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%f </a:t>
                      </a:r>
                      <a:r>
                        <a:rPr lang="zh-CN" altLang="x-none" sz="2000" b="0" dirty="0">
                          <a:solidFill>
                            <a:srgbClr val="000000"/>
                          </a:solidFill>
                          <a:latin typeface="Arial" panose="020B0604020202020204" pitchFamily="34" charset="0"/>
                          <a:ea typeface="宋体" panose="02010600030101010101" pitchFamily="2" charset="-122"/>
                        </a:rPr>
                        <a:t>和</a:t>
                      </a:r>
                      <a:r>
                        <a:rPr lang="en-US" altLang="zh-CN" sz="2000" b="0" dirty="0">
                          <a:solidFill>
                            <a:srgbClr val="000000"/>
                          </a:solidFill>
                          <a:latin typeface="Arial" panose="020B0604020202020204" pitchFamily="34" charset="0"/>
                          <a:ea typeface="宋体" panose="02010600030101010101" pitchFamily="2" charset="-122"/>
                        </a:rPr>
                        <a:t> %E </a:t>
                      </a:r>
                      <a:r>
                        <a:rPr lang="zh-CN" altLang="x-none" sz="2000" b="0" dirty="0">
                          <a:solidFill>
                            <a:srgbClr val="000000"/>
                          </a:solidFill>
                          <a:latin typeface="Arial" panose="020B0604020202020204" pitchFamily="34" charset="0"/>
                          <a:ea typeface="宋体" panose="02010600030101010101" pitchFamily="2" charset="-122"/>
                        </a:rPr>
                        <a:t>的简写</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ADBCB"/>
                    </a:solidFill>
                  </a:tcPr>
                </a:tc>
              </a:tr>
              <a:tr h="6350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%x</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格式化无符号十六进制数</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%p</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CEEE7"/>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用十六进制数格式化变量的地址</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r>
              <a:tr h="6350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%X</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a:t>
                      </a:r>
                      <a:r>
                        <a:rPr lang="zh-CN" altLang="x-none" sz="2000" dirty="0">
                          <a:solidFill>
                            <a:srgbClr val="0BA6F3"/>
                          </a:solidFill>
                          <a:latin typeface="Arial" panose="020B0604020202020204" pitchFamily="34" charset="0"/>
                          <a:ea typeface="宋体" panose="02010600030101010101" pitchFamily="2" charset="-122"/>
                        </a:rPr>
                        <a:t>格式化无符号十六进制数（大写）</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r>
            </a:tbl>
          </a:graphicData>
        </a:graphic>
      </p:graphicFrame>
    </p:spTree>
  </p:cSld>
  <p:clrMapOvr>
    <a:masterClrMapping/>
  </p:clrMapOvr>
  <p:transition spd="med">
    <p:push/>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931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4.2.2  </a:t>
            </a:r>
            <a:r>
              <a:rPr lang="zh-CN" altLang="zh-CN" dirty="0">
                <a:effectLst>
                  <a:outerShdw blurRad="38100" dist="38100" dir="2700000">
                    <a:srgbClr val="000000"/>
                  </a:outerShdw>
                </a:effectLst>
              </a:rPr>
              <a:t>字符串格式化元组</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296988"/>
            <a:ext cx="7886700" cy="5172075"/>
          </a:xfrm>
        </p:spPr>
        <p:txBody>
          <a:bodyPr vert="horz" wrap="square" lIns="91440" tIns="45720" rIns="91440" bIns="45720" numCol="1" anchor="t" anchorCtr="0" compatLnSpc="1"/>
          <a:p>
            <a:pPr>
              <a:lnSpc>
                <a:spcPct val="90000"/>
              </a:lnSpc>
            </a:pPr>
            <a:r>
              <a:rPr lang="zh-CN" altLang="zh-CN" sz="3000" dirty="0">
                <a:solidFill>
                  <a:srgbClr val="FF0000"/>
                </a:solidFill>
              </a:rPr>
              <a:t>格式化操作符的右操作数可以是任何东西，如果是元组或者映射类型</a:t>
            </a:r>
            <a:r>
              <a:rPr lang="zh-CN" altLang="zh-CN" sz="3000" dirty="0"/>
              <a:t>。</a:t>
            </a:r>
            <a:endParaRPr lang="zh-CN" altLang="zh-CN" sz="3000" dirty="0"/>
          </a:p>
          <a:p>
            <a:pPr>
              <a:lnSpc>
                <a:spcPct val="90000"/>
              </a:lnSpc>
            </a:pPr>
            <a:r>
              <a:rPr lang="zh-CN" altLang="zh-CN" sz="3000" dirty="0"/>
              <a:t>如果右操作数是元组，则其中的每一个元素都会被单独格式化，</a:t>
            </a:r>
            <a:r>
              <a:rPr lang="zh-CN" altLang="zh-CN" sz="3000" dirty="0">
                <a:solidFill>
                  <a:srgbClr val="FF0000"/>
                </a:solidFill>
              </a:rPr>
              <a:t>每个值都需要一个对应的转换说明符</a:t>
            </a:r>
            <a:r>
              <a:rPr lang="zh-CN" altLang="zh-CN" sz="3000" dirty="0"/>
              <a:t>。</a:t>
            </a:r>
            <a:endParaRPr lang="en-US" altLang="zh-CN" sz="3000" dirty="0"/>
          </a:p>
          <a:p>
            <a:pPr>
              <a:lnSpc>
                <a:spcPct val="90000"/>
              </a:lnSpc>
            </a:pPr>
            <a:r>
              <a:rPr lang="zh-CN" altLang="zh-CN" sz="3000" dirty="0"/>
              <a:t>输入如下：</a:t>
            </a:r>
            <a:endParaRPr lang="zh-CN" altLang="zh-CN" sz="3000" dirty="0"/>
          </a:p>
          <a:p>
            <a:pPr>
              <a:lnSpc>
                <a:spcPct val="90000"/>
              </a:lnSpc>
            </a:pPr>
            <a:r>
              <a:rPr lang="en-US" altLang="zh-CN" sz="3000" dirty="0"/>
              <a:t>&gt;&gt;&gt; print ('</a:t>
            </a:r>
            <a:r>
              <a:rPr lang="zh-CN" altLang="zh-CN" sz="3000" dirty="0"/>
              <a:t>今年是</a:t>
            </a:r>
            <a:r>
              <a:rPr lang="en-US" altLang="zh-CN" sz="3000" dirty="0"/>
              <a:t>%s</a:t>
            </a:r>
            <a:r>
              <a:rPr lang="zh-CN" altLang="zh-CN" sz="3000" dirty="0"/>
              <a:t>年，中国女排夺得本届奥运会</a:t>
            </a:r>
            <a:r>
              <a:rPr lang="en-US" altLang="zh-CN" sz="3000" dirty="0"/>
              <a:t>%s</a:t>
            </a:r>
            <a:r>
              <a:rPr lang="zh-CN" altLang="zh-CN" sz="3000" dirty="0"/>
              <a:t>，中国共获</a:t>
            </a:r>
            <a:r>
              <a:rPr lang="en-US" altLang="zh-CN" sz="3000" dirty="0"/>
              <a:t>%d</a:t>
            </a:r>
            <a:r>
              <a:rPr lang="zh-CN" altLang="zh-CN" sz="3000" dirty="0"/>
              <a:t>得枚金牌</a:t>
            </a:r>
            <a:r>
              <a:rPr lang="en-US" altLang="zh-CN" sz="3000" dirty="0"/>
              <a:t>'%</a:t>
            </a:r>
            <a:r>
              <a:rPr lang="en-US" altLang="zh-CN" sz="3000" dirty="0">
                <a:solidFill>
                  <a:srgbClr val="FF0000"/>
                </a:solidFill>
              </a:rPr>
              <a:t>('2016','</a:t>
            </a:r>
            <a:r>
              <a:rPr lang="zh-CN" altLang="zh-CN" sz="3000" dirty="0">
                <a:solidFill>
                  <a:srgbClr val="FF0000"/>
                </a:solidFill>
              </a:rPr>
              <a:t>冠军</a:t>
            </a:r>
            <a:r>
              <a:rPr lang="en-US" altLang="zh-CN" sz="3000" dirty="0">
                <a:solidFill>
                  <a:srgbClr val="FF0000"/>
                </a:solidFill>
              </a:rPr>
              <a:t>',26)</a:t>
            </a:r>
            <a:r>
              <a:rPr lang="en-US" altLang="zh-CN" sz="3000" dirty="0"/>
              <a:t>)</a:t>
            </a:r>
            <a:endParaRPr lang="zh-CN" altLang="zh-CN" sz="3000" dirty="0"/>
          </a:p>
          <a:p>
            <a:pPr>
              <a:lnSpc>
                <a:spcPct val="90000"/>
              </a:lnSpc>
            </a:pPr>
            <a:r>
              <a:rPr lang="zh-CN" altLang="zh-CN" sz="3000" dirty="0"/>
              <a:t>今年是</a:t>
            </a:r>
            <a:r>
              <a:rPr lang="en-US" altLang="zh-CN" sz="3000" dirty="0"/>
              <a:t>2016</a:t>
            </a:r>
            <a:r>
              <a:rPr lang="zh-CN" altLang="zh-CN" sz="3000" dirty="0"/>
              <a:t>年，中国女排夺得本届奥运会冠军，中国共获</a:t>
            </a:r>
            <a:r>
              <a:rPr lang="en-US" altLang="zh-CN" sz="3000" dirty="0"/>
              <a:t>26</a:t>
            </a:r>
            <a:r>
              <a:rPr lang="zh-CN" altLang="zh-CN" sz="3000" dirty="0"/>
              <a:t>得枚金牌</a:t>
            </a:r>
            <a:endParaRPr lang="zh-CN" altLang="en-US" sz="3000" dirty="0"/>
          </a:p>
        </p:txBody>
      </p:sp>
    </p:spTree>
  </p:cSld>
  <p:clrMapOvr>
    <a:masterClrMapping/>
  </p:clrMapOvr>
  <p:transition spd="med">
    <p:push/>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内容占位符 2"/>
          <p:cNvSpPr>
            <a:spLocks noGrp="1"/>
          </p:cNvSpPr>
          <p:nvPr>
            <p:ph idx="1"/>
          </p:nvPr>
        </p:nvSpPr>
        <p:spPr>
          <a:xfrm>
            <a:off x="628650" y="258763"/>
            <a:ext cx="7886700" cy="6237287"/>
          </a:xfrm>
        </p:spPr>
        <p:txBody>
          <a:bodyPr vert="horz" wrap="square" lIns="91440" tIns="45720" rIns="91440" bIns="45720" anchor="t"/>
          <a:p>
            <a:r>
              <a:rPr lang="zh-CN" altLang="zh-CN" sz="2800" dirty="0"/>
              <a:t>基本的转换说明符包括以下部分。注意，这些项的顺序是至关重要的。</a:t>
            </a:r>
            <a:endParaRPr lang="en-US" altLang="zh-CN" sz="2800" dirty="0"/>
          </a:p>
          <a:p>
            <a:r>
              <a:rPr lang="zh-CN" altLang="zh-CN" sz="2800" dirty="0"/>
              <a:t>（</a:t>
            </a:r>
            <a:r>
              <a:rPr lang="en-US" altLang="zh-CN" sz="2800" dirty="0"/>
              <a:t>1</a:t>
            </a:r>
            <a:r>
              <a:rPr lang="zh-CN" altLang="zh-CN" sz="2800" dirty="0"/>
              <a:t>）</a:t>
            </a:r>
            <a:r>
              <a:rPr lang="en-US" altLang="zh-CN" sz="2800" dirty="0"/>
              <a:t>%</a:t>
            </a:r>
            <a:r>
              <a:rPr lang="zh-CN" altLang="zh-CN" sz="2800" dirty="0"/>
              <a:t>字符：标记转换说明符的开始。</a:t>
            </a:r>
            <a:endParaRPr lang="zh-CN" altLang="zh-CN" sz="2800" dirty="0"/>
          </a:p>
          <a:p>
            <a:r>
              <a:rPr lang="zh-CN" altLang="zh-CN" sz="2800" dirty="0"/>
              <a:t>（</a:t>
            </a:r>
            <a:r>
              <a:rPr lang="en-US" altLang="zh-CN" sz="2800" dirty="0"/>
              <a:t>2</a:t>
            </a:r>
            <a:r>
              <a:rPr lang="zh-CN" altLang="zh-CN" sz="2800" dirty="0"/>
              <a:t>）转换标志（可选）：</a:t>
            </a:r>
            <a:r>
              <a:rPr lang="en-US" altLang="zh-CN" sz="2800" dirty="0"/>
              <a:t>-</a:t>
            </a:r>
            <a:r>
              <a:rPr lang="zh-CN" altLang="zh-CN" sz="2800" dirty="0"/>
              <a:t>表示做对齐；</a:t>
            </a:r>
            <a:r>
              <a:rPr lang="en-US" altLang="zh-CN" sz="2800" dirty="0"/>
              <a:t>+</a:t>
            </a:r>
            <a:r>
              <a:rPr lang="zh-CN" altLang="zh-CN" sz="2800" dirty="0"/>
              <a:t>表示在转换值之前要加上正负号；</a:t>
            </a:r>
            <a:r>
              <a:rPr lang="en-US" altLang="zh-CN" sz="2800" dirty="0"/>
              <a:t>“”</a:t>
            </a:r>
            <a:r>
              <a:rPr lang="zh-CN" altLang="zh-CN" sz="2800" dirty="0"/>
              <a:t>（空白字符）表示正数之前保留空格；</a:t>
            </a:r>
            <a:r>
              <a:rPr lang="en-US" altLang="zh-CN" sz="2800" dirty="0"/>
              <a:t>0</a:t>
            </a:r>
            <a:r>
              <a:rPr lang="zh-CN" altLang="zh-CN" sz="2800" dirty="0"/>
              <a:t>表示转换值若位数不够则用</a:t>
            </a:r>
            <a:r>
              <a:rPr lang="en-US" altLang="zh-CN" sz="2800" dirty="0"/>
              <a:t>0</a:t>
            </a:r>
            <a:r>
              <a:rPr lang="zh-CN" altLang="zh-CN" sz="2800" dirty="0"/>
              <a:t>填充。</a:t>
            </a:r>
            <a:endParaRPr lang="zh-CN" altLang="zh-CN" sz="2800" dirty="0"/>
          </a:p>
          <a:p>
            <a:r>
              <a:rPr lang="zh-CN" altLang="zh-CN" sz="2800" dirty="0"/>
              <a:t>（</a:t>
            </a:r>
            <a:r>
              <a:rPr lang="en-US" altLang="zh-CN" sz="2800" dirty="0"/>
              <a:t>3</a:t>
            </a:r>
            <a:r>
              <a:rPr lang="zh-CN" altLang="zh-CN" sz="2800" dirty="0"/>
              <a:t>）最小字段宽度（可选）：转换后的字符串至少应该具有该值指定的宽度。如果是</a:t>
            </a:r>
            <a:r>
              <a:rPr lang="en-US" altLang="zh-CN" sz="2800" dirty="0"/>
              <a:t>*</a:t>
            </a:r>
            <a:r>
              <a:rPr lang="zh-CN" altLang="zh-CN" sz="2800" dirty="0"/>
              <a:t>，则宽度会从值元组中读出。</a:t>
            </a:r>
            <a:endParaRPr lang="zh-CN" altLang="zh-CN" sz="2800" dirty="0"/>
          </a:p>
          <a:p>
            <a:r>
              <a:rPr lang="zh-CN" altLang="zh-CN" sz="2800" dirty="0"/>
              <a:t>（</a:t>
            </a:r>
            <a:r>
              <a:rPr lang="en-US" altLang="zh-CN" sz="2800" dirty="0"/>
              <a:t>4</a:t>
            </a:r>
            <a:r>
              <a:rPr lang="zh-CN" altLang="zh-CN" sz="2800" dirty="0"/>
              <a:t>）点（</a:t>
            </a:r>
            <a:r>
              <a:rPr lang="en-US" altLang="zh-CN" sz="2800" dirty="0"/>
              <a:t>.</a:t>
            </a:r>
            <a:r>
              <a:rPr lang="zh-CN" altLang="zh-CN" sz="2800" dirty="0"/>
              <a:t>）后跟精度值（可选）：如果转换的是实数，精度值表示出现在小数点后的位数。如果转换的是字符串，那么该数字就表示最大字段宽度。如果是</a:t>
            </a:r>
            <a:r>
              <a:rPr lang="en-US" altLang="zh-CN" sz="2800" dirty="0"/>
              <a:t>*</a:t>
            </a:r>
            <a:r>
              <a:rPr lang="zh-CN" altLang="zh-CN" sz="2800" dirty="0"/>
              <a:t>，那么精度将会从元组中读出。</a:t>
            </a:r>
            <a:endParaRPr lang="zh-CN" altLang="zh-CN" sz="2800" dirty="0"/>
          </a:p>
          <a:p>
            <a:r>
              <a:rPr lang="zh-CN" altLang="zh-CN" sz="2800" dirty="0"/>
              <a:t>（</a:t>
            </a:r>
            <a:r>
              <a:rPr lang="en-US" altLang="zh-CN" sz="2800" dirty="0"/>
              <a:t>5</a:t>
            </a:r>
            <a:r>
              <a:rPr lang="zh-CN" altLang="zh-CN" sz="2800" dirty="0"/>
              <a:t>）转换类型：参见格式化表。</a:t>
            </a:r>
            <a:endParaRPr lang="zh-CN" altLang="en-US" sz="2800" dirty="0"/>
          </a:p>
        </p:txBody>
      </p:sp>
    </p:spTree>
  </p:cSld>
  <p:clrMapOvr>
    <a:masterClrMapping/>
  </p:clrMapOvr>
  <p:transition spd="med">
    <p:push/>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  </a:t>
            </a:r>
            <a:r>
              <a:rPr lang="zh-CN" altLang="zh-CN" dirty="0">
                <a:effectLst>
                  <a:outerShdw blurRad="38100" dist="38100" dir="2700000">
                    <a:srgbClr val="000000"/>
                  </a:outerShdw>
                </a:effectLst>
              </a:rPr>
              <a:t>字符串方法</a:t>
            </a:r>
            <a:endParaRPr lang="zh-CN" altLang="en-US" dirty="0">
              <a:effectLst>
                <a:outerShdw blurRad="38100" dist="38100" dir="2700000">
                  <a:srgbClr val="000000"/>
                </a:outerShdw>
              </a:effectLst>
            </a:endParaRPr>
          </a:p>
        </p:txBody>
      </p:sp>
      <p:sp>
        <p:nvSpPr>
          <p:cNvPr id="176131" name="内容占位符 2"/>
          <p:cNvSpPr>
            <a:spLocks noGrp="1"/>
          </p:cNvSpPr>
          <p:nvPr>
            <p:ph idx="1"/>
          </p:nvPr>
        </p:nvSpPr>
        <p:spPr/>
        <p:txBody>
          <a:bodyPr vert="horz" wrap="square" lIns="91440" tIns="45720" rIns="91440" bIns="45720" anchor="t"/>
          <a:p>
            <a:r>
              <a:rPr lang="zh-CN" altLang="zh-CN" dirty="0"/>
              <a:t>前面一章介绍了很多列表的方法，字符串的方法比列表的还要多，是因为字符串从</a:t>
            </a:r>
            <a:r>
              <a:rPr lang="en-US" altLang="zh-CN" dirty="0"/>
              <a:t>string</a:t>
            </a:r>
            <a:r>
              <a:rPr lang="zh-CN" altLang="zh-CN" dirty="0"/>
              <a:t>模块中“继承”了很多方法。</a:t>
            </a:r>
            <a:endParaRPr lang="zh-CN" altLang="zh-CN" dirty="0"/>
          </a:p>
          <a:p>
            <a:r>
              <a:rPr lang="zh-CN" altLang="zh-CN" dirty="0"/>
              <a:t>因为字符串的方法比较多，这里只介绍一些特别有用的方法，全部方法见附录</a:t>
            </a:r>
            <a:r>
              <a:rPr lang="en-US" altLang="zh-CN" dirty="0"/>
              <a:t>A</a:t>
            </a:r>
            <a:r>
              <a:rPr lang="zh-CN" altLang="zh-CN" dirty="0"/>
              <a:t>。</a:t>
            </a:r>
            <a:endParaRPr lang="zh-CN" altLang="en-US" dirty="0"/>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1"/>
          </p:nvPr>
        </p:nvSpPr>
        <p:spPr>
          <a:xfrm>
            <a:off x="251520" y="1845646"/>
            <a:ext cx="3672408" cy="3564396"/>
          </a:xfrm>
        </p:spPr>
        <p:txBody>
          <a:bodyPr>
            <a:normAutofit fontScale="90000" lnSpcReduction="20000"/>
          </a:bodyPr>
          <a:lstStyle/>
          <a:p>
            <a:pPr>
              <a:lnSpc>
                <a:spcPct val="150000"/>
              </a:lnSpc>
            </a:pPr>
            <a:r>
              <a:rPr kumimoji="1" lang="zh-CN" altLang="en-US" dirty="0"/>
              <a:t>优点二：强大的标准库</a:t>
            </a:r>
            <a:endParaRPr kumimoji="1" lang="en-US" altLang="zh-CN" dirty="0"/>
          </a:p>
          <a:p>
            <a:pPr>
              <a:lnSpc>
                <a:spcPct val="150000"/>
              </a:lnSpc>
            </a:pPr>
            <a:r>
              <a:rPr kumimoji="1" lang="zh-CN" altLang="en-US" dirty="0"/>
              <a:t>完善的基础代码库，覆盖了网络通信、文件处理、数据库接口、图形系统、</a:t>
            </a:r>
            <a:r>
              <a:rPr kumimoji="1" lang="en-US" altLang="zh-CN" dirty="0"/>
              <a:t>XML</a:t>
            </a:r>
            <a:r>
              <a:rPr kumimoji="1" lang="zh-CN" altLang="en-US" dirty="0"/>
              <a:t>处理等大量内容，被形象地称为“内置电池”（</a:t>
            </a:r>
            <a:r>
              <a:rPr kumimoji="1" lang="en-US" altLang="zh-CN" dirty="0"/>
              <a:t>batteries included</a:t>
            </a:r>
            <a:r>
              <a:rPr kumimoji="1" lang="zh-CN" altLang="en-US" dirty="0"/>
              <a:t>）</a:t>
            </a:r>
            <a:endParaRPr kumimoji="1" lang="en-US" altLang="zh-CN" dirty="0"/>
          </a:p>
          <a:p>
            <a:pPr>
              <a:lnSpc>
                <a:spcPct val="150000"/>
              </a:lnSpc>
            </a:pPr>
            <a:r>
              <a:rPr kumimoji="1" lang="en-US" altLang="zh-CN" dirty="0"/>
              <a:t>Python</a:t>
            </a:r>
            <a:r>
              <a:rPr kumimoji="1" lang="zh-CN" altLang="en-US" dirty="0"/>
              <a:t>使用者</a:t>
            </a:r>
            <a:r>
              <a:rPr kumimoji="1" lang="en-US" altLang="zh-CN" dirty="0"/>
              <a:t>——</a:t>
            </a:r>
            <a:r>
              <a:rPr kumimoji="1" lang="zh-CN" altLang="en-US" dirty="0"/>
              <a:t>“调包侠”</a:t>
            </a:r>
            <a:endParaRPr kumimoji="1"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23928" y="1845646"/>
            <a:ext cx="4963533" cy="3097988"/>
          </a:xfrm>
          <a:prstGeom prst="rect">
            <a:avLst/>
          </a:prstGeom>
        </p:spPr>
      </p:pic>
      <p:sp>
        <p:nvSpPr>
          <p:cNvPr id="4" name="灯片编号占位符 3"/>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5" name="矩形 4"/>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椭圆 6"/>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6050"/>
            <a:ext cx="7886700" cy="7143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4.3.1  find</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860425"/>
            <a:ext cx="7886700" cy="5786438"/>
          </a:xfrm>
        </p:spPr>
        <p:txBody>
          <a:bodyPr vert="horz" wrap="square" lIns="91440" tIns="45720" rIns="91440" bIns="45720" numCol="1" anchor="t" anchorCtr="0" compatLnSpc="1"/>
          <a:p>
            <a:pPr>
              <a:lnSpc>
                <a:spcPct val="80000"/>
              </a:lnSpc>
            </a:pPr>
            <a:r>
              <a:rPr lang="en-US" altLang="zh-CN" sz="2700" dirty="0"/>
              <a:t>find()</a:t>
            </a:r>
            <a:r>
              <a:rPr lang="zh-CN" altLang="zh-CN" sz="2700" dirty="0"/>
              <a:t>方法检测字符串中是否包含子字符串</a:t>
            </a:r>
            <a:r>
              <a:rPr lang="en-US" altLang="zh-CN" sz="2700" dirty="0"/>
              <a:t>str</a:t>
            </a:r>
            <a:r>
              <a:rPr lang="zh-CN" altLang="zh-CN" sz="2700" dirty="0"/>
              <a:t>，如果指定</a:t>
            </a:r>
            <a:r>
              <a:rPr lang="en-US" altLang="zh-CN" sz="2700" dirty="0"/>
              <a:t>beg</a:t>
            </a:r>
            <a:r>
              <a:rPr lang="zh-CN" altLang="zh-CN" sz="2700" dirty="0"/>
              <a:t>（开始）和</a:t>
            </a:r>
            <a:r>
              <a:rPr lang="en-US" altLang="zh-CN" sz="2700" dirty="0"/>
              <a:t>end</a:t>
            </a:r>
            <a:r>
              <a:rPr lang="zh-CN" altLang="zh-CN" sz="2700" dirty="0"/>
              <a:t>（结束）范围，则检查是否包含在指定范围内，如果包含子字符串返回开始的索引值，否则返回</a:t>
            </a:r>
            <a:r>
              <a:rPr lang="en-US" altLang="zh-CN" sz="2700" dirty="0"/>
              <a:t>-1</a:t>
            </a:r>
            <a:r>
              <a:rPr lang="zh-CN" altLang="zh-CN" sz="2700" dirty="0"/>
              <a:t>。</a:t>
            </a:r>
            <a:endParaRPr lang="zh-CN" altLang="zh-CN" sz="2700" dirty="0"/>
          </a:p>
          <a:p>
            <a:pPr>
              <a:lnSpc>
                <a:spcPct val="80000"/>
              </a:lnSpc>
            </a:pPr>
            <a:r>
              <a:rPr lang="en-US" altLang="zh-CN" sz="2700" dirty="0"/>
              <a:t>find()</a:t>
            </a:r>
            <a:r>
              <a:rPr lang="zh-CN" altLang="zh-CN" sz="2700" dirty="0"/>
              <a:t>方法的语法：</a:t>
            </a:r>
            <a:r>
              <a:rPr lang="en-US" altLang="zh-CN" sz="2700" dirty="0"/>
              <a:t>str.find(str, beg=0, end=len(string))</a:t>
            </a:r>
            <a:endParaRPr lang="zh-CN" altLang="zh-CN" sz="2700" dirty="0"/>
          </a:p>
          <a:p>
            <a:pPr>
              <a:lnSpc>
                <a:spcPct val="80000"/>
              </a:lnSpc>
            </a:pPr>
            <a:r>
              <a:rPr lang="zh-CN" altLang="zh-CN" sz="2700" dirty="0"/>
              <a:t>此语法中</a:t>
            </a:r>
            <a:r>
              <a:rPr lang="en-US" altLang="zh-CN" sz="2700" dirty="0"/>
              <a:t>str</a:t>
            </a:r>
            <a:r>
              <a:rPr lang="zh-CN" altLang="zh-CN" sz="2700" dirty="0"/>
              <a:t>代表的是指定检索的字符串，</a:t>
            </a:r>
            <a:r>
              <a:rPr lang="en-US" altLang="zh-CN" sz="2700" dirty="0"/>
              <a:t>beg</a:t>
            </a:r>
            <a:r>
              <a:rPr lang="zh-CN" altLang="zh-CN" sz="2700" dirty="0"/>
              <a:t>代表开始索引，默认为</a:t>
            </a:r>
            <a:r>
              <a:rPr lang="en-US" altLang="zh-CN" sz="2700" dirty="0"/>
              <a:t>0</a:t>
            </a:r>
            <a:r>
              <a:rPr lang="zh-CN" altLang="zh-CN" sz="2700" dirty="0"/>
              <a:t>，</a:t>
            </a:r>
            <a:r>
              <a:rPr lang="en-US" altLang="zh-CN" sz="2700" dirty="0"/>
              <a:t>end</a:t>
            </a:r>
            <a:r>
              <a:rPr lang="zh-CN" altLang="zh-CN" sz="2700" dirty="0"/>
              <a:t>代表结束索引，默认为字符串的长度。它返回子串所在位置的最左端索引，如果没有找到则返回</a:t>
            </a:r>
            <a:r>
              <a:rPr lang="en-US" altLang="zh-CN" sz="2700" dirty="0"/>
              <a:t>-1</a:t>
            </a:r>
            <a:r>
              <a:rPr lang="zh-CN" altLang="zh-CN" sz="2700" dirty="0"/>
              <a:t>。示例如下：</a:t>
            </a:r>
            <a:endParaRPr lang="en-US" altLang="zh-CN" sz="2700" dirty="0"/>
          </a:p>
          <a:p>
            <a:pPr>
              <a:lnSpc>
                <a:spcPct val="80000"/>
              </a:lnSpc>
            </a:pPr>
            <a:r>
              <a:rPr lang="en-US" altLang="zh-CN" sz="2700" dirty="0"/>
              <a:t>&gt;&gt;&gt; field='do it now'</a:t>
            </a:r>
            <a:endParaRPr lang="zh-CN" altLang="zh-CN" sz="2700" dirty="0"/>
          </a:p>
          <a:p>
            <a:pPr>
              <a:lnSpc>
                <a:spcPct val="80000"/>
              </a:lnSpc>
            </a:pPr>
            <a:r>
              <a:rPr lang="en-US" altLang="zh-CN" sz="2700" dirty="0"/>
              <a:t>&gt;&gt;&gt; field.find('now')</a:t>
            </a:r>
            <a:endParaRPr lang="zh-CN" altLang="zh-CN" sz="2700" dirty="0"/>
          </a:p>
          <a:p>
            <a:pPr>
              <a:lnSpc>
                <a:spcPct val="80000"/>
              </a:lnSpc>
            </a:pPr>
            <a:r>
              <a:rPr lang="en-US" altLang="zh-CN" sz="2700" dirty="0"/>
              <a:t>6</a:t>
            </a:r>
            <a:endParaRPr lang="zh-CN" altLang="zh-CN" sz="2700" dirty="0"/>
          </a:p>
          <a:p>
            <a:pPr>
              <a:lnSpc>
                <a:spcPct val="80000"/>
              </a:lnSpc>
            </a:pPr>
            <a:r>
              <a:rPr lang="en-US" altLang="zh-CN" sz="2700" dirty="0"/>
              <a:t>&gt;&gt;&gt; field.find('python')</a:t>
            </a:r>
            <a:endParaRPr lang="zh-CN" altLang="zh-CN" sz="2700" dirty="0"/>
          </a:p>
          <a:p>
            <a:pPr>
              <a:lnSpc>
                <a:spcPct val="80000"/>
              </a:lnSpc>
            </a:pPr>
            <a:r>
              <a:rPr lang="en-US" altLang="zh-CN" sz="2700" dirty="0"/>
              <a:t>-1</a:t>
            </a:r>
            <a:endParaRPr lang="zh-CN" altLang="en-US" sz="2700" dirty="0"/>
          </a:p>
        </p:txBody>
      </p:sp>
    </p:spTree>
  </p:cSld>
  <p:clrMapOvr>
    <a:masterClrMapping/>
  </p:clrMapOvr>
  <p:transition spd="med">
    <p:push/>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190500"/>
            <a:ext cx="7886700" cy="69723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4.3.2  join</a:t>
            </a:r>
            <a:endParaRPr lang="zh-CN" altLang="en-US" dirty="0">
              <a:effectLst>
                <a:outerShdw blurRad="38100" dist="38100" dir="2700000">
                  <a:srgbClr val="000000"/>
                </a:outerShdw>
              </a:effectLst>
            </a:endParaRPr>
          </a:p>
        </p:txBody>
      </p:sp>
      <p:sp>
        <p:nvSpPr>
          <p:cNvPr id="178179" name="内容占位符 2"/>
          <p:cNvSpPr>
            <a:spLocks noGrp="1"/>
          </p:cNvSpPr>
          <p:nvPr>
            <p:ph idx="4294967295"/>
          </p:nvPr>
        </p:nvSpPr>
        <p:spPr>
          <a:xfrm>
            <a:off x="0" y="887730"/>
            <a:ext cx="7886700" cy="5854700"/>
          </a:xfrm>
        </p:spPr>
        <p:txBody>
          <a:bodyPr vert="horz" wrap="square" lIns="91440" tIns="45720" rIns="91440" bIns="45720" anchor="t"/>
          <a:p>
            <a:r>
              <a:rPr lang="en-US" altLang="zh-CN" sz="2800" dirty="0"/>
              <a:t>join()</a:t>
            </a:r>
            <a:r>
              <a:rPr lang="zh-CN" altLang="zh-CN" sz="2800" dirty="0"/>
              <a:t>方法用于将</a:t>
            </a:r>
            <a:r>
              <a:rPr lang="zh-CN" altLang="zh-CN" sz="2800" dirty="0">
                <a:solidFill>
                  <a:srgbClr val="FF0000"/>
                </a:solidFill>
              </a:rPr>
              <a:t>序列中的元素以指定的字符连接生成一个新的字符串</a:t>
            </a:r>
            <a:r>
              <a:rPr lang="zh-CN" altLang="zh-CN" sz="2800" dirty="0"/>
              <a:t>。</a:t>
            </a:r>
            <a:endParaRPr lang="zh-CN" altLang="zh-CN" sz="2800" dirty="0"/>
          </a:p>
          <a:p>
            <a:r>
              <a:rPr lang="en-US" altLang="zh-CN" sz="2800" dirty="0"/>
              <a:t>join()</a:t>
            </a:r>
            <a:r>
              <a:rPr lang="zh-CN" altLang="zh-CN" sz="2800" dirty="0"/>
              <a:t>方法的语法：</a:t>
            </a:r>
            <a:r>
              <a:rPr lang="en-US" altLang="zh-CN" sz="2800" dirty="0"/>
              <a:t>str.join(sequence)</a:t>
            </a:r>
            <a:endParaRPr lang="zh-CN" altLang="zh-CN" sz="2800" dirty="0"/>
          </a:p>
          <a:p>
            <a:r>
              <a:rPr lang="zh-CN" altLang="zh-CN" sz="2800" dirty="0"/>
              <a:t>示例如下：</a:t>
            </a:r>
            <a:endParaRPr lang="en-US" altLang="zh-CN" sz="2800" dirty="0"/>
          </a:p>
          <a:p>
            <a:r>
              <a:rPr lang="en-US" altLang="zh-CN" sz="2800" dirty="0"/>
              <a:t>&gt;&gt;&gt; dirs='','home','data','hdfs'</a:t>
            </a:r>
            <a:endParaRPr lang="zh-CN" altLang="zh-CN" sz="2800" dirty="0"/>
          </a:p>
          <a:p>
            <a:r>
              <a:rPr lang="en-US" altLang="zh-CN" sz="2800" dirty="0"/>
              <a:t>&gt;&gt;&gt; print('</a:t>
            </a:r>
            <a:r>
              <a:rPr lang="zh-CN" altLang="zh-CN" sz="2800" dirty="0"/>
              <a:t>路径：</a:t>
            </a:r>
            <a:r>
              <a:rPr lang="en-US" altLang="zh-CN" sz="2800" dirty="0"/>
              <a:t>','/'.join(dirs))</a:t>
            </a:r>
            <a:endParaRPr lang="zh-CN" altLang="zh-CN" sz="2800" dirty="0"/>
          </a:p>
          <a:p>
            <a:r>
              <a:rPr lang="zh-CN" altLang="zh-CN" sz="2800" dirty="0"/>
              <a:t>路径：</a:t>
            </a:r>
            <a:r>
              <a:rPr lang="en-US" altLang="zh-CN" sz="2800" dirty="0"/>
              <a:t> /home/data/hdfs</a:t>
            </a:r>
            <a:endParaRPr lang="en-US" altLang="zh-CN" sz="2800" dirty="0"/>
          </a:p>
          <a:p>
            <a:r>
              <a:rPr lang="en-US" altLang="zh-CN" sz="2800" dirty="0"/>
              <a:t>&gt;&gt;&gt; field=['1','2','3','4','5']</a:t>
            </a:r>
            <a:endParaRPr lang="zh-CN" altLang="zh-CN" sz="2800" dirty="0"/>
          </a:p>
          <a:p>
            <a:r>
              <a:rPr lang="en-US" altLang="zh-CN" sz="2800" dirty="0"/>
              <a:t>&gt;&gt;&gt; print('</a:t>
            </a:r>
            <a:r>
              <a:rPr lang="zh-CN" altLang="zh-CN" sz="2800" dirty="0"/>
              <a:t>连接字符串列表：</a:t>
            </a:r>
            <a:r>
              <a:rPr lang="en-US" altLang="zh-CN" sz="2800" dirty="0"/>
              <a:t>',mark.join(field))</a:t>
            </a:r>
            <a:endParaRPr lang="zh-CN" altLang="zh-CN" sz="2800" dirty="0"/>
          </a:p>
          <a:p>
            <a:r>
              <a:rPr lang="zh-CN" altLang="zh-CN" sz="2800" dirty="0"/>
              <a:t>连接字符串列表：</a:t>
            </a:r>
            <a:r>
              <a:rPr lang="en-US" altLang="zh-CN" sz="2800" dirty="0"/>
              <a:t> 1+2+3+4+5</a:t>
            </a:r>
            <a:endParaRPr lang="zh-CN" altLang="en-US" sz="2800" dirty="0"/>
          </a:p>
        </p:txBody>
      </p:sp>
    </p:spTree>
  </p:cSld>
  <p:clrMapOvr>
    <a:masterClrMapping/>
  </p:clrMapOvr>
  <p:transition spd="med">
    <p:push/>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95250"/>
            <a:ext cx="7886700" cy="7778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4.3.3  lower</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873125"/>
            <a:ext cx="7886700" cy="5649913"/>
          </a:xfrm>
        </p:spPr>
        <p:txBody>
          <a:bodyPr vert="horz" wrap="square" lIns="91440" tIns="45720" rIns="91440" bIns="45720" numCol="1" anchor="t" anchorCtr="0" compatLnSpc="1"/>
          <a:p>
            <a:pPr>
              <a:lnSpc>
                <a:spcPct val="90000"/>
              </a:lnSpc>
            </a:pPr>
            <a:r>
              <a:rPr lang="en-US" altLang="zh-CN" sz="2700" dirty="0">
                <a:solidFill>
                  <a:srgbClr val="FF0000"/>
                </a:solidFill>
              </a:rPr>
              <a:t>lower()</a:t>
            </a:r>
            <a:r>
              <a:rPr lang="zh-CN" altLang="zh-CN" sz="2700" dirty="0">
                <a:solidFill>
                  <a:srgbClr val="FF0000"/>
                </a:solidFill>
              </a:rPr>
              <a:t>方法转换字符串中所有大写字符为小写</a:t>
            </a:r>
            <a:r>
              <a:rPr lang="zh-CN" altLang="zh-CN" sz="2700" dirty="0"/>
              <a:t>。</a:t>
            </a:r>
            <a:endParaRPr lang="zh-CN" altLang="zh-CN" sz="2700" dirty="0"/>
          </a:p>
          <a:p>
            <a:pPr>
              <a:lnSpc>
                <a:spcPct val="90000"/>
              </a:lnSpc>
            </a:pPr>
            <a:r>
              <a:rPr lang="en-US" altLang="zh-CN" sz="2700" dirty="0"/>
              <a:t>lower()</a:t>
            </a:r>
            <a:r>
              <a:rPr lang="zh-CN" altLang="zh-CN" sz="2700" dirty="0"/>
              <a:t>方法语法</a:t>
            </a:r>
            <a:r>
              <a:rPr lang="zh-CN" altLang="en-US" sz="2700" dirty="0"/>
              <a:t>：</a:t>
            </a:r>
            <a:r>
              <a:rPr lang="en-US" altLang="zh-CN" sz="2700" dirty="0"/>
              <a:t>str.lower()</a:t>
            </a:r>
            <a:endParaRPr lang="zh-CN" altLang="zh-CN" sz="2700" dirty="0"/>
          </a:p>
          <a:p>
            <a:pPr>
              <a:lnSpc>
                <a:spcPct val="90000"/>
              </a:lnSpc>
            </a:pPr>
            <a:r>
              <a:rPr lang="en-US" altLang="zh-CN" sz="2700" dirty="0"/>
              <a:t>str</a:t>
            </a:r>
            <a:r>
              <a:rPr lang="zh-CN" altLang="zh-CN" sz="2700" dirty="0"/>
              <a:t>代表的是指定检索的字符串，该方法不需要参数。返回将字符串中所有大写字符转换为小写后生成的字符串。示例如下：</a:t>
            </a:r>
            <a:endParaRPr lang="zh-CN" altLang="zh-CN" sz="2700" dirty="0"/>
          </a:p>
          <a:p>
            <a:pPr>
              <a:lnSpc>
                <a:spcPct val="90000"/>
              </a:lnSpc>
            </a:pPr>
            <a:r>
              <a:rPr lang="en-US" altLang="zh-CN" sz="2700" dirty="0"/>
              <a:t>&gt;&gt;&gt; field='DO IT NOW'</a:t>
            </a:r>
            <a:endParaRPr lang="zh-CN" altLang="zh-CN" sz="2700" dirty="0"/>
          </a:p>
          <a:p>
            <a:pPr>
              <a:lnSpc>
                <a:spcPct val="90000"/>
              </a:lnSpc>
            </a:pPr>
            <a:r>
              <a:rPr lang="en-US" altLang="zh-CN" sz="2700" dirty="0"/>
              <a:t>&gt;&gt;&gt; print('</a:t>
            </a:r>
            <a:r>
              <a:rPr lang="zh-CN" altLang="zh-CN" sz="2700" dirty="0"/>
              <a:t>调用</a:t>
            </a:r>
            <a:r>
              <a:rPr lang="en-US" altLang="zh-CN" sz="2700" dirty="0"/>
              <a:t>lower</a:t>
            </a:r>
            <a:r>
              <a:rPr lang="zh-CN" altLang="zh-CN" sz="2700" dirty="0"/>
              <a:t>得到字符串：</a:t>
            </a:r>
            <a:r>
              <a:rPr lang="en-US" altLang="zh-CN" sz="2700" dirty="0"/>
              <a:t>',field.lower())</a:t>
            </a:r>
            <a:endParaRPr lang="zh-CN" altLang="zh-CN" sz="2700" dirty="0"/>
          </a:p>
          <a:p>
            <a:pPr>
              <a:lnSpc>
                <a:spcPct val="90000"/>
              </a:lnSpc>
            </a:pPr>
            <a:r>
              <a:rPr lang="zh-CN" altLang="zh-CN" sz="2700" dirty="0"/>
              <a:t>调用</a:t>
            </a:r>
            <a:r>
              <a:rPr lang="en-US" altLang="zh-CN" sz="2700" dirty="0"/>
              <a:t>lower</a:t>
            </a:r>
            <a:r>
              <a:rPr lang="zh-CN" altLang="zh-CN" sz="2700" dirty="0"/>
              <a:t>得到字符串：</a:t>
            </a:r>
            <a:r>
              <a:rPr lang="en-US" altLang="zh-CN" sz="2700" dirty="0"/>
              <a:t> do it now</a:t>
            </a:r>
            <a:endParaRPr lang="zh-CN" altLang="zh-CN" sz="2700" dirty="0"/>
          </a:p>
          <a:p>
            <a:pPr>
              <a:lnSpc>
                <a:spcPct val="90000"/>
              </a:lnSpc>
            </a:pPr>
            <a:r>
              <a:rPr lang="en-US" altLang="zh-CN" sz="2700" dirty="0"/>
              <a:t>&gt;&gt;&gt; greeting='Hello,World'</a:t>
            </a:r>
            <a:endParaRPr lang="zh-CN" altLang="zh-CN" sz="2700" dirty="0"/>
          </a:p>
          <a:p>
            <a:pPr>
              <a:lnSpc>
                <a:spcPct val="90000"/>
              </a:lnSpc>
            </a:pPr>
            <a:r>
              <a:rPr lang="en-US" altLang="zh-CN" sz="2700" dirty="0"/>
              <a:t>&gt;&gt;&gt; print('</a:t>
            </a:r>
            <a:r>
              <a:rPr lang="zh-CN" altLang="zh-CN" sz="2700" dirty="0"/>
              <a:t>调用</a:t>
            </a:r>
            <a:r>
              <a:rPr lang="en-US" altLang="zh-CN" sz="2700" dirty="0"/>
              <a:t>lower</a:t>
            </a:r>
            <a:r>
              <a:rPr lang="zh-CN" altLang="zh-CN" sz="2700" dirty="0"/>
              <a:t>得到字符串：</a:t>
            </a:r>
            <a:r>
              <a:rPr lang="en-US" altLang="zh-CN" sz="2700" dirty="0"/>
              <a:t>',greeting.lower())</a:t>
            </a:r>
            <a:endParaRPr lang="zh-CN" altLang="zh-CN" sz="2700" dirty="0"/>
          </a:p>
          <a:p>
            <a:pPr>
              <a:lnSpc>
                <a:spcPct val="90000"/>
              </a:lnSpc>
            </a:pPr>
            <a:r>
              <a:rPr lang="zh-CN" altLang="zh-CN" sz="2700" dirty="0"/>
              <a:t>调用</a:t>
            </a:r>
            <a:r>
              <a:rPr lang="en-US" altLang="zh-CN" sz="2700" dirty="0"/>
              <a:t>lower</a:t>
            </a:r>
            <a:r>
              <a:rPr lang="zh-CN" altLang="zh-CN" sz="2700" dirty="0"/>
              <a:t>得到字符串：</a:t>
            </a:r>
            <a:r>
              <a:rPr lang="en-US" altLang="zh-CN" sz="2700" dirty="0"/>
              <a:t> hello,world</a:t>
            </a:r>
            <a:endParaRPr lang="zh-CN" altLang="en-US" sz="2700" dirty="0"/>
          </a:p>
        </p:txBody>
      </p:sp>
    </p:spTree>
  </p:cSld>
  <p:clrMapOvr>
    <a:masterClrMapping/>
  </p:clrMapOvr>
  <p:transition spd="med">
    <p:push/>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7366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4.3.4  upper</a:t>
            </a:r>
            <a:endParaRPr lang="zh-CN" altLang="en-US" dirty="0">
              <a:effectLst>
                <a:outerShdw blurRad="38100" dist="38100" dir="2700000">
                  <a:srgbClr val="000000"/>
                </a:outerShdw>
              </a:effectLst>
            </a:endParaRPr>
          </a:p>
        </p:txBody>
      </p:sp>
      <p:sp>
        <p:nvSpPr>
          <p:cNvPr id="180227" name="内容占位符 2"/>
          <p:cNvSpPr>
            <a:spLocks noGrp="1"/>
          </p:cNvSpPr>
          <p:nvPr>
            <p:ph idx="1"/>
          </p:nvPr>
        </p:nvSpPr>
        <p:spPr>
          <a:xfrm>
            <a:off x="628650" y="914400"/>
            <a:ext cx="7886700" cy="5500688"/>
          </a:xfrm>
        </p:spPr>
        <p:txBody>
          <a:bodyPr vert="horz" wrap="square" lIns="91440" tIns="45720" rIns="91440" bIns="45720" anchor="t"/>
          <a:p>
            <a:r>
              <a:rPr lang="en-US" altLang="zh-CN" sz="2800" dirty="0">
                <a:solidFill>
                  <a:srgbClr val="FF0000"/>
                </a:solidFill>
              </a:rPr>
              <a:t>upper()</a:t>
            </a:r>
            <a:r>
              <a:rPr lang="zh-CN" altLang="zh-CN" sz="2800" dirty="0">
                <a:solidFill>
                  <a:srgbClr val="FF0000"/>
                </a:solidFill>
              </a:rPr>
              <a:t>方法将字符串中的小写字母转为大写字母。</a:t>
            </a:r>
            <a:endParaRPr lang="zh-CN" altLang="zh-CN" sz="2800" dirty="0">
              <a:solidFill>
                <a:srgbClr val="FF0000"/>
              </a:solidFill>
            </a:endParaRPr>
          </a:p>
          <a:p>
            <a:r>
              <a:rPr lang="en-US" altLang="zh-CN" sz="2800" dirty="0"/>
              <a:t>upper()</a:t>
            </a:r>
            <a:r>
              <a:rPr lang="zh-CN" altLang="zh-CN" sz="2800" dirty="0"/>
              <a:t>方法语法：</a:t>
            </a:r>
            <a:r>
              <a:rPr lang="en-US" altLang="zh-CN" sz="2800" dirty="0"/>
              <a:t>str.upper()</a:t>
            </a:r>
            <a:endParaRPr lang="zh-CN" altLang="zh-CN" sz="2800" dirty="0"/>
          </a:p>
          <a:p>
            <a:r>
              <a:rPr lang="en-US" altLang="zh-CN" sz="2800" dirty="0"/>
              <a:t>&gt;&gt;&gt; field='do it now'</a:t>
            </a:r>
            <a:endParaRPr lang="zh-CN" altLang="zh-CN" sz="2800" dirty="0"/>
          </a:p>
          <a:p>
            <a:r>
              <a:rPr lang="en-US" altLang="zh-CN" sz="2800" dirty="0"/>
              <a:t>&gt;&gt;&gt; print('</a:t>
            </a:r>
            <a:r>
              <a:rPr lang="zh-CN" altLang="zh-CN" sz="2800" dirty="0"/>
              <a:t>调用</a:t>
            </a:r>
            <a:r>
              <a:rPr lang="en-US" altLang="zh-CN" sz="2800" dirty="0"/>
              <a:t>upper</a:t>
            </a:r>
            <a:r>
              <a:rPr lang="zh-CN" altLang="zh-CN" sz="2800" dirty="0"/>
              <a:t>得到字符串：</a:t>
            </a:r>
            <a:r>
              <a:rPr lang="en-US" altLang="zh-CN" sz="2800" dirty="0"/>
              <a:t>',field.upper())</a:t>
            </a:r>
            <a:endParaRPr lang="zh-CN" altLang="zh-CN" sz="2800" dirty="0"/>
          </a:p>
          <a:p>
            <a:r>
              <a:rPr lang="zh-CN" altLang="zh-CN" sz="2800" dirty="0"/>
              <a:t>调用</a:t>
            </a:r>
            <a:r>
              <a:rPr lang="en-US" altLang="zh-CN" sz="2800" dirty="0"/>
              <a:t>upper</a:t>
            </a:r>
            <a:r>
              <a:rPr lang="zh-CN" altLang="zh-CN" sz="2800" dirty="0"/>
              <a:t>得到字符串： </a:t>
            </a:r>
            <a:r>
              <a:rPr lang="en-US" altLang="zh-CN" sz="2800" dirty="0"/>
              <a:t>DO IT NOW</a:t>
            </a:r>
            <a:endParaRPr lang="zh-CN" altLang="zh-CN" sz="2800" dirty="0"/>
          </a:p>
          <a:p>
            <a:r>
              <a:rPr lang="en-US" altLang="zh-CN" sz="2800" dirty="0"/>
              <a:t>&gt;&gt;&gt; greeting='Hello,World'</a:t>
            </a:r>
            <a:endParaRPr lang="zh-CN" altLang="zh-CN" sz="2800" dirty="0"/>
          </a:p>
          <a:p>
            <a:r>
              <a:rPr lang="en-US" altLang="zh-CN" sz="2800" dirty="0"/>
              <a:t>&gt;&gt;&gt; print('</a:t>
            </a:r>
            <a:r>
              <a:rPr lang="zh-CN" altLang="zh-CN" sz="2800" dirty="0"/>
              <a:t>调用</a:t>
            </a:r>
            <a:r>
              <a:rPr lang="en-US" altLang="zh-CN" sz="2800" dirty="0"/>
              <a:t>upper</a:t>
            </a:r>
            <a:r>
              <a:rPr lang="zh-CN" altLang="zh-CN" sz="2800" dirty="0"/>
              <a:t>得到字符串：</a:t>
            </a:r>
            <a:r>
              <a:rPr lang="en-US" altLang="zh-CN" sz="2800" dirty="0"/>
              <a:t>',greeting.upper())</a:t>
            </a:r>
            <a:endParaRPr lang="zh-CN" altLang="zh-CN" sz="2800" dirty="0"/>
          </a:p>
          <a:p>
            <a:r>
              <a:rPr lang="zh-CN" altLang="zh-CN" sz="2800" dirty="0"/>
              <a:t>调用</a:t>
            </a:r>
            <a:r>
              <a:rPr lang="en-US" altLang="zh-CN" sz="2800" dirty="0"/>
              <a:t>upper</a:t>
            </a:r>
            <a:r>
              <a:rPr lang="zh-CN" altLang="zh-CN" sz="2800" dirty="0"/>
              <a:t>得到字符串：</a:t>
            </a:r>
            <a:r>
              <a:rPr lang="en-US" altLang="zh-CN" sz="2800" dirty="0"/>
              <a:t> HELLO,WORLD</a:t>
            </a:r>
            <a:endParaRPr lang="zh-CN" altLang="en-US" sz="2800" dirty="0"/>
          </a:p>
        </p:txBody>
      </p:sp>
    </p:spTree>
  </p:cSld>
  <p:clrMapOvr>
    <a:masterClrMapping/>
  </p:clrMapOvr>
  <p:transition spd="med">
    <p:push/>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0"/>
            <a:ext cx="7886700" cy="8461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4.3.5  swapcase</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96950"/>
            <a:ext cx="7886700" cy="5445125"/>
          </a:xfrm>
        </p:spPr>
        <p:txBody>
          <a:bodyPr vert="horz" wrap="square" lIns="91440" tIns="45720" rIns="91440" bIns="45720" numCol="1" anchor="t" anchorCtr="0" compatLnSpc="1"/>
          <a:p>
            <a:pPr>
              <a:lnSpc>
                <a:spcPct val="80000"/>
              </a:lnSpc>
            </a:pPr>
            <a:r>
              <a:rPr lang="en-US" altLang="zh-CN" sz="2700" dirty="0">
                <a:solidFill>
                  <a:srgbClr val="FF0000"/>
                </a:solidFill>
              </a:rPr>
              <a:t>swapcase() </a:t>
            </a:r>
            <a:r>
              <a:rPr lang="zh-CN" altLang="zh-CN" sz="2700" dirty="0">
                <a:solidFill>
                  <a:srgbClr val="FF0000"/>
                </a:solidFill>
              </a:rPr>
              <a:t>方法用于对字符串的大小写字母进行转换，将字符串中大写转换为小写，小写转换为大写。</a:t>
            </a:r>
            <a:endParaRPr lang="zh-CN" altLang="zh-CN" sz="2700" dirty="0">
              <a:solidFill>
                <a:srgbClr val="FF0000"/>
              </a:solidFill>
            </a:endParaRPr>
          </a:p>
          <a:p>
            <a:pPr>
              <a:lnSpc>
                <a:spcPct val="80000"/>
              </a:lnSpc>
            </a:pPr>
            <a:r>
              <a:rPr lang="en-US" altLang="zh-CN" sz="2700" dirty="0"/>
              <a:t>swapcase()</a:t>
            </a:r>
            <a:r>
              <a:rPr lang="zh-CN" altLang="zh-CN" sz="2700" dirty="0"/>
              <a:t>方法的语法：</a:t>
            </a:r>
            <a:r>
              <a:rPr lang="en-US" altLang="zh-CN" sz="2700" dirty="0"/>
              <a:t>str.swapcase()</a:t>
            </a:r>
            <a:endParaRPr lang="zh-CN" altLang="zh-CN" sz="2700" dirty="0"/>
          </a:p>
          <a:p>
            <a:pPr>
              <a:lnSpc>
                <a:spcPct val="80000"/>
              </a:lnSpc>
            </a:pPr>
            <a:r>
              <a:rPr lang="zh-CN" altLang="zh-CN" sz="2700" dirty="0"/>
              <a:t>此语法中</a:t>
            </a:r>
            <a:r>
              <a:rPr lang="en-US" altLang="zh-CN" sz="2700" dirty="0"/>
              <a:t>str</a:t>
            </a:r>
            <a:r>
              <a:rPr lang="zh-CN" altLang="zh-CN" sz="2700" dirty="0"/>
              <a:t>代表的是指定检索的字符串，该方法不需要参数。返回大小写字母转换后生成的新字符串。示例如下：</a:t>
            </a:r>
            <a:endParaRPr lang="zh-CN" altLang="zh-CN" sz="2700" dirty="0"/>
          </a:p>
          <a:p>
            <a:pPr>
              <a:lnSpc>
                <a:spcPct val="80000"/>
              </a:lnSpc>
            </a:pPr>
            <a:r>
              <a:rPr lang="en-US" altLang="zh-CN" sz="2700" dirty="0"/>
              <a:t>&gt;&gt;&gt; field='Just do  it,NOW'</a:t>
            </a:r>
            <a:endParaRPr lang="zh-CN" altLang="zh-CN" sz="2700" dirty="0"/>
          </a:p>
          <a:p>
            <a:pPr>
              <a:lnSpc>
                <a:spcPct val="80000"/>
              </a:lnSpc>
            </a:pPr>
            <a:r>
              <a:rPr lang="en-US" altLang="zh-CN" sz="2700" dirty="0"/>
              <a:t>&gt;&gt;&gt; print('</a:t>
            </a:r>
            <a:r>
              <a:rPr lang="zh-CN" altLang="zh-CN" sz="2700" dirty="0"/>
              <a:t>原字符串：</a:t>
            </a:r>
            <a:r>
              <a:rPr lang="en-US" altLang="zh-CN" sz="2700" dirty="0"/>
              <a:t>',field)</a:t>
            </a:r>
            <a:endParaRPr lang="zh-CN" altLang="zh-CN" sz="2700" dirty="0"/>
          </a:p>
          <a:p>
            <a:pPr>
              <a:lnSpc>
                <a:spcPct val="80000"/>
              </a:lnSpc>
            </a:pPr>
            <a:r>
              <a:rPr lang="zh-CN" altLang="zh-CN" sz="2700" dirty="0"/>
              <a:t>原字符串：</a:t>
            </a:r>
            <a:r>
              <a:rPr lang="en-US" altLang="zh-CN" sz="2700" dirty="0"/>
              <a:t> Just do  it,NOW</a:t>
            </a:r>
            <a:endParaRPr lang="zh-CN" altLang="zh-CN" sz="2700" dirty="0"/>
          </a:p>
          <a:p>
            <a:pPr>
              <a:lnSpc>
                <a:spcPct val="80000"/>
              </a:lnSpc>
            </a:pPr>
            <a:r>
              <a:rPr lang="en-US" altLang="zh-CN" sz="2700" dirty="0"/>
              <a:t>&gt;&gt;&gt; print('</a:t>
            </a:r>
            <a:r>
              <a:rPr lang="zh-CN" altLang="zh-CN" sz="2700" dirty="0"/>
              <a:t>调用</a:t>
            </a:r>
            <a:r>
              <a:rPr lang="en-US" altLang="zh-CN" sz="2700" dirty="0"/>
              <a:t>swapcase</a:t>
            </a:r>
            <a:r>
              <a:rPr lang="zh-CN" altLang="zh-CN" sz="2700" dirty="0"/>
              <a:t>方法后得到字符串：</a:t>
            </a:r>
            <a:r>
              <a:rPr lang="en-US" altLang="zh-CN" sz="2700" dirty="0"/>
              <a:t>',field.swapcase())</a:t>
            </a:r>
            <a:endParaRPr lang="zh-CN" altLang="zh-CN" sz="2700" dirty="0"/>
          </a:p>
          <a:p>
            <a:pPr>
              <a:lnSpc>
                <a:spcPct val="80000"/>
              </a:lnSpc>
            </a:pPr>
            <a:r>
              <a:rPr lang="zh-CN" altLang="zh-CN" sz="2700" dirty="0"/>
              <a:t>调用</a:t>
            </a:r>
            <a:r>
              <a:rPr lang="en-US" altLang="zh-CN" sz="2700" dirty="0"/>
              <a:t>swapcase</a:t>
            </a:r>
            <a:r>
              <a:rPr lang="zh-CN" altLang="zh-CN" sz="2700" dirty="0"/>
              <a:t>方法后得到字符串：</a:t>
            </a:r>
            <a:r>
              <a:rPr lang="en-US" altLang="zh-CN" sz="2700" dirty="0"/>
              <a:t> jUST DO  IT,now</a:t>
            </a:r>
            <a:endParaRPr lang="zh-CN" altLang="en-US" sz="2700" dirty="0"/>
          </a:p>
        </p:txBody>
      </p:sp>
    </p:spTree>
  </p:cSld>
  <p:clrMapOvr>
    <a:masterClrMapping/>
  </p:clrMapOvr>
  <p:transition spd="med">
    <p:push/>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0500"/>
            <a:ext cx="7886700" cy="7921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4.3.6  replace</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133475"/>
            <a:ext cx="7886700" cy="5608638"/>
          </a:xfrm>
        </p:spPr>
        <p:txBody>
          <a:bodyPr vert="horz" wrap="square" lIns="91440" tIns="45720" rIns="91440" bIns="45720" numCol="1" anchor="t" anchorCtr="0" compatLnSpc="1"/>
          <a:p>
            <a:pPr>
              <a:lnSpc>
                <a:spcPct val="80000"/>
              </a:lnSpc>
            </a:pPr>
            <a:r>
              <a:rPr lang="en-US" altLang="zh-CN" sz="2500" dirty="0">
                <a:solidFill>
                  <a:srgbClr val="FF0000"/>
                </a:solidFill>
              </a:rPr>
              <a:t>replace()</a:t>
            </a:r>
            <a:r>
              <a:rPr lang="zh-CN" altLang="zh-CN" sz="2500" dirty="0">
                <a:solidFill>
                  <a:srgbClr val="FF0000"/>
                </a:solidFill>
              </a:rPr>
              <a:t>方法把字符串中的</a:t>
            </a:r>
            <a:r>
              <a:rPr lang="en-US" altLang="zh-CN" sz="2500" dirty="0">
                <a:solidFill>
                  <a:srgbClr val="FF0000"/>
                </a:solidFill>
              </a:rPr>
              <a:t>old</a:t>
            </a:r>
            <a:r>
              <a:rPr lang="zh-CN" altLang="zh-CN" sz="2500" dirty="0">
                <a:solidFill>
                  <a:srgbClr val="FF0000"/>
                </a:solidFill>
              </a:rPr>
              <a:t>（旧字符串）替换成</a:t>
            </a:r>
            <a:r>
              <a:rPr lang="en-US" altLang="zh-CN" sz="2500" dirty="0">
                <a:solidFill>
                  <a:srgbClr val="FF0000"/>
                </a:solidFill>
              </a:rPr>
              <a:t>new(</a:t>
            </a:r>
            <a:r>
              <a:rPr lang="zh-CN" altLang="zh-CN" sz="2500" dirty="0">
                <a:solidFill>
                  <a:srgbClr val="FF0000"/>
                </a:solidFill>
              </a:rPr>
              <a:t>新字符串</a:t>
            </a:r>
            <a:r>
              <a:rPr lang="en-US" altLang="zh-CN" sz="2500" dirty="0">
                <a:solidFill>
                  <a:srgbClr val="FF0000"/>
                </a:solidFill>
              </a:rPr>
              <a:t>)</a:t>
            </a:r>
            <a:r>
              <a:rPr lang="zh-CN" altLang="zh-CN" sz="2500" dirty="0">
                <a:solidFill>
                  <a:srgbClr val="FF0000"/>
                </a:solidFill>
              </a:rPr>
              <a:t>，如果指定第三个参数</a:t>
            </a:r>
            <a:r>
              <a:rPr lang="en-US" altLang="zh-CN" sz="2500" dirty="0">
                <a:solidFill>
                  <a:srgbClr val="FF0000"/>
                </a:solidFill>
              </a:rPr>
              <a:t>max</a:t>
            </a:r>
            <a:r>
              <a:rPr lang="zh-CN" altLang="zh-CN" sz="2500" dirty="0">
                <a:solidFill>
                  <a:srgbClr val="FF0000"/>
                </a:solidFill>
              </a:rPr>
              <a:t>，则替换不超过</a:t>
            </a:r>
            <a:r>
              <a:rPr lang="en-US" altLang="zh-CN" sz="2500" dirty="0">
                <a:solidFill>
                  <a:srgbClr val="FF0000"/>
                </a:solidFill>
              </a:rPr>
              <a:t>max</a:t>
            </a:r>
            <a:r>
              <a:rPr lang="zh-CN" altLang="zh-CN" sz="2500" dirty="0">
                <a:solidFill>
                  <a:srgbClr val="FF0000"/>
                </a:solidFill>
              </a:rPr>
              <a:t>次。</a:t>
            </a:r>
            <a:endParaRPr lang="zh-CN" altLang="zh-CN" sz="2500" dirty="0">
              <a:solidFill>
                <a:srgbClr val="FF0000"/>
              </a:solidFill>
            </a:endParaRPr>
          </a:p>
          <a:p>
            <a:pPr>
              <a:lnSpc>
                <a:spcPct val="80000"/>
              </a:lnSpc>
            </a:pPr>
            <a:r>
              <a:rPr lang="en-US" altLang="zh-CN" sz="2500" dirty="0"/>
              <a:t>replace()</a:t>
            </a:r>
            <a:r>
              <a:rPr lang="zh-CN" altLang="zh-CN" sz="2500" dirty="0"/>
              <a:t>方法的语法：</a:t>
            </a:r>
            <a:r>
              <a:rPr lang="en-US" altLang="zh-CN" sz="2500" dirty="0"/>
              <a:t>str.replace(old, new[, max])</a:t>
            </a:r>
            <a:endParaRPr lang="zh-CN" altLang="zh-CN" sz="2500" dirty="0"/>
          </a:p>
          <a:p>
            <a:pPr>
              <a:lnSpc>
                <a:spcPct val="80000"/>
              </a:lnSpc>
            </a:pPr>
            <a:r>
              <a:rPr lang="zh-CN" altLang="zh-CN" sz="2500" dirty="0"/>
              <a:t>此语法中</a:t>
            </a:r>
            <a:r>
              <a:rPr lang="en-US" altLang="zh-CN" sz="2500" dirty="0"/>
              <a:t>str</a:t>
            </a:r>
            <a:r>
              <a:rPr lang="zh-CN" altLang="zh-CN" sz="2500" dirty="0"/>
              <a:t>代表的是指定检索的字符串，</a:t>
            </a:r>
            <a:r>
              <a:rPr lang="en-US" altLang="zh-CN" sz="2500" dirty="0"/>
              <a:t>old</a:t>
            </a:r>
            <a:r>
              <a:rPr lang="zh-CN" altLang="zh-CN" sz="2500" dirty="0"/>
              <a:t>代表将被替换的子字符串，</a:t>
            </a:r>
            <a:r>
              <a:rPr lang="en-US" altLang="zh-CN" sz="2500" dirty="0"/>
              <a:t>new</a:t>
            </a:r>
            <a:r>
              <a:rPr lang="zh-CN" altLang="zh-CN" sz="2500" dirty="0"/>
              <a:t>代表新字符串，用于替换</a:t>
            </a:r>
            <a:r>
              <a:rPr lang="en-US" altLang="zh-CN" sz="2500" dirty="0"/>
              <a:t>old</a:t>
            </a:r>
            <a:r>
              <a:rPr lang="zh-CN" altLang="zh-CN" sz="2500" dirty="0"/>
              <a:t>子字符串，</a:t>
            </a:r>
            <a:r>
              <a:rPr lang="en-US" altLang="zh-CN" sz="2500" dirty="0"/>
              <a:t>max</a:t>
            </a:r>
            <a:r>
              <a:rPr lang="zh-CN" altLang="zh-CN" sz="2500" dirty="0"/>
              <a:t>代表可选字符串</a:t>
            </a:r>
            <a:r>
              <a:rPr lang="en-US" altLang="zh-CN" sz="2500" dirty="0"/>
              <a:t>, </a:t>
            </a:r>
            <a:r>
              <a:rPr lang="zh-CN" altLang="zh-CN" sz="2500" dirty="0"/>
              <a:t>替换不超过</a:t>
            </a:r>
            <a:r>
              <a:rPr lang="en-US" altLang="zh-CN" sz="2500" dirty="0"/>
              <a:t>max</a:t>
            </a:r>
            <a:r>
              <a:rPr lang="zh-CN" altLang="zh-CN" sz="2500" dirty="0"/>
              <a:t>次。返回字符串中的</a:t>
            </a:r>
            <a:r>
              <a:rPr lang="en-US" altLang="zh-CN" sz="2500" dirty="0"/>
              <a:t>old</a:t>
            </a:r>
            <a:r>
              <a:rPr lang="zh-CN" altLang="zh-CN" sz="2500" dirty="0"/>
              <a:t>（旧字符串）替换成</a:t>
            </a:r>
            <a:r>
              <a:rPr lang="en-US" altLang="zh-CN" sz="2500" dirty="0"/>
              <a:t>new(</a:t>
            </a:r>
            <a:r>
              <a:rPr lang="zh-CN" altLang="zh-CN" sz="2500" dirty="0"/>
              <a:t>新字符串</a:t>
            </a:r>
            <a:r>
              <a:rPr lang="en-US" altLang="zh-CN" sz="2500" dirty="0"/>
              <a:t>)</a:t>
            </a:r>
            <a:r>
              <a:rPr lang="zh-CN" altLang="zh-CN" sz="2500" dirty="0"/>
              <a:t>后生成的新字符串，如果指定第三个参数</a:t>
            </a:r>
            <a:r>
              <a:rPr lang="en-US" altLang="zh-CN" sz="2500" dirty="0"/>
              <a:t>max</a:t>
            </a:r>
            <a:r>
              <a:rPr lang="zh-CN" altLang="zh-CN" sz="2500" dirty="0"/>
              <a:t>，则替换不超过</a:t>
            </a:r>
            <a:r>
              <a:rPr lang="en-US" altLang="zh-CN" sz="2500" dirty="0"/>
              <a:t>max</a:t>
            </a:r>
            <a:r>
              <a:rPr lang="zh-CN" altLang="zh-CN" sz="2500" dirty="0"/>
              <a:t>次。示例如下：</a:t>
            </a:r>
            <a:endParaRPr lang="en-US" altLang="zh-CN" sz="2500" dirty="0"/>
          </a:p>
          <a:p>
            <a:pPr>
              <a:lnSpc>
                <a:spcPct val="80000"/>
              </a:lnSpc>
            </a:pPr>
            <a:r>
              <a:rPr lang="en-US" altLang="zh-CN" sz="2500" dirty="0"/>
              <a:t>&gt;&gt;&gt; field='do it now,do right now'</a:t>
            </a:r>
            <a:endParaRPr lang="zh-CN" altLang="zh-CN" sz="2500" dirty="0"/>
          </a:p>
          <a:p>
            <a:pPr>
              <a:lnSpc>
                <a:spcPct val="80000"/>
              </a:lnSpc>
            </a:pPr>
            <a:r>
              <a:rPr lang="en-US" altLang="zh-CN" sz="2500" dirty="0"/>
              <a:t>&gt;&gt;&gt; print('</a:t>
            </a:r>
            <a:r>
              <a:rPr lang="zh-CN" altLang="zh-CN" sz="2500" dirty="0"/>
              <a:t>原字符串：</a:t>
            </a:r>
            <a:r>
              <a:rPr lang="en-US" altLang="zh-CN" sz="2500" dirty="0"/>
              <a:t>',field)</a:t>
            </a:r>
            <a:endParaRPr lang="zh-CN" altLang="zh-CN" sz="2500" dirty="0"/>
          </a:p>
          <a:p>
            <a:pPr>
              <a:lnSpc>
                <a:spcPct val="80000"/>
              </a:lnSpc>
            </a:pPr>
            <a:r>
              <a:rPr lang="zh-CN" altLang="zh-CN" sz="2500" dirty="0"/>
              <a:t>原字符串：</a:t>
            </a:r>
            <a:r>
              <a:rPr lang="en-US" altLang="zh-CN" sz="2500" dirty="0"/>
              <a:t> do it now,do right now</a:t>
            </a:r>
            <a:endParaRPr lang="zh-CN" altLang="zh-CN" sz="2500" dirty="0"/>
          </a:p>
          <a:p>
            <a:pPr>
              <a:lnSpc>
                <a:spcPct val="80000"/>
              </a:lnSpc>
            </a:pPr>
            <a:r>
              <a:rPr lang="en-US" altLang="zh-CN" sz="2500" dirty="0"/>
              <a:t>&gt;&gt;&gt; print('</a:t>
            </a:r>
            <a:r>
              <a:rPr lang="zh-CN" altLang="zh-CN" sz="2500" dirty="0"/>
              <a:t>新字符串：</a:t>
            </a:r>
            <a:r>
              <a:rPr lang="en-US" altLang="zh-CN" sz="2500" dirty="0"/>
              <a:t>',field.replace('do','Just do'))</a:t>
            </a:r>
            <a:endParaRPr lang="zh-CN" altLang="zh-CN" sz="2500" dirty="0"/>
          </a:p>
          <a:p>
            <a:pPr>
              <a:lnSpc>
                <a:spcPct val="80000"/>
              </a:lnSpc>
            </a:pPr>
            <a:r>
              <a:rPr lang="zh-CN" altLang="zh-CN" sz="2500" dirty="0"/>
              <a:t>新字符串：</a:t>
            </a:r>
            <a:r>
              <a:rPr lang="en-US" altLang="zh-CN" sz="2500" dirty="0"/>
              <a:t> Just do it now,Just do right now</a:t>
            </a:r>
            <a:endParaRPr lang="zh-CN" altLang="en-US" sz="2500" dirty="0"/>
          </a:p>
        </p:txBody>
      </p:sp>
    </p:spTree>
  </p:cSld>
  <p:clrMapOvr>
    <a:masterClrMapping/>
  </p:clrMapOvr>
  <p:transition spd="med">
    <p:push/>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04788"/>
            <a:ext cx="7886700" cy="7921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4.3.7  split</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96950"/>
            <a:ext cx="7886700" cy="5649913"/>
          </a:xfrm>
        </p:spPr>
        <p:txBody>
          <a:bodyPr vert="horz" wrap="square" lIns="91440" tIns="45720" rIns="91440" bIns="45720" numCol="1" anchor="t" anchorCtr="0" compatLnSpc="1"/>
          <a:p>
            <a:pPr>
              <a:lnSpc>
                <a:spcPct val="80000"/>
              </a:lnSpc>
            </a:pPr>
            <a:r>
              <a:rPr lang="en-US" altLang="zh-CN" sz="2500" dirty="0">
                <a:solidFill>
                  <a:srgbClr val="FF0000"/>
                </a:solidFill>
              </a:rPr>
              <a:t>split()</a:t>
            </a:r>
            <a:r>
              <a:rPr lang="zh-CN" altLang="zh-CN" sz="2500" dirty="0">
                <a:solidFill>
                  <a:srgbClr val="FF0000"/>
                </a:solidFill>
              </a:rPr>
              <a:t>方法通过指定分隔符对字符串进行切片</a:t>
            </a:r>
            <a:r>
              <a:rPr lang="zh-CN" altLang="zh-CN" sz="2500" dirty="0"/>
              <a:t>，如果参数</a:t>
            </a:r>
            <a:r>
              <a:rPr lang="en-US" altLang="zh-CN" sz="2500" dirty="0"/>
              <a:t>num </a:t>
            </a:r>
            <a:r>
              <a:rPr lang="zh-CN" altLang="zh-CN" sz="2500" dirty="0"/>
              <a:t>有指定值，则仅分隔</a:t>
            </a:r>
            <a:r>
              <a:rPr lang="en-US" altLang="zh-CN" sz="2500" dirty="0"/>
              <a:t> num </a:t>
            </a:r>
            <a:r>
              <a:rPr lang="zh-CN" altLang="zh-CN" sz="2500" dirty="0"/>
              <a:t>个子字符串。这是一个非常重要的字符串方法，它是</a:t>
            </a:r>
            <a:r>
              <a:rPr lang="en-US" altLang="zh-CN" sz="2500" dirty="0"/>
              <a:t>join</a:t>
            </a:r>
            <a:r>
              <a:rPr lang="zh-CN" altLang="zh-CN" sz="2500" dirty="0"/>
              <a:t>的逆方法，用来将字符串分割成序列。</a:t>
            </a:r>
            <a:endParaRPr lang="zh-CN" altLang="zh-CN" sz="2500" dirty="0"/>
          </a:p>
          <a:p>
            <a:pPr>
              <a:lnSpc>
                <a:spcPct val="80000"/>
              </a:lnSpc>
            </a:pPr>
            <a:r>
              <a:rPr lang="en-US" altLang="zh-CN" sz="2500" dirty="0"/>
              <a:t>split()</a:t>
            </a:r>
            <a:r>
              <a:rPr lang="zh-CN" altLang="zh-CN" sz="2500" dirty="0"/>
              <a:t>方法的语法：</a:t>
            </a:r>
            <a:r>
              <a:rPr lang="en-US" altLang="zh-CN" sz="2500" dirty="0"/>
              <a:t>str.split(st="", num=string.count(str))</a:t>
            </a:r>
            <a:endParaRPr lang="zh-CN" altLang="zh-CN" sz="2500" dirty="0"/>
          </a:p>
          <a:p>
            <a:pPr>
              <a:lnSpc>
                <a:spcPct val="80000"/>
              </a:lnSpc>
            </a:pPr>
            <a:r>
              <a:rPr lang="en-US" altLang="zh-CN" sz="2500" dirty="0"/>
              <a:t>str</a:t>
            </a:r>
            <a:r>
              <a:rPr lang="zh-CN" altLang="zh-CN" sz="2500" dirty="0"/>
              <a:t>代表的是指定检索的字符串，</a:t>
            </a:r>
            <a:r>
              <a:rPr lang="en-US" altLang="zh-CN" sz="2500" dirty="0"/>
              <a:t>st</a:t>
            </a:r>
            <a:r>
              <a:rPr lang="zh-CN" altLang="zh-CN" sz="2500" dirty="0"/>
              <a:t>代表分隔符，默认为空格，</a:t>
            </a:r>
            <a:r>
              <a:rPr lang="en-US" altLang="zh-CN" sz="2500" dirty="0"/>
              <a:t>num</a:t>
            </a:r>
            <a:r>
              <a:rPr lang="zh-CN" altLang="zh-CN" sz="2500" dirty="0"/>
              <a:t>代表分割次数。返回分割后的字符串列表。示例如下：</a:t>
            </a:r>
            <a:endParaRPr lang="en-US" altLang="zh-CN" sz="2500" dirty="0"/>
          </a:p>
          <a:p>
            <a:pPr>
              <a:lnSpc>
                <a:spcPct val="80000"/>
              </a:lnSpc>
            </a:pPr>
            <a:r>
              <a:rPr lang="en-US" altLang="zh-CN" sz="2500" dirty="0"/>
              <a:t>&gt;&gt;&gt; field='do it now'</a:t>
            </a:r>
            <a:endParaRPr lang="zh-CN" altLang="zh-CN" sz="2500" dirty="0"/>
          </a:p>
          <a:p>
            <a:pPr>
              <a:lnSpc>
                <a:spcPct val="80000"/>
              </a:lnSpc>
            </a:pPr>
            <a:r>
              <a:rPr lang="en-US" altLang="zh-CN" sz="2500" dirty="0"/>
              <a:t>&gt;&gt;&gt; print('</a:t>
            </a:r>
            <a:r>
              <a:rPr lang="zh-CN" altLang="zh-CN" sz="2500" dirty="0"/>
              <a:t>不提供任何分割符分隔后的字符串：</a:t>
            </a:r>
            <a:r>
              <a:rPr lang="en-US" altLang="zh-CN" sz="2500" dirty="0"/>
              <a:t>',field.split())</a:t>
            </a:r>
            <a:endParaRPr lang="zh-CN" altLang="zh-CN" sz="2500" dirty="0"/>
          </a:p>
          <a:p>
            <a:pPr>
              <a:lnSpc>
                <a:spcPct val="80000"/>
              </a:lnSpc>
            </a:pPr>
            <a:r>
              <a:rPr lang="zh-CN" altLang="zh-CN" sz="2500" dirty="0"/>
              <a:t>不提供任何分割符分隔后的字符串：</a:t>
            </a:r>
            <a:r>
              <a:rPr lang="en-US" altLang="zh-CN" sz="2500" dirty="0"/>
              <a:t> ['do', 'it', 'now']</a:t>
            </a:r>
            <a:endParaRPr lang="zh-CN" altLang="zh-CN" sz="2500" dirty="0"/>
          </a:p>
          <a:p>
            <a:pPr>
              <a:lnSpc>
                <a:spcPct val="80000"/>
              </a:lnSpc>
            </a:pPr>
            <a:r>
              <a:rPr lang="en-US" altLang="zh-CN" sz="2500" dirty="0"/>
              <a:t>&gt;&gt;&gt; print('</a:t>
            </a:r>
            <a:r>
              <a:rPr lang="zh-CN" altLang="zh-CN" sz="2500" dirty="0"/>
              <a:t>根据</a:t>
            </a:r>
            <a:r>
              <a:rPr lang="en-US" altLang="zh-CN" sz="2500" dirty="0"/>
              <a:t>i</a:t>
            </a:r>
            <a:r>
              <a:rPr lang="zh-CN" altLang="zh-CN" sz="2500" dirty="0"/>
              <a:t>分隔后的字符串：</a:t>
            </a:r>
            <a:r>
              <a:rPr lang="en-US" altLang="zh-CN" sz="2500" dirty="0"/>
              <a:t>',field.split('i'))</a:t>
            </a:r>
            <a:endParaRPr lang="zh-CN" altLang="zh-CN" sz="2500" dirty="0"/>
          </a:p>
          <a:p>
            <a:pPr>
              <a:lnSpc>
                <a:spcPct val="80000"/>
              </a:lnSpc>
            </a:pPr>
            <a:r>
              <a:rPr lang="zh-CN" altLang="zh-CN" sz="2500" dirty="0"/>
              <a:t>根据</a:t>
            </a:r>
            <a:r>
              <a:rPr lang="en-US" altLang="zh-CN" sz="2500" dirty="0"/>
              <a:t>i</a:t>
            </a:r>
            <a:r>
              <a:rPr lang="zh-CN" altLang="zh-CN" sz="2500" dirty="0"/>
              <a:t>分隔后的字符串： </a:t>
            </a:r>
            <a:r>
              <a:rPr lang="en-US" altLang="zh-CN" sz="2500" dirty="0"/>
              <a:t>['do ', 't now']</a:t>
            </a:r>
            <a:endParaRPr lang="zh-CN" altLang="en-US" sz="2500" dirty="0"/>
          </a:p>
        </p:txBody>
      </p:sp>
    </p:spTree>
  </p:cSld>
  <p:clrMapOvr>
    <a:masterClrMapping/>
  </p:clrMapOvr>
  <p:transition spd="med">
    <p:push/>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0500"/>
            <a:ext cx="7886700" cy="7508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4.3.8  strip</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036638"/>
            <a:ext cx="7886700" cy="5622925"/>
          </a:xfrm>
        </p:spPr>
        <p:txBody>
          <a:bodyPr vert="horz" wrap="square" lIns="91440" tIns="45720" rIns="91440" bIns="45720" numCol="1" anchor="t" anchorCtr="0" compatLnSpc="1"/>
          <a:p>
            <a:pPr>
              <a:lnSpc>
                <a:spcPct val="80000"/>
              </a:lnSpc>
            </a:pPr>
            <a:r>
              <a:rPr lang="en-US" altLang="zh-CN" sz="3000" dirty="0">
                <a:solidFill>
                  <a:srgbClr val="FF0000"/>
                </a:solidFill>
              </a:rPr>
              <a:t>strip()</a:t>
            </a:r>
            <a:r>
              <a:rPr lang="zh-CN" altLang="zh-CN" sz="3000" dirty="0">
                <a:solidFill>
                  <a:srgbClr val="FF0000"/>
                </a:solidFill>
              </a:rPr>
              <a:t>方法用于移除字符串头尾指定的字符（默认为空格）。</a:t>
            </a:r>
            <a:endParaRPr lang="zh-CN" altLang="zh-CN" sz="3000" dirty="0">
              <a:solidFill>
                <a:srgbClr val="FF0000"/>
              </a:solidFill>
            </a:endParaRPr>
          </a:p>
          <a:p>
            <a:pPr>
              <a:lnSpc>
                <a:spcPct val="80000"/>
              </a:lnSpc>
            </a:pPr>
            <a:r>
              <a:rPr lang="en-US" altLang="zh-CN" sz="3000" dirty="0"/>
              <a:t>strip()</a:t>
            </a:r>
            <a:r>
              <a:rPr lang="zh-CN" altLang="zh-CN" sz="3000" dirty="0"/>
              <a:t>方法的语法：</a:t>
            </a:r>
            <a:r>
              <a:rPr lang="en-US" altLang="zh-CN" sz="3000" dirty="0"/>
              <a:t>str.strip([chars])</a:t>
            </a:r>
            <a:endParaRPr lang="zh-CN" altLang="zh-CN" sz="3000" dirty="0"/>
          </a:p>
          <a:p>
            <a:pPr>
              <a:lnSpc>
                <a:spcPct val="80000"/>
              </a:lnSpc>
            </a:pPr>
            <a:r>
              <a:rPr lang="zh-CN" altLang="zh-CN" sz="3000" dirty="0"/>
              <a:t>此语法中</a:t>
            </a:r>
            <a:r>
              <a:rPr lang="en-US" altLang="zh-CN" sz="3000" dirty="0"/>
              <a:t>str</a:t>
            </a:r>
            <a:r>
              <a:rPr lang="zh-CN" altLang="zh-CN" sz="3000" dirty="0"/>
              <a:t>代表的是指定检索的字符串，</a:t>
            </a:r>
            <a:r>
              <a:rPr lang="en-US" altLang="zh-CN" sz="3000" dirty="0"/>
              <a:t>chars</a:t>
            </a:r>
            <a:r>
              <a:rPr lang="zh-CN" altLang="zh-CN" sz="3000" dirty="0"/>
              <a:t>代表移除字符串头尾指定的字符。返回移除字符串头尾指定的字符生成的新字符串。</a:t>
            </a:r>
            <a:endParaRPr lang="zh-CN" altLang="zh-CN" sz="3000" dirty="0"/>
          </a:p>
          <a:p>
            <a:pPr>
              <a:lnSpc>
                <a:spcPct val="80000"/>
              </a:lnSpc>
            </a:pPr>
            <a:r>
              <a:rPr lang="zh-CN" altLang="zh-CN" sz="3000" dirty="0"/>
              <a:t>该方法使用示例如下：</a:t>
            </a:r>
            <a:endParaRPr lang="zh-CN" altLang="zh-CN" sz="3000" dirty="0"/>
          </a:p>
          <a:p>
            <a:pPr>
              <a:lnSpc>
                <a:spcPct val="80000"/>
              </a:lnSpc>
            </a:pPr>
            <a:r>
              <a:rPr lang="en-US" altLang="zh-CN" sz="3000" dirty="0"/>
              <a:t>&gt;&gt;&gt; field='----do it now----'</a:t>
            </a:r>
            <a:endParaRPr lang="zh-CN" altLang="zh-CN" sz="3000" dirty="0"/>
          </a:p>
          <a:p>
            <a:pPr>
              <a:lnSpc>
                <a:spcPct val="80000"/>
              </a:lnSpc>
            </a:pPr>
            <a:r>
              <a:rPr lang="en-US" altLang="zh-CN" sz="3000" dirty="0"/>
              <a:t>&gt;&gt;&gt; print('</a:t>
            </a:r>
            <a:r>
              <a:rPr lang="zh-CN" altLang="zh-CN" sz="3000" dirty="0"/>
              <a:t>原字符串：</a:t>
            </a:r>
            <a:r>
              <a:rPr lang="en-US" altLang="zh-CN" sz="3000" dirty="0"/>
              <a:t>',field)</a:t>
            </a:r>
            <a:endParaRPr lang="zh-CN" altLang="zh-CN" sz="3000" dirty="0"/>
          </a:p>
          <a:p>
            <a:pPr>
              <a:lnSpc>
                <a:spcPct val="80000"/>
              </a:lnSpc>
            </a:pPr>
            <a:r>
              <a:rPr lang="zh-CN" altLang="zh-CN" sz="3000" dirty="0"/>
              <a:t>原字符串：</a:t>
            </a:r>
            <a:r>
              <a:rPr lang="en-US" altLang="zh-CN" sz="3000" dirty="0"/>
              <a:t> ----do it now----</a:t>
            </a:r>
            <a:endParaRPr lang="zh-CN" altLang="zh-CN" sz="3000" dirty="0"/>
          </a:p>
          <a:p>
            <a:pPr>
              <a:lnSpc>
                <a:spcPct val="80000"/>
              </a:lnSpc>
            </a:pPr>
            <a:r>
              <a:rPr lang="en-US" altLang="zh-CN" sz="3000" dirty="0"/>
              <a:t>&gt;&gt;&gt; print('</a:t>
            </a:r>
            <a:r>
              <a:rPr lang="zh-CN" altLang="zh-CN" sz="3000" dirty="0"/>
              <a:t>新字符串：</a:t>
            </a:r>
            <a:r>
              <a:rPr lang="en-US" altLang="zh-CN" sz="3000" dirty="0"/>
              <a:t>',field.strip('-'))</a:t>
            </a:r>
            <a:endParaRPr lang="zh-CN" altLang="zh-CN" sz="3000" dirty="0"/>
          </a:p>
          <a:p>
            <a:pPr>
              <a:lnSpc>
                <a:spcPct val="80000"/>
              </a:lnSpc>
            </a:pPr>
            <a:r>
              <a:rPr lang="zh-CN" altLang="zh-CN" sz="3000" dirty="0"/>
              <a:t>新字符串：</a:t>
            </a:r>
            <a:r>
              <a:rPr lang="en-US" altLang="zh-CN" sz="3000" dirty="0"/>
              <a:t> do it now</a:t>
            </a:r>
            <a:endParaRPr lang="zh-CN" altLang="zh-CN" sz="3000" dirty="0"/>
          </a:p>
          <a:p>
            <a:pPr>
              <a:lnSpc>
                <a:spcPct val="80000"/>
              </a:lnSpc>
            </a:pPr>
            <a:endParaRPr lang="zh-CN" altLang="en-US" sz="3000" dirty="0"/>
          </a:p>
        </p:txBody>
      </p:sp>
    </p:spTree>
  </p:cSld>
  <p:clrMapOvr>
    <a:masterClrMapping/>
  </p:clrMapOvr>
  <p:transition spd="med">
    <p:push/>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8318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4.3.9  translate</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104900"/>
            <a:ext cx="7886700" cy="5622925"/>
          </a:xfrm>
        </p:spPr>
        <p:txBody>
          <a:bodyPr vert="horz" wrap="square" lIns="91440" tIns="45720" rIns="91440" bIns="45720" numCol="1" anchor="t" anchorCtr="0" compatLnSpc="1"/>
          <a:p>
            <a:pPr>
              <a:lnSpc>
                <a:spcPct val="80000"/>
              </a:lnSpc>
            </a:pPr>
            <a:r>
              <a:rPr lang="en-US" altLang="zh-CN" sz="2500" dirty="0"/>
              <a:t>translate()</a:t>
            </a:r>
            <a:r>
              <a:rPr lang="zh-CN" altLang="zh-CN" sz="2500" dirty="0"/>
              <a:t>方法根据</a:t>
            </a:r>
            <a:r>
              <a:rPr lang="zh-CN" altLang="zh-CN" sz="2500" dirty="0">
                <a:solidFill>
                  <a:srgbClr val="FF0000"/>
                </a:solidFill>
              </a:rPr>
              <a:t>参数</a:t>
            </a:r>
            <a:r>
              <a:rPr lang="en-US" altLang="zh-CN" sz="2500" dirty="0">
                <a:solidFill>
                  <a:srgbClr val="FF0000"/>
                </a:solidFill>
              </a:rPr>
              <a:t>table</a:t>
            </a:r>
            <a:r>
              <a:rPr lang="zh-CN" altLang="zh-CN" sz="2500" dirty="0">
                <a:solidFill>
                  <a:srgbClr val="FF0000"/>
                </a:solidFill>
              </a:rPr>
              <a:t>给出的表</a:t>
            </a:r>
            <a:r>
              <a:rPr lang="en-US" altLang="zh-CN" sz="2500" dirty="0"/>
              <a:t>(</a:t>
            </a:r>
            <a:r>
              <a:rPr lang="zh-CN" altLang="zh-CN" sz="2500" dirty="0"/>
              <a:t>包含</a:t>
            </a:r>
            <a:r>
              <a:rPr lang="en-US" altLang="zh-CN" sz="2500" dirty="0"/>
              <a:t>256</a:t>
            </a:r>
            <a:r>
              <a:rPr lang="zh-CN" altLang="zh-CN" sz="2500" dirty="0"/>
              <a:t>个字符</a:t>
            </a:r>
            <a:r>
              <a:rPr lang="en-US" altLang="zh-CN" sz="2500" dirty="0"/>
              <a:t>)</a:t>
            </a:r>
            <a:r>
              <a:rPr lang="zh-CN" altLang="zh-CN" sz="2500" dirty="0">
                <a:solidFill>
                  <a:srgbClr val="FF0000"/>
                </a:solidFill>
              </a:rPr>
              <a:t>转换字符串的字符</a:t>
            </a:r>
            <a:r>
              <a:rPr lang="en-US" altLang="zh-CN" sz="2500" dirty="0">
                <a:solidFill>
                  <a:srgbClr val="FF0000"/>
                </a:solidFill>
              </a:rPr>
              <a:t>, </a:t>
            </a:r>
            <a:r>
              <a:rPr lang="zh-CN" altLang="zh-CN" sz="2500" dirty="0">
                <a:solidFill>
                  <a:srgbClr val="FF0000"/>
                </a:solidFill>
              </a:rPr>
              <a:t>要过滤掉的字符放到</a:t>
            </a:r>
            <a:r>
              <a:rPr lang="en-US" altLang="zh-CN" sz="2500" dirty="0">
                <a:solidFill>
                  <a:srgbClr val="FF0000"/>
                </a:solidFill>
              </a:rPr>
              <a:t>del</a:t>
            </a:r>
            <a:r>
              <a:rPr lang="zh-CN" altLang="zh-CN" sz="2500" dirty="0">
                <a:solidFill>
                  <a:srgbClr val="FF0000"/>
                </a:solidFill>
              </a:rPr>
              <a:t>参数中。</a:t>
            </a:r>
            <a:endParaRPr lang="zh-CN" altLang="zh-CN" sz="2500" dirty="0">
              <a:solidFill>
                <a:srgbClr val="FF0000"/>
              </a:solidFill>
            </a:endParaRPr>
          </a:p>
          <a:p>
            <a:pPr>
              <a:lnSpc>
                <a:spcPct val="80000"/>
              </a:lnSpc>
            </a:pPr>
            <a:r>
              <a:rPr lang="en-US" altLang="zh-CN" sz="2500" dirty="0"/>
              <a:t>translate()</a:t>
            </a:r>
            <a:r>
              <a:rPr lang="zh-CN" altLang="zh-CN" sz="2500" dirty="0"/>
              <a:t>方法的语法：</a:t>
            </a:r>
            <a:r>
              <a:rPr lang="en-US" altLang="zh-CN" sz="2500" dirty="0"/>
              <a:t>str.translate(table[, deletechars])</a:t>
            </a:r>
            <a:endParaRPr lang="zh-CN" altLang="zh-CN" sz="2500" dirty="0"/>
          </a:p>
          <a:p>
            <a:pPr>
              <a:lnSpc>
                <a:spcPct val="80000"/>
              </a:lnSpc>
            </a:pPr>
            <a:r>
              <a:rPr lang="zh-CN" altLang="zh-CN" sz="2500" dirty="0"/>
              <a:t>此语法中</a:t>
            </a:r>
            <a:r>
              <a:rPr lang="en-US" altLang="zh-CN" sz="2500" dirty="0"/>
              <a:t>str</a:t>
            </a:r>
            <a:r>
              <a:rPr lang="zh-CN" altLang="zh-CN" sz="2500" dirty="0"/>
              <a:t>代表的是指定检索的字符串，</a:t>
            </a:r>
            <a:r>
              <a:rPr lang="en-US" altLang="zh-CN" sz="2500" dirty="0"/>
              <a:t>table</a:t>
            </a:r>
            <a:r>
              <a:rPr lang="zh-CN" altLang="zh-CN" sz="2500" dirty="0"/>
              <a:t>代表翻译表，翻译表是通过</a:t>
            </a:r>
            <a:r>
              <a:rPr lang="en-US" altLang="zh-CN" sz="2500" dirty="0"/>
              <a:t>maketrans</a:t>
            </a:r>
            <a:r>
              <a:rPr lang="zh-CN" altLang="zh-CN" sz="2500" dirty="0"/>
              <a:t>方法转换而来，</a:t>
            </a:r>
            <a:r>
              <a:rPr lang="en-US" altLang="zh-CN" sz="2500" dirty="0"/>
              <a:t>deletechars</a:t>
            </a:r>
            <a:r>
              <a:rPr lang="zh-CN" altLang="zh-CN" sz="2500" dirty="0"/>
              <a:t>代表字符串中要过滤的字符列表。返回翻译后的字符串。示例如下：</a:t>
            </a:r>
            <a:endParaRPr lang="zh-CN" altLang="zh-CN" sz="2500" dirty="0"/>
          </a:p>
          <a:p>
            <a:pPr>
              <a:lnSpc>
                <a:spcPct val="80000"/>
              </a:lnSpc>
            </a:pPr>
            <a:r>
              <a:rPr lang="en-US" altLang="zh-CN" sz="2500" dirty="0"/>
              <a:t>&gt;&gt;&gt; intab='adfas'</a:t>
            </a:r>
            <a:endParaRPr lang="zh-CN" altLang="zh-CN" sz="2500" dirty="0"/>
          </a:p>
          <a:p>
            <a:pPr>
              <a:lnSpc>
                <a:spcPct val="80000"/>
              </a:lnSpc>
            </a:pPr>
            <a:r>
              <a:rPr lang="en-US" altLang="zh-CN" sz="2500" dirty="0"/>
              <a:t>&gt;&gt;&gt; outtab='12345'</a:t>
            </a:r>
            <a:endParaRPr lang="zh-CN" altLang="zh-CN" sz="2500" dirty="0"/>
          </a:p>
          <a:p>
            <a:pPr>
              <a:lnSpc>
                <a:spcPct val="80000"/>
              </a:lnSpc>
            </a:pPr>
            <a:r>
              <a:rPr lang="en-US" altLang="zh-CN" sz="2500" dirty="0"/>
              <a:t>&gt;&gt;&gt; trantab=str.maketrans(intab,outtab)</a:t>
            </a:r>
            <a:endParaRPr lang="zh-CN" altLang="zh-CN" sz="2500" dirty="0"/>
          </a:p>
          <a:p>
            <a:pPr>
              <a:lnSpc>
                <a:spcPct val="80000"/>
              </a:lnSpc>
            </a:pPr>
            <a:r>
              <a:rPr lang="en-US" altLang="zh-CN" sz="2500" dirty="0"/>
              <a:t>&gt;&gt;&gt; st='just do it'</a:t>
            </a:r>
            <a:endParaRPr lang="zh-CN" altLang="zh-CN" sz="2500" dirty="0"/>
          </a:p>
          <a:p>
            <a:pPr>
              <a:lnSpc>
                <a:spcPct val="80000"/>
              </a:lnSpc>
            </a:pPr>
            <a:r>
              <a:rPr lang="en-US" altLang="zh-CN" sz="2500" dirty="0"/>
              <a:t>&gt;&gt;&gt; print('st</a:t>
            </a:r>
            <a:r>
              <a:rPr lang="zh-CN" altLang="zh-CN" sz="2500" dirty="0"/>
              <a:t>调用</a:t>
            </a:r>
            <a:r>
              <a:rPr lang="en-US" altLang="zh-CN" sz="2500" dirty="0"/>
              <a:t>translate</a:t>
            </a:r>
            <a:r>
              <a:rPr lang="zh-CN" altLang="zh-CN" sz="2500" dirty="0"/>
              <a:t>方法后：</a:t>
            </a:r>
            <a:r>
              <a:rPr lang="en-US" altLang="zh-CN" sz="2500" dirty="0"/>
              <a:t>',st.translate(trantab))</a:t>
            </a:r>
            <a:endParaRPr lang="zh-CN" altLang="zh-CN" sz="2500" dirty="0"/>
          </a:p>
          <a:p>
            <a:pPr>
              <a:lnSpc>
                <a:spcPct val="80000"/>
              </a:lnSpc>
            </a:pPr>
            <a:r>
              <a:rPr lang="en-US" altLang="zh-CN" sz="2500" dirty="0"/>
              <a:t>st</a:t>
            </a:r>
            <a:r>
              <a:rPr lang="zh-CN" altLang="zh-CN" sz="2500" dirty="0"/>
              <a:t>调用</a:t>
            </a:r>
            <a:r>
              <a:rPr lang="en-US" altLang="zh-CN" sz="2500" dirty="0"/>
              <a:t>translate</a:t>
            </a:r>
            <a:r>
              <a:rPr lang="zh-CN" altLang="zh-CN" sz="2500" dirty="0"/>
              <a:t>方法后：</a:t>
            </a:r>
            <a:r>
              <a:rPr lang="en-US" altLang="zh-CN" sz="2500" dirty="0"/>
              <a:t> ju5t 2o it</a:t>
            </a:r>
            <a:endParaRPr lang="zh-CN" altLang="en-US" sz="2500" dirty="0"/>
          </a:p>
        </p:txBody>
      </p:sp>
    </p:spTree>
  </p:cSld>
  <p:clrMapOvr>
    <a:masterClrMapping/>
  </p:clrMapOvr>
  <p:transition spd="med">
    <p:push/>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0500"/>
            <a:ext cx="7886700" cy="7239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4.4  </a:t>
            </a:r>
            <a:r>
              <a:rPr lang="zh-CN" altLang="zh-CN" dirty="0">
                <a:effectLst>
                  <a:outerShdw blurRad="38100" dist="38100" dir="2700000">
                    <a:srgbClr val="000000"/>
                  </a:outerShdw>
                </a:effectLst>
              </a:rPr>
              <a:t>调</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试</a:t>
            </a:r>
            <a:endParaRPr lang="zh-CN" altLang="en-US" dirty="0">
              <a:effectLst>
                <a:outerShdw blurRad="38100" dist="38100" dir="2700000">
                  <a:srgbClr val="000000"/>
                </a:outerShdw>
              </a:effectLst>
            </a:endParaRPr>
          </a:p>
        </p:txBody>
      </p:sp>
      <p:sp>
        <p:nvSpPr>
          <p:cNvPr id="186371" name="内容占位符 2"/>
          <p:cNvSpPr>
            <a:spLocks noGrp="1"/>
          </p:cNvSpPr>
          <p:nvPr>
            <p:ph idx="1"/>
          </p:nvPr>
        </p:nvSpPr>
        <p:spPr>
          <a:xfrm>
            <a:off x="628650" y="1160463"/>
            <a:ext cx="7886700" cy="5016500"/>
          </a:xfrm>
        </p:spPr>
        <p:txBody>
          <a:bodyPr vert="horz" wrap="square" lIns="91440" tIns="45720" rIns="91440" bIns="45720" anchor="t"/>
          <a:p>
            <a:r>
              <a:rPr lang="zh-CN" altLang="zh-CN" sz="2800" dirty="0"/>
              <a:t>下面我们通过示例来进行介绍，这里通过设置的一些错误让读者来认识在编写代码过程中可能碰到的比较常见的问题，以帮助读者熟悉和解决实际遇到的问题。</a:t>
            </a:r>
            <a:endParaRPr lang="en-US" altLang="zh-CN" sz="2800" dirty="0"/>
          </a:p>
          <a:p>
            <a:r>
              <a:rPr lang="zh-CN" altLang="zh-CN" sz="2800" dirty="0"/>
              <a:t>（</a:t>
            </a:r>
            <a:r>
              <a:rPr lang="en-US" altLang="zh-CN" sz="2800" dirty="0"/>
              <a:t>1</a:t>
            </a:r>
            <a:r>
              <a:rPr lang="zh-CN" altLang="zh-CN" sz="2800" dirty="0"/>
              <a:t>）使用格式化整数的占位符格式化字符串，结果</a:t>
            </a:r>
            <a:r>
              <a:rPr lang="zh-CN" altLang="en-US" sz="2800" dirty="0"/>
              <a:t>会</a:t>
            </a:r>
            <a:r>
              <a:rPr lang="zh-CN" altLang="zh-CN" sz="2800" dirty="0"/>
              <a:t>怎样？</a:t>
            </a:r>
            <a:endParaRPr lang="en-US" altLang="zh-CN" sz="2800" dirty="0"/>
          </a:p>
          <a:p>
            <a:r>
              <a:rPr lang="zh-CN" altLang="zh-CN" sz="2800" dirty="0"/>
              <a:t>（</a:t>
            </a:r>
            <a:r>
              <a:rPr lang="en-US" altLang="zh-CN" sz="2800" dirty="0"/>
              <a:t>2</a:t>
            </a:r>
            <a:r>
              <a:rPr lang="zh-CN" altLang="zh-CN" sz="2800" dirty="0"/>
              <a:t>）使用</a:t>
            </a:r>
            <a:r>
              <a:rPr lang="en-US" altLang="zh-CN" sz="2800" dirty="0"/>
              <a:t>%f</a:t>
            </a:r>
            <a:r>
              <a:rPr lang="zh-CN" altLang="zh-CN" sz="2800" dirty="0"/>
              <a:t>输出圆周率的示例中，若更改为使用</a:t>
            </a:r>
            <a:r>
              <a:rPr lang="en-US" altLang="zh-CN" sz="2800" dirty="0"/>
              <a:t>%d</a:t>
            </a:r>
            <a:r>
              <a:rPr lang="zh-CN" altLang="zh-CN" sz="2800" dirty="0"/>
              <a:t>输出，结果会怎样？</a:t>
            </a:r>
            <a:endParaRPr lang="en-US" altLang="zh-CN" sz="2800" dirty="0"/>
          </a:p>
          <a:p>
            <a:r>
              <a:rPr lang="zh-CN" altLang="zh-CN" sz="2800" dirty="0"/>
              <a:t>（</a:t>
            </a:r>
            <a:r>
              <a:rPr lang="en-US" altLang="zh-CN" sz="2800" dirty="0"/>
              <a:t>3</a:t>
            </a:r>
            <a:r>
              <a:rPr lang="zh-CN" altLang="zh-CN" sz="2800" dirty="0"/>
              <a:t>）在</a:t>
            </a:r>
            <a:r>
              <a:rPr lang="en-US" altLang="zh-CN" sz="2800" dirty="0"/>
              <a:t>0</a:t>
            </a:r>
            <a:r>
              <a:rPr lang="zh-CN" altLang="zh-CN" sz="2800" dirty="0"/>
              <a:t>填充的示例中，把</a:t>
            </a:r>
            <a:r>
              <a:rPr lang="en-US" altLang="zh-CN" sz="2800" dirty="0"/>
              <a:t>010</a:t>
            </a:r>
            <a:r>
              <a:rPr lang="zh-CN" altLang="zh-CN" sz="2800" dirty="0"/>
              <a:t>的第一个</a:t>
            </a:r>
            <a:r>
              <a:rPr lang="en-US" altLang="zh-CN" sz="2800" dirty="0"/>
              <a:t>0</a:t>
            </a:r>
            <a:r>
              <a:rPr lang="zh-CN" altLang="zh-CN" sz="2800" dirty="0"/>
              <a:t>更改为其他数字，看看输出结果；再在精度之前添加一个</a:t>
            </a:r>
            <a:r>
              <a:rPr lang="en-US" altLang="zh-CN" sz="2800" dirty="0"/>
              <a:t>0</a:t>
            </a:r>
            <a:r>
              <a:rPr lang="zh-CN" altLang="zh-CN" sz="2800" dirty="0"/>
              <a:t>或大于</a:t>
            </a:r>
            <a:r>
              <a:rPr lang="en-US" altLang="zh-CN" sz="2800" dirty="0"/>
              <a:t>0</a:t>
            </a:r>
            <a:r>
              <a:rPr lang="zh-CN" altLang="zh-CN" sz="2800" dirty="0"/>
              <a:t>或小于</a:t>
            </a:r>
            <a:r>
              <a:rPr lang="en-US" altLang="zh-CN" sz="2800" dirty="0"/>
              <a:t>0</a:t>
            </a:r>
            <a:r>
              <a:rPr lang="zh-CN" altLang="zh-CN" sz="2800" dirty="0"/>
              <a:t>的数字，看看输出结果。</a:t>
            </a:r>
            <a:endParaRPr lang="zh-CN" altLang="en-US" sz="2800" dirty="0"/>
          </a:p>
        </p:txBody>
      </p:sp>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1"/>
          <p:cNvSpPr>
            <a:spLocks noGrp="1"/>
          </p:cNvSpPr>
          <p:nvPr>
            <p:ph idx="1"/>
          </p:nvPr>
        </p:nvSpPr>
        <p:spPr>
          <a:xfrm>
            <a:off x="251520" y="2078850"/>
            <a:ext cx="8478942" cy="3024336"/>
          </a:xfrm>
        </p:spPr>
        <p:txBody>
          <a:bodyPr>
            <a:normAutofit lnSpcReduction="20000"/>
          </a:bodyPr>
          <a:lstStyle/>
          <a:p>
            <a:pPr>
              <a:lnSpc>
                <a:spcPct val="150000"/>
              </a:lnSpc>
            </a:pPr>
            <a:r>
              <a:rPr kumimoji="1" lang="zh-CN" altLang="en-US" b="1" dirty="0"/>
              <a:t>优点三：良好的可扩展性</a:t>
            </a:r>
            <a:endParaRPr kumimoji="1" lang="en-US" altLang="zh-CN" b="1" dirty="0"/>
          </a:p>
          <a:p>
            <a:pPr>
              <a:lnSpc>
                <a:spcPct val="150000"/>
              </a:lnSpc>
            </a:pPr>
            <a:r>
              <a:rPr kumimoji="1" lang="zh-CN" altLang="en-US" dirty="0"/>
              <a:t>大量的第三方模块，覆盖了科学计算、</a:t>
            </a:r>
            <a:r>
              <a:rPr kumimoji="1" lang="en-US" altLang="zh-CN" dirty="0"/>
              <a:t>Web</a:t>
            </a:r>
            <a:r>
              <a:rPr kumimoji="1" lang="zh-CN" altLang="en-US" dirty="0"/>
              <a:t>开发、数据接口、图形系统等众多领域，开发的代码通过很好的封装，也可以作为第三方模块给别人使用。如</a:t>
            </a:r>
            <a:r>
              <a:rPr kumimoji="1" lang="en-US" altLang="zh-CN" dirty="0"/>
              <a:t>Pandas</a:t>
            </a:r>
            <a:r>
              <a:rPr kumimoji="1" lang="zh-CN" altLang="en-US" dirty="0"/>
              <a:t>、</a:t>
            </a:r>
            <a:r>
              <a:rPr kumimoji="1" lang="en-US" altLang="zh-CN" dirty="0"/>
              <a:t>Numpy</a:t>
            </a:r>
            <a:r>
              <a:rPr kumimoji="1" lang="zh-CN" altLang="en-US" dirty="0"/>
              <a:t>、</a:t>
            </a:r>
            <a:r>
              <a:rPr kumimoji="1" lang="en-US" altLang="zh-CN" dirty="0" err="1"/>
              <a:t>Seaborn</a:t>
            </a:r>
            <a:r>
              <a:rPr kumimoji="1" lang="zh-CN" altLang="en-US" dirty="0"/>
              <a:t>、</a:t>
            </a:r>
            <a:r>
              <a:rPr kumimoji="1" lang="en-US" altLang="zh-CN" dirty="0" err="1"/>
              <a:t>Scikit</a:t>
            </a:r>
            <a:r>
              <a:rPr kumimoji="1" lang="en-US" altLang="zh-CN" dirty="0"/>
              <a:t>-learn</a:t>
            </a:r>
            <a:r>
              <a:rPr kumimoji="1" lang="zh-CN" altLang="en-US" dirty="0"/>
              <a:t>等等</a:t>
            </a:r>
            <a:endParaRPr kumimoji="1" lang="en-US" altLang="zh-CN" dirty="0"/>
          </a:p>
          <a:p>
            <a:pPr>
              <a:lnSpc>
                <a:spcPct val="150000"/>
              </a:lnSpc>
            </a:pPr>
            <a:r>
              <a:rPr kumimoji="1" lang="zh-CN" altLang="en-US" dirty="0"/>
              <a:t>优点四：免费、开源</a:t>
            </a:r>
            <a:endParaRPr kumimoji="1" lang="zh-CN" altLang="en-US" dirty="0"/>
          </a:p>
        </p:txBody>
      </p:sp>
      <p:sp>
        <p:nvSpPr>
          <p:cNvPr id="3" name="灯片编号占位符 2"/>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4" name="矩形 3"/>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5" name="椭圆 4"/>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8874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4.5  </a:t>
            </a:r>
            <a:r>
              <a:rPr lang="zh-CN" altLang="zh-CN" dirty="0">
                <a:effectLst>
                  <a:outerShdw blurRad="38100" dist="38100" dir="2700000">
                    <a:srgbClr val="000000"/>
                  </a:outerShdw>
                </a:effectLst>
              </a:rPr>
              <a:t>问题解答</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187450"/>
            <a:ext cx="7886700" cy="5554663"/>
          </a:xfrm>
        </p:spPr>
        <p:txBody>
          <a:bodyPr vert="horz" wrap="square" lIns="91440" tIns="45720" rIns="91440" bIns="45720" numCol="1" anchor="t" anchorCtr="0" compatLnSpc="1"/>
          <a:p>
            <a:pPr>
              <a:lnSpc>
                <a:spcPct val="80000"/>
              </a:lnSpc>
            </a:pPr>
            <a:r>
              <a:rPr lang="zh-CN" altLang="zh-CN" sz="2500" dirty="0"/>
              <a:t>（</a:t>
            </a:r>
            <a:r>
              <a:rPr lang="en-US" altLang="zh-CN" sz="2500" dirty="0"/>
              <a:t>1</a:t>
            </a:r>
            <a:r>
              <a:rPr lang="zh-CN" altLang="zh-CN" sz="2500" dirty="0"/>
              <a:t>）字符串格式化在项目实战中一般都用于做什么？</a:t>
            </a:r>
            <a:endParaRPr lang="zh-CN" altLang="zh-CN" sz="2500" dirty="0"/>
          </a:p>
          <a:p>
            <a:pPr>
              <a:lnSpc>
                <a:spcPct val="80000"/>
              </a:lnSpc>
            </a:pPr>
            <a:r>
              <a:rPr lang="zh-CN" altLang="zh-CN" sz="2500" dirty="0"/>
              <a:t>一般用于做一些输入信息的格式化，比如对程序中的查询语句，经常需要查看一个查询语句查找到了多少记录，对于我们而言，不可能每次都手动去执行查询语句，这时就可以用字符串格式化语句将查询结果格式化到字符串中，再打印出来，我们只需要看打印出来的结果即可。</a:t>
            </a:r>
            <a:endParaRPr lang="zh-CN" altLang="zh-CN" sz="2500" dirty="0"/>
          </a:p>
          <a:p>
            <a:pPr>
              <a:lnSpc>
                <a:spcPct val="80000"/>
              </a:lnSpc>
            </a:pPr>
            <a:r>
              <a:rPr lang="zh-CN" altLang="zh-CN" sz="2500" dirty="0"/>
              <a:t>（</a:t>
            </a:r>
            <a:r>
              <a:rPr lang="en-US" altLang="zh-CN" sz="2500" dirty="0"/>
              <a:t>2</a:t>
            </a:r>
            <a:r>
              <a:rPr lang="zh-CN" altLang="zh-CN" sz="2500" dirty="0"/>
              <a:t>）本章中所列举的字符串方法都是很常用的吗？</a:t>
            </a:r>
            <a:endParaRPr lang="zh-CN" altLang="zh-CN" sz="2500" dirty="0"/>
          </a:p>
          <a:p>
            <a:pPr>
              <a:lnSpc>
                <a:spcPct val="80000"/>
              </a:lnSpc>
            </a:pPr>
            <a:r>
              <a:rPr lang="zh-CN" altLang="zh-CN" sz="2500" dirty="0"/>
              <a:t>这个要看你接触到的是什么样的工作内容，基本上来说这些都是会经常用到的，这也是大家在使用过程中慢慢发现的，是基于实战经验的积累，整体来说这些方法都是在平时使用频率比较高的。当然，也可能有一些这里没有列举出来的方法，在实际使用中也会用到不少次数，这个到时可以自己查看相关资料。</a:t>
            </a:r>
            <a:endParaRPr lang="zh-CN" altLang="en-US" sz="2500" dirty="0"/>
          </a:p>
        </p:txBody>
      </p:sp>
    </p:spTree>
  </p:cSld>
  <p:clrMapOvr>
    <a:masterClrMapping/>
  </p:clrMapOvr>
  <p:transition spd="med">
    <p:push/>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905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4.6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188419" name="内容占位符 2"/>
          <p:cNvSpPr>
            <a:spLocks noGrp="1"/>
          </p:cNvSpPr>
          <p:nvPr>
            <p:ph idx="1"/>
          </p:nvPr>
        </p:nvSpPr>
        <p:spPr>
          <a:xfrm>
            <a:off x="628650" y="1392238"/>
            <a:ext cx="7886700" cy="4803775"/>
          </a:xfrm>
        </p:spPr>
        <p:txBody>
          <a:bodyPr vert="horz" wrap="square" lIns="91440" tIns="45720" rIns="91440" bIns="45720" anchor="t"/>
          <a:p>
            <a:r>
              <a:rPr lang="zh-CN" altLang="zh-CN" sz="2800" dirty="0"/>
              <a:t>本章主要讲解的是字符串，在本章结束前，先回顾一下如下一些概念：</a:t>
            </a:r>
            <a:endParaRPr lang="zh-CN" altLang="zh-CN" sz="2800" dirty="0"/>
          </a:p>
          <a:p>
            <a:r>
              <a:rPr lang="zh-CN" altLang="zh-CN" sz="2800" dirty="0"/>
              <a:t>（</a:t>
            </a:r>
            <a:r>
              <a:rPr lang="en-US" altLang="zh-CN" sz="2800" dirty="0"/>
              <a:t>1</a:t>
            </a:r>
            <a:r>
              <a:rPr lang="zh-CN" altLang="zh-CN" sz="2800" dirty="0"/>
              <a:t>）字符串有哪些基本操作？</a:t>
            </a:r>
            <a:endParaRPr lang="zh-CN" altLang="zh-CN" sz="2800" dirty="0"/>
          </a:p>
          <a:p>
            <a:r>
              <a:rPr lang="zh-CN" altLang="zh-CN" sz="2800" dirty="0"/>
              <a:t>（</a:t>
            </a:r>
            <a:r>
              <a:rPr lang="en-US" altLang="zh-CN" sz="2800" dirty="0"/>
              <a:t>2</a:t>
            </a:r>
            <a:r>
              <a:rPr lang="zh-CN" altLang="zh-CN" sz="2800" dirty="0"/>
              <a:t>）字符串格式化的方式？</a:t>
            </a:r>
            <a:endParaRPr lang="zh-CN" altLang="zh-CN" sz="2800" dirty="0"/>
          </a:p>
          <a:p>
            <a:r>
              <a:rPr lang="zh-CN" altLang="zh-CN" sz="2800" dirty="0"/>
              <a:t>（</a:t>
            </a:r>
            <a:r>
              <a:rPr lang="en-US" altLang="zh-CN" sz="2800" dirty="0"/>
              <a:t>3</a:t>
            </a:r>
            <a:r>
              <a:rPr lang="zh-CN" altLang="zh-CN" sz="2800" dirty="0"/>
              <a:t>）字符串比较常用的方法有哪些，该怎么使用？</a:t>
            </a:r>
            <a:endParaRPr lang="zh-CN" altLang="zh-CN" sz="2800" dirty="0"/>
          </a:p>
          <a:p>
            <a:r>
              <a:rPr lang="zh-CN" altLang="zh-CN" sz="2800" dirty="0"/>
              <a:t>尝试思考并解决如下问题：</a:t>
            </a:r>
            <a:endParaRPr lang="zh-CN" altLang="zh-CN" sz="2800" dirty="0"/>
          </a:p>
          <a:p>
            <a:r>
              <a:rPr lang="zh-CN" altLang="zh-CN" sz="2800" dirty="0"/>
              <a:t>小智的智商从去年的</a:t>
            </a:r>
            <a:r>
              <a:rPr lang="en-US" altLang="zh-CN" sz="2800" dirty="0"/>
              <a:t>100</a:t>
            </a:r>
            <a:r>
              <a:rPr lang="zh-CN" altLang="zh-CN" sz="2800" dirty="0"/>
              <a:t>分提升到了今年的</a:t>
            </a:r>
            <a:r>
              <a:rPr lang="en-US" altLang="zh-CN" sz="2800" dirty="0"/>
              <a:t>132</a:t>
            </a:r>
            <a:r>
              <a:rPr lang="zh-CN" altLang="zh-CN" sz="2800" dirty="0"/>
              <a:t>分，请计算小智智商提升的百分比，并用字符串格式化显示出“</a:t>
            </a:r>
            <a:r>
              <a:rPr lang="en-US" altLang="zh-CN" sz="2800" dirty="0"/>
              <a:t>xx.x%</a:t>
            </a:r>
            <a:r>
              <a:rPr lang="zh-CN" altLang="zh-CN" sz="2800" dirty="0"/>
              <a:t>”的形式，保留一位小数。</a:t>
            </a:r>
            <a:endParaRPr lang="zh-CN" altLang="en-US" sz="2800" dirty="0"/>
          </a:p>
        </p:txBody>
      </p:sp>
    </p:spTree>
  </p:cSld>
  <p:clrMapOvr>
    <a:masterClrMapping/>
  </p:clrMapOvr>
  <p:transition spd="med">
    <p:push/>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练习</a:t>
            </a:r>
            <a:endParaRPr lang="zh-CN" altLang="en-US" dirty="0">
              <a:effectLst>
                <a:outerShdw blurRad="38100" dist="38100" dir="2700000">
                  <a:srgbClr val="000000"/>
                </a:outerShdw>
              </a:effectLst>
            </a:endParaRPr>
          </a:p>
        </p:txBody>
      </p:sp>
      <p:sp>
        <p:nvSpPr>
          <p:cNvPr id="189443" name="内容占位符 2"/>
          <p:cNvSpPr>
            <a:spLocks noGrp="1"/>
          </p:cNvSpPr>
          <p:nvPr>
            <p:ph idx="1"/>
          </p:nvPr>
        </p:nvSpPr>
        <p:spPr/>
        <p:txBody>
          <a:bodyPr vert="horz" wrap="square" lIns="91440" tIns="45720" rIns="91440" bIns="45720" anchor="t"/>
          <a:p>
            <a:r>
              <a:rPr lang="en-US" altLang="zh-CN" dirty="0"/>
              <a:t>str1=input("</a:t>
            </a:r>
            <a:r>
              <a:rPr lang="zh-CN" altLang="en-US" dirty="0"/>
              <a:t>请输入一个人的名字 ：</a:t>
            </a:r>
            <a:r>
              <a:rPr lang="en-US" altLang="zh-CN" dirty="0"/>
              <a:t>")</a:t>
            </a:r>
            <a:endParaRPr lang="en-US" altLang="zh-CN" dirty="0"/>
          </a:p>
          <a:p>
            <a:r>
              <a:rPr lang="en-US" altLang="zh-CN" dirty="0"/>
              <a:t>str2=input("</a:t>
            </a:r>
            <a:r>
              <a:rPr lang="zh-CN" altLang="en-US" dirty="0"/>
              <a:t>请输入一个地方的名字 ：</a:t>
            </a:r>
            <a:r>
              <a:rPr lang="en-US" altLang="zh-CN" dirty="0"/>
              <a:t>")</a:t>
            </a:r>
            <a:endParaRPr lang="en-US" altLang="zh-CN" dirty="0"/>
          </a:p>
          <a:p>
            <a:r>
              <a:rPr lang="en-US" altLang="zh-CN" dirty="0"/>
              <a:t>print("</a:t>
            </a:r>
            <a:r>
              <a:rPr lang="zh-CN" altLang="en-US" dirty="0"/>
              <a:t>世界那么大，</a:t>
            </a:r>
            <a:r>
              <a:rPr lang="en-US" altLang="zh-CN" dirty="0"/>
              <a:t>{}</a:t>
            </a:r>
            <a:r>
              <a:rPr lang="zh-CN" altLang="en-US" dirty="0"/>
              <a:t>想去</a:t>
            </a:r>
            <a:r>
              <a:rPr lang="en-US" altLang="zh-CN" dirty="0"/>
              <a:t>{}</a:t>
            </a:r>
            <a:r>
              <a:rPr lang="zh-CN" altLang="en-US" dirty="0"/>
              <a:t>看看。</a:t>
            </a:r>
            <a:r>
              <a:rPr lang="en-US" altLang="zh-CN" dirty="0"/>
              <a:t>".format(str1,str2))</a:t>
            </a:r>
            <a:endParaRPr lang="zh-CN" altLang="en-US" dirty="0"/>
          </a:p>
          <a:p>
            <a:endParaRPr lang="zh-CN" altLang="en-US" dirty="0"/>
          </a:p>
        </p:txBody>
      </p:sp>
      <p:sp>
        <p:nvSpPr>
          <p:cNvPr id="189444" name="矩形 4"/>
          <p:cNvSpPr/>
          <p:nvPr/>
        </p:nvSpPr>
        <p:spPr>
          <a:xfrm>
            <a:off x="1285875" y="2786063"/>
            <a:ext cx="5857875" cy="369887"/>
          </a:xfrm>
          <a:prstGeom prst="rect">
            <a:avLst/>
          </a:prstGeom>
          <a:noFill/>
          <a:ln w="9525">
            <a:noFill/>
          </a:ln>
        </p:spPr>
        <p:txBody>
          <a:bodyPr>
            <a:spAutoFit/>
          </a:bodyPr>
          <a:p>
            <a:endParaRPr lang="zh-CN" altLang="en-US"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第五章  </a:t>
            </a:r>
            <a:r>
              <a:rPr lang="zh-CN" altLang="zh-CN" dirty="0">
                <a:effectLst>
                  <a:outerShdw blurRad="38100" dist="38100" dir="2700000">
                    <a:srgbClr val="000000"/>
                  </a:outerShdw>
                </a:effectLst>
              </a:rPr>
              <a:t>字</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典</a:t>
            </a:r>
            <a:endParaRPr lang="zh-CN" altLang="en-US" dirty="0">
              <a:effectLst>
                <a:outerShdw blurRad="38100" dist="38100" dir="2700000">
                  <a:srgbClr val="000000"/>
                </a:outerShdw>
              </a:effectLst>
            </a:endParaRPr>
          </a:p>
        </p:txBody>
      </p:sp>
      <p:sp>
        <p:nvSpPr>
          <p:cNvPr id="190467" name="内容占位符 2"/>
          <p:cNvSpPr>
            <a:spLocks noGrp="1"/>
          </p:cNvSpPr>
          <p:nvPr>
            <p:ph idx="1"/>
          </p:nvPr>
        </p:nvSpPr>
        <p:spPr/>
        <p:txBody>
          <a:bodyPr vert="horz" wrap="square" lIns="91440" tIns="45720" rIns="91440" bIns="45720" anchor="t"/>
          <a:p>
            <a:r>
              <a:rPr lang="zh-CN" altLang="zh-CN" sz="2800" dirty="0"/>
              <a:t>第三章我们通过对列表（</a:t>
            </a:r>
            <a:r>
              <a:rPr lang="en-US" altLang="zh-CN" sz="2800" dirty="0"/>
              <a:t>list</a:t>
            </a:r>
            <a:r>
              <a:rPr lang="zh-CN" altLang="zh-CN" sz="2800" dirty="0"/>
              <a:t>）的学习了解到，列表可以将值分组到一个结构中，并通过编号对其进行引用。</a:t>
            </a:r>
            <a:endParaRPr lang="zh-CN" altLang="zh-CN" sz="2800" dirty="0"/>
          </a:p>
          <a:p>
            <a:r>
              <a:rPr lang="zh-CN" altLang="zh-CN" sz="2800" dirty="0"/>
              <a:t>本章将介绍一种</a:t>
            </a:r>
            <a:r>
              <a:rPr lang="zh-CN" altLang="zh-CN" sz="2800" dirty="0">
                <a:solidFill>
                  <a:srgbClr val="FF0000"/>
                </a:solidFill>
              </a:rPr>
              <a:t>通过名字引用值的数据结构。这种结构类型称为映射（</a:t>
            </a:r>
            <a:r>
              <a:rPr lang="en-US" altLang="zh-CN" sz="2800" dirty="0">
                <a:solidFill>
                  <a:srgbClr val="FF0000"/>
                </a:solidFill>
              </a:rPr>
              <a:t>mapping</a:t>
            </a:r>
            <a:r>
              <a:rPr lang="zh-CN" altLang="zh-CN" sz="2800" dirty="0">
                <a:solidFill>
                  <a:srgbClr val="FF0000"/>
                </a:solidFill>
              </a:rPr>
              <a:t>）</a:t>
            </a:r>
            <a:r>
              <a:rPr lang="zh-CN" altLang="zh-CN" sz="2800" dirty="0"/>
              <a:t>。</a:t>
            </a:r>
            <a:r>
              <a:rPr lang="zh-CN" altLang="zh-CN" sz="2800" b="1" i="1" u="sng" dirty="0">
                <a:solidFill>
                  <a:srgbClr val="FF0000"/>
                </a:solidFill>
              </a:rPr>
              <a:t>字典</a:t>
            </a:r>
            <a:r>
              <a:rPr lang="zh-CN" altLang="zh-CN" sz="2800" dirty="0">
                <a:solidFill>
                  <a:srgbClr val="FF0000"/>
                </a:solidFill>
              </a:rPr>
              <a:t>是</a:t>
            </a:r>
            <a:r>
              <a:rPr lang="en-US" altLang="zh-CN" sz="2800" dirty="0">
                <a:solidFill>
                  <a:srgbClr val="FF0000"/>
                </a:solidFill>
              </a:rPr>
              <a:t>Python</a:t>
            </a:r>
            <a:r>
              <a:rPr lang="zh-CN" altLang="zh-CN" sz="2800" dirty="0">
                <a:solidFill>
                  <a:srgbClr val="FF0000"/>
                </a:solidFill>
              </a:rPr>
              <a:t>中唯一内建的映射类型</a:t>
            </a:r>
            <a:r>
              <a:rPr lang="zh-CN" altLang="zh-CN" sz="2800" dirty="0"/>
              <a:t>。字典指定值并没有特殊的顺序，但是都存储在一个特殊的键（</a:t>
            </a:r>
            <a:r>
              <a:rPr lang="en-US" altLang="zh-CN" sz="2800" dirty="0"/>
              <a:t>Key</a:t>
            </a:r>
            <a:r>
              <a:rPr lang="zh-CN" altLang="zh-CN" sz="2800" dirty="0"/>
              <a:t>）里。</a:t>
            </a:r>
            <a:r>
              <a:rPr lang="zh-CN" altLang="zh-CN" sz="2800" dirty="0">
                <a:solidFill>
                  <a:srgbClr val="FF0000"/>
                </a:solidFill>
              </a:rPr>
              <a:t>键</a:t>
            </a:r>
            <a:r>
              <a:rPr lang="zh-CN" altLang="zh-CN" sz="2800" dirty="0"/>
              <a:t>可以是</a:t>
            </a:r>
            <a:r>
              <a:rPr lang="zh-CN" altLang="zh-CN" sz="2800" dirty="0">
                <a:solidFill>
                  <a:srgbClr val="FF0000"/>
                </a:solidFill>
              </a:rPr>
              <a:t>数字、字符串甚至是元组</a:t>
            </a:r>
            <a:r>
              <a:rPr lang="zh-CN" altLang="zh-CN" sz="2800" dirty="0"/>
              <a:t>。</a:t>
            </a:r>
            <a:endParaRPr lang="zh-CN" altLang="zh-CN" sz="2800" dirty="0"/>
          </a:p>
          <a:p>
            <a:r>
              <a:rPr lang="zh-CN" altLang="zh-CN" sz="2800" dirty="0"/>
              <a:t>字典是另一种可变容器模型，且可存储任意类型对象。</a:t>
            </a:r>
            <a:endParaRPr lang="zh-CN" altLang="en-US" sz="2800" dirty="0"/>
          </a:p>
        </p:txBody>
      </p:sp>
    </p:spTree>
  </p:cSld>
  <p:clrMapOvr>
    <a:masterClrMapping/>
  </p:clrMapOvr>
  <p:transition spd="med">
    <p:push/>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01613"/>
            <a:ext cx="7886700" cy="8493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5.1  </a:t>
            </a:r>
            <a:r>
              <a:rPr lang="zh-CN" altLang="zh-CN" dirty="0">
                <a:effectLst>
                  <a:outerShdw blurRad="38100" dist="38100" dir="2700000">
                    <a:srgbClr val="000000"/>
                  </a:outerShdw>
                </a:effectLst>
              </a:rPr>
              <a:t>字典的使用</a:t>
            </a:r>
            <a:endParaRPr lang="zh-CN" altLang="en-US" dirty="0">
              <a:effectLst>
                <a:outerShdw blurRad="38100" dist="38100" dir="2700000">
                  <a:srgbClr val="000000"/>
                </a:outerShdw>
              </a:effectLst>
            </a:endParaRPr>
          </a:p>
        </p:txBody>
      </p:sp>
      <p:sp>
        <p:nvSpPr>
          <p:cNvPr id="191491" name="内容占位符 2"/>
          <p:cNvSpPr>
            <a:spLocks noGrp="1"/>
          </p:cNvSpPr>
          <p:nvPr>
            <p:ph idx="1"/>
          </p:nvPr>
        </p:nvSpPr>
        <p:spPr>
          <a:xfrm>
            <a:off x="628650" y="1050925"/>
            <a:ext cx="7886700" cy="5126038"/>
          </a:xfrm>
        </p:spPr>
        <p:txBody>
          <a:bodyPr vert="horz" wrap="square" lIns="91440" tIns="45720" rIns="91440" bIns="45720" anchor="t"/>
          <a:p>
            <a:r>
              <a:rPr lang="zh-CN" altLang="zh-CN" sz="2800" dirty="0"/>
              <a:t>字典这个数据结构的功能，就如这个名字一样，可以像我们学习的时候使用《汉语字典》那样来使用：在使用汉语字典时，我们即可以从头到尾一页一页去查找某个字，也可以通过拼音索引或笔画索引快速找到某个字，在汉语字典中找拼音索引和笔画索引是很轻松简单的。</a:t>
            </a:r>
            <a:endParaRPr lang="zh-CN" altLang="zh-CN" sz="2800" dirty="0"/>
          </a:p>
          <a:p>
            <a:r>
              <a:rPr lang="en-US" altLang="zh-CN" sz="2800" dirty="0"/>
              <a:t>Python</a:t>
            </a:r>
            <a:r>
              <a:rPr lang="zh-CN" altLang="zh-CN" sz="2800" dirty="0"/>
              <a:t>中对字典进行了构造，让我们可以轻松查到某个特定的键（类似拼音或笔画索引），从而通过键找到对应的值（类似具体某个字）。</a:t>
            </a:r>
            <a:endParaRPr lang="zh-CN" altLang="en-US" sz="2800" dirty="0"/>
          </a:p>
        </p:txBody>
      </p:sp>
    </p:spTree>
  </p:cSld>
  <p:clrMapOvr>
    <a:masterClrMapping/>
  </p:clrMapOvr>
  <p:transition spd="med">
    <p:push/>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内容占位符 2"/>
          <p:cNvSpPr>
            <a:spLocks noGrp="1"/>
          </p:cNvSpPr>
          <p:nvPr>
            <p:ph idx="1"/>
          </p:nvPr>
        </p:nvSpPr>
        <p:spPr>
          <a:xfrm>
            <a:off x="628650" y="177800"/>
            <a:ext cx="7886700" cy="6442075"/>
          </a:xfrm>
        </p:spPr>
        <p:txBody>
          <a:bodyPr vert="horz" wrap="square" lIns="91440" tIns="45720" rIns="91440" bIns="45720" anchor="t"/>
          <a:p>
            <a:r>
              <a:rPr lang="zh-CN" altLang="zh-CN" sz="2800" dirty="0"/>
              <a:t>假如需要创建一个可以存储学生姓名和学号的小型数据库，应该怎么做呢？我们尝试使用之前学习过的列表来实现，输入如下：</a:t>
            </a:r>
            <a:endParaRPr lang="zh-CN" altLang="zh-CN" sz="2800" dirty="0"/>
          </a:p>
          <a:p>
            <a:r>
              <a:rPr lang="en-US" altLang="zh-CN" sz="2800" dirty="0"/>
              <a:t>&gt;&gt;&gt; students=['</a:t>
            </a:r>
            <a:r>
              <a:rPr lang="zh-CN" altLang="zh-CN" sz="2800" dirty="0"/>
              <a:t>小萌</a:t>
            </a:r>
            <a:r>
              <a:rPr lang="en-US" altLang="zh-CN" sz="2800" dirty="0"/>
              <a:t>','</a:t>
            </a:r>
            <a:r>
              <a:rPr lang="zh-CN" altLang="zh-CN" sz="2800" dirty="0"/>
              <a:t>小智</a:t>
            </a:r>
            <a:r>
              <a:rPr lang="en-US" altLang="zh-CN" sz="2800" dirty="0"/>
              <a:t>','</a:t>
            </a:r>
            <a:r>
              <a:rPr lang="zh-CN" altLang="zh-CN" sz="2800" dirty="0"/>
              <a:t>小强</a:t>
            </a:r>
            <a:r>
              <a:rPr lang="en-US" altLang="zh-CN" sz="2800" dirty="0"/>
              <a:t>','</a:t>
            </a:r>
            <a:r>
              <a:rPr lang="zh-CN" altLang="zh-CN" sz="2800" dirty="0"/>
              <a:t>小张</a:t>
            </a:r>
            <a:r>
              <a:rPr lang="en-US" altLang="zh-CN" sz="2800" dirty="0"/>
              <a:t>','</a:t>
            </a:r>
            <a:r>
              <a:rPr lang="zh-CN" altLang="zh-CN" sz="2800" dirty="0"/>
              <a:t>小李</a:t>
            </a:r>
            <a:r>
              <a:rPr lang="en-US" altLang="zh-CN" sz="2800" dirty="0"/>
              <a:t>']</a:t>
            </a:r>
            <a:endParaRPr lang="zh-CN" altLang="zh-CN" sz="2800" dirty="0"/>
          </a:p>
          <a:p>
            <a:r>
              <a:rPr lang="en-US" altLang="zh-CN" sz="2800" dirty="0"/>
              <a:t>&gt;&gt;&gt; numbers=['1001','1002','1003','1004','1005']</a:t>
            </a:r>
            <a:endParaRPr lang="zh-CN" altLang="zh-CN" sz="2800" dirty="0"/>
          </a:p>
          <a:p>
            <a:r>
              <a:rPr lang="en-US" altLang="zh-CN" sz="2800" dirty="0"/>
              <a:t>&gt;&gt;&gt; print('</a:t>
            </a:r>
            <a:r>
              <a:rPr lang="zh-CN" altLang="zh-CN" sz="2800" dirty="0"/>
              <a:t>小智的学号是：</a:t>
            </a:r>
            <a:r>
              <a:rPr lang="en-US" altLang="zh-CN" sz="2800" dirty="0"/>
              <a:t>',numbers[students.index('</a:t>
            </a:r>
            <a:r>
              <a:rPr lang="zh-CN" altLang="zh-CN" sz="2800" dirty="0"/>
              <a:t>小智</a:t>
            </a:r>
            <a:r>
              <a:rPr lang="en-US" altLang="zh-CN" sz="2800" dirty="0"/>
              <a:t>')])</a:t>
            </a:r>
            <a:endParaRPr lang="zh-CN" altLang="zh-CN" sz="2800" dirty="0"/>
          </a:p>
          <a:p>
            <a:r>
              <a:rPr lang="zh-CN" altLang="zh-CN" sz="2800" dirty="0"/>
              <a:t>小智的学号是：</a:t>
            </a:r>
            <a:r>
              <a:rPr lang="en-US" altLang="zh-CN" sz="2800" dirty="0"/>
              <a:t> 1002</a:t>
            </a:r>
            <a:endParaRPr lang="zh-CN" altLang="zh-CN" sz="2800" dirty="0"/>
          </a:p>
          <a:p>
            <a:r>
              <a:rPr lang="zh-CN" altLang="zh-CN" sz="2800" dirty="0"/>
              <a:t>我们希望的直接返回索引位置上的值，比如像这样：</a:t>
            </a:r>
            <a:endParaRPr lang="zh-CN" altLang="zh-CN" sz="2800" dirty="0"/>
          </a:p>
          <a:p>
            <a:r>
              <a:rPr lang="en-US" altLang="zh-CN" sz="2800" dirty="0"/>
              <a:t>&gt;&gt;&gt; print('</a:t>
            </a:r>
            <a:r>
              <a:rPr lang="zh-CN" altLang="zh-CN" sz="2800" dirty="0"/>
              <a:t>小智的学号是：</a:t>
            </a:r>
            <a:r>
              <a:rPr lang="en-US" altLang="zh-CN" sz="2800" dirty="0"/>
              <a:t>',numbers['</a:t>
            </a:r>
            <a:r>
              <a:rPr lang="zh-CN" altLang="zh-CN" sz="2800" dirty="0"/>
              <a:t>小智</a:t>
            </a:r>
            <a:r>
              <a:rPr lang="en-US" altLang="zh-CN" sz="2800" dirty="0"/>
              <a:t>'])</a:t>
            </a:r>
            <a:endParaRPr lang="zh-CN" altLang="zh-CN" sz="2800" dirty="0"/>
          </a:p>
          <a:p>
            <a:r>
              <a:rPr lang="zh-CN" altLang="zh-CN" sz="2800" dirty="0"/>
              <a:t>小智的学号是：</a:t>
            </a:r>
            <a:r>
              <a:rPr lang="en-US" altLang="zh-CN" sz="2800" dirty="0"/>
              <a:t> 1002</a:t>
            </a:r>
            <a:endParaRPr lang="zh-CN" altLang="en-US" sz="2800" dirty="0"/>
          </a:p>
        </p:txBody>
      </p:sp>
    </p:spTree>
  </p:cSld>
  <p:clrMapOvr>
    <a:masterClrMapping/>
  </p:clrMapOvr>
  <p:transition spd="med">
    <p:push/>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8064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5.2  </a:t>
            </a:r>
            <a:r>
              <a:rPr lang="zh-CN" altLang="zh-CN" dirty="0">
                <a:effectLst>
                  <a:outerShdw blurRad="38100" dist="38100" dir="2700000">
                    <a:srgbClr val="000000"/>
                  </a:outerShdw>
                </a:effectLst>
              </a:rPr>
              <a:t>创建和使用字典</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050925"/>
            <a:ext cx="7886700" cy="5691188"/>
          </a:xfrm>
        </p:spPr>
        <p:txBody>
          <a:bodyPr vert="horz" wrap="square" lIns="91440" tIns="45720" rIns="91440" bIns="45720" numCol="1" anchor="t" anchorCtr="0" compatLnSpc="1"/>
          <a:p>
            <a:pPr>
              <a:lnSpc>
                <a:spcPct val="80000"/>
              </a:lnSpc>
            </a:pPr>
            <a:r>
              <a:rPr lang="zh-CN" altLang="zh-CN" sz="2700" dirty="0"/>
              <a:t>字典的创建格式如下：</a:t>
            </a:r>
            <a:endParaRPr lang="zh-CN" altLang="zh-CN" sz="2700" dirty="0"/>
          </a:p>
          <a:p>
            <a:pPr>
              <a:lnSpc>
                <a:spcPct val="80000"/>
              </a:lnSpc>
            </a:pPr>
            <a:r>
              <a:rPr lang="en-US" altLang="zh-CN" sz="2700" dirty="0"/>
              <a:t>&gt;&gt;&gt; </a:t>
            </a:r>
            <a:r>
              <a:rPr lang="en-US" altLang="zh-CN" sz="2700" b="1" dirty="0">
                <a:solidFill>
                  <a:srgbClr val="FF0000"/>
                </a:solidFill>
              </a:rPr>
              <a:t>d = {key1 : value1, key2 : value2 }</a:t>
            </a:r>
            <a:endParaRPr lang="zh-CN" altLang="zh-CN" sz="2700" b="1" dirty="0">
              <a:solidFill>
                <a:srgbClr val="FF0000"/>
              </a:solidFill>
            </a:endParaRPr>
          </a:p>
          <a:p>
            <a:pPr>
              <a:lnSpc>
                <a:spcPct val="80000"/>
              </a:lnSpc>
            </a:pPr>
            <a:r>
              <a:rPr lang="zh-CN" altLang="zh-CN" sz="2700" dirty="0"/>
              <a:t>字典由多个键及与其对应的值构成的对组成（把键</a:t>
            </a:r>
            <a:r>
              <a:rPr lang="en-US" altLang="zh-CN" sz="2700" dirty="0"/>
              <a:t>/</a:t>
            </a:r>
            <a:r>
              <a:rPr lang="zh-CN" altLang="zh-CN" sz="2700" dirty="0"/>
              <a:t>值对称为项）。字典的每个</a:t>
            </a:r>
            <a:r>
              <a:rPr lang="zh-CN" altLang="zh-CN" sz="2700" b="1" dirty="0">
                <a:solidFill>
                  <a:srgbClr val="FF0000"/>
                </a:solidFill>
              </a:rPr>
              <a:t>键</a:t>
            </a:r>
            <a:r>
              <a:rPr lang="en-US" altLang="zh-CN" sz="2700" b="1" dirty="0">
                <a:solidFill>
                  <a:srgbClr val="FF0000"/>
                </a:solidFill>
              </a:rPr>
              <a:t>/</a:t>
            </a:r>
            <a:r>
              <a:rPr lang="zh-CN" altLang="zh-CN" sz="2700" b="1" dirty="0">
                <a:solidFill>
                  <a:srgbClr val="FF0000"/>
                </a:solidFill>
              </a:rPr>
              <a:t>值</a:t>
            </a:r>
            <a:r>
              <a:rPr lang="en-US" altLang="zh-CN" sz="2700" b="1" dirty="0">
                <a:solidFill>
                  <a:srgbClr val="FF0000"/>
                </a:solidFill>
              </a:rPr>
              <a:t>(key/value)</a:t>
            </a:r>
            <a:r>
              <a:rPr lang="zh-CN" altLang="zh-CN" sz="2700" b="1" dirty="0">
                <a:solidFill>
                  <a:srgbClr val="FF0000"/>
                </a:solidFill>
              </a:rPr>
              <a:t>对用冒号</a:t>
            </a:r>
            <a:r>
              <a:rPr lang="en-US" altLang="zh-CN" sz="2700" b="1" dirty="0">
                <a:solidFill>
                  <a:srgbClr val="FF0000"/>
                </a:solidFill>
              </a:rPr>
              <a:t>(:)</a:t>
            </a:r>
            <a:r>
              <a:rPr lang="zh-CN" altLang="zh-CN" sz="2700" b="1" dirty="0">
                <a:solidFill>
                  <a:srgbClr val="FF0000"/>
                </a:solidFill>
              </a:rPr>
              <a:t>分割</a:t>
            </a:r>
            <a:r>
              <a:rPr lang="zh-CN" altLang="zh-CN" sz="2700" dirty="0"/>
              <a:t>，每个项之间用</a:t>
            </a:r>
            <a:r>
              <a:rPr lang="zh-CN" altLang="zh-CN" sz="2700" b="1" dirty="0">
                <a:solidFill>
                  <a:srgbClr val="FF0000"/>
                </a:solidFill>
              </a:rPr>
              <a:t>逗号</a:t>
            </a:r>
            <a:r>
              <a:rPr lang="en-US" altLang="zh-CN" sz="2700" b="1" dirty="0">
                <a:solidFill>
                  <a:srgbClr val="FF0000"/>
                </a:solidFill>
              </a:rPr>
              <a:t>(,)</a:t>
            </a:r>
            <a:r>
              <a:rPr lang="zh-CN" altLang="zh-CN" sz="2700" b="1" dirty="0">
                <a:solidFill>
                  <a:srgbClr val="FF0000"/>
                </a:solidFill>
              </a:rPr>
              <a:t>分割</a:t>
            </a:r>
            <a:r>
              <a:rPr lang="zh-CN" altLang="zh-CN" sz="2700" dirty="0"/>
              <a:t>，整个字典包括在花括号</a:t>
            </a:r>
            <a:r>
              <a:rPr lang="en-US" altLang="zh-CN" sz="2700" dirty="0"/>
              <a:t>({})</a:t>
            </a:r>
            <a:r>
              <a:rPr lang="zh-CN" altLang="zh-CN" sz="2700" dirty="0"/>
              <a:t>中。</a:t>
            </a:r>
            <a:r>
              <a:rPr lang="zh-CN" altLang="zh-CN" sz="2700" b="1" dirty="0">
                <a:solidFill>
                  <a:srgbClr val="FF0000"/>
                </a:solidFill>
              </a:rPr>
              <a:t>空字典</a:t>
            </a:r>
            <a:r>
              <a:rPr lang="zh-CN" altLang="zh-CN" sz="2700" dirty="0"/>
              <a:t>（不包括任何项）由两个大括号组成，如：</a:t>
            </a:r>
            <a:r>
              <a:rPr lang="en-US" altLang="zh-CN" sz="2700" b="1" dirty="0">
                <a:solidFill>
                  <a:srgbClr val="FF0000"/>
                </a:solidFill>
              </a:rPr>
              <a:t>{}</a:t>
            </a:r>
            <a:r>
              <a:rPr lang="zh-CN" altLang="zh-CN" sz="2700" dirty="0"/>
              <a:t>。</a:t>
            </a:r>
            <a:endParaRPr lang="zh-CN" altLang="zh-CN" sz="2700" dirty="0"/>
          </a:p>
          <a:p>
            <a:pPr>
              <a:lnSpc>
                <a:spcPct val="80000"/>
              </a:lnSpc>
            </a:pPr>
            <a:r>
              <a:rPr lang="zh-CN" altLang="zh-CN" sz="2700" b="1" dirty="0">
                <a:solidFill>
                  <a:srgbClr val="FF0000"/>
                </a:solidFill>
              </a:rPr>
              <a:t>键必须是唯一的</a:t>
            </a:r>
            <a:r>
              <a:rPr lang="zh-CN" altLang="zh-CN" sz="2700" dirty="0"/>
              <a:t>，但值则不必。</a:t>
            </a:r>
            <a:r>
              <a:rPr lang="zh-CN" altLang="zh-CN" sz="2700" b="1" dirty="0">
                <a:solidFill>
                  <a:srgbClr val="FF0000"/>
                </a:solidFill>
              </a:rPr>
              <a:t>值可以取任何数据类型，但键必须是不可变的，如字符串、数字或元组。</a:t>
            </a:r>
            <a:endParaRPr lang="en-US" altLang="zh-CN" sz="2700" b="1" dirty="0">
              <a:solidFill>
                <a:srgbClr val="FF0000"/>
              </a:solidFill>
            </a:endParaRPr>
          </a:p>
          <a:p>
            <a:pPr>
              <a:lnSpc>
                <a:spcPct val="80000"/>
              </a:lnSpc>
            </a:pPr>
            <a:r>
              <a:rPr lang="zh-CN" altLang="zh-CN" sz="2700" dirty="0"/>
              <a:t>简单的字典示例：</a:t>
            </a:r>
            <a:endParaRPr lang="zh-CN" altLang="zh-CN" sz="2700" dirty="0"/>
          </a:p>
          <a:p>
            <a:pPr>
              <a:lnSpc>
                <a:spcPct val="80000"/>
              </a:lnSpc>
            </a:pPr>
            <a:r>
              <a:rPr lang="en-US" altLang="zh-CN" sz="2700" dirty="0"/>
              <a:t>&gt;&gt;&gt; dict = {'</a:t>
            </a:r>
            <a:r>
              <a:rPr lang="zh-CN" altLang="zh-CN" sz="2700" dirty="0"/>
              <a:t>小萌</a:t>
            </a:r>
            <a:r>
              <a:rPr lang="en-US" altLang="zh-CN" sz="2700" dirty="0"/>
              <a:t>': '1001', '</a:t>
            </a:r>
            <a:r>
              <a:rPr lang="zh-CN" altLang="zh-CN" sz="2700" dirty="0"/>
              <a:t>小智</a:t>
            </a:r>
            <a:r>
              <a:rPr lang="en-US" altLang="zh-CN" sz="2700" dirty="0"/>
              <a:t>': '1002', '</a:t>
            </a:r>
            <a:r>
              <a:rPr lang="zh-CN" altLang="zh-CN" sz="2700" dirty="0"/>
              <a:t>小强</a:t>
            </a:r>
            <a:r>
              <a:rPr lang="en-US" altLang="zh-CN" sz="2700" dirty="0"/>
              <a:t>': '1003'}</a:t>
            </a:r>
            <a:endParaRPr lang="zh-CN" altLang="zh-CN" sz="2700" dirty="0"/>
          </a:p>
          <a:p>
            <a:pPr>
              <a:lnSpc>
                <a:spcPct val="80000"/>
              </a:lnSpc>
            </a:pPr>
            <a:r>
              <a:rPr lang="zh-CN" altLang="zh-CN" sz="2700" dirty="0"/>
              <a:t>也可以为如下形式：</a:t>
            </a:r>
            <a:endParaRPr lang="zh-CN" altLang="zh-CN" sz="2700" dirty="0"/>
          </a:p>
          <a:p>
            <a:pPr>
              <a:lnSpc>
                <a:spcPct val="80000"/>
              </a:lnSpc>
            </a:pPr>
            <a:r>
              <a:rPr lang="en-US" altLang="zh-CN" sz="2700" dirty="0"/>
              <a:t>&gt;&gt;&gt; dict2 = { 'abc': 123, 98.6: 37 }</a:t>
            </a:r>
            <a:endParaRPr lang="zh-CN" altLang="en-US" sz="2700" dirty="0"/>
          </a:p>
        </p:txBody>
      </p:sp>
    </p:spTree>
  </p:cSld>
  <p:clrMapOvr>
    <a:masterClrMapping/>
  </p:clrMapOvr>
  <p:transition spd="med">
    <p:push/>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6525"/>
            <a:ext cx="7886700" cy="9001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5.2.1  dict</a:t>
            </a:r>
            <a:r>
              <a:rPr lang="zh-CN" altLang="zh-CN" dirty="0">
                <a:effectLst>
                  <a:outerShdw blurRad="38100" dist="38100" dir="2700000">
                    <a:srgbClr val="000000"/>
                  </a:outerShdw>
                </a:effectLst>
              </a:rPr>
              <a:t>函数</a:t>
            </a:r>
            <a:endParaRPr lang="zh-CN" altLang="en-US" dirty="0">
              <a:effectLst>
                <a:outerShdw blurRad="38100" dist="38100" dir="2700000">
                  <a:srgbClr val="000000"/>
                </a:outerShdw>
              </a:effectLst>
            </a:endParaRPr>
          </a:p>
        </p:txBody>
      </p:sp>
      <p:sp>
        <p:nvSpPr>
          <p:cNvPr id="194563" name="内容占位符 2"/>
          <p:cNvSpPr>
            <a:spLocks noGrp="1"/>
          </p:cNvSpPr>
          <p:nvPr>
            <p:ph idx="1"/>
          </p:nvPr>
        </p:nvSpPr>
        <p:spPr>
          <a:xfrm>
            <a:off x="571500" y="1000125"/>
            <a:ext cx="8086725" cy="5459413"/>
          </a:xfrm>
        </p:spPr>
        <p:txBody>
          <a:bodyPr vert="horz" wrap="square" lIns="91440" tIns="45720" rIns="91440" bIns="45720" anchor="t"/>
          <a:p>
            <a:r>
              <a:rPr lang="zh-CN" altLang="zh-CN" sz="2800" dirty="0"/>
              <a:t>可以用</a:t>
            </a:r>
            <a:r>
              <a:rPr lang="en-US" altLang="zh-CN" sz="2800" b="1" dirty="0">
                <a:solidFill>
                  <a:srgbClr val="FF0000"/>
                </a:solidFill>
              </a:rPr>
              <a:t>dict</a:t>
            </a:r>
            <a:r>
              <a:rPr lang="zh-CN" altLang="zh-CN" sz="2800" b="1" dirty="0">
                <a:solidFill>
                  <a:srgbClr val="FF0000"/>
                </a:solidFill>
              </a:rPr>
              <a:t>函数</a:t>
            </a:r>
            <a:r>
              <a:rPr lang="zh-CN" altLang="zh-CN" sz="2800" dirty="0"/>
              <a:t>，通过其他映射（比如其他字典）或者（键</a:t>
            </a:r>
            <a:r>
              <a:rPr lang="en-US" altLang="zh-CN" sz="2800" dirty="0"/>
              <a:t>/</a:t>
            </a:r>
            <a:r>
              <a:rPr lang="zh-CN" altLang="zh-CN" sz="2800" dirty="0"/>
              <a:t>值）这样的序列对建立字典。看如下输入：</a:t>
            </a:r>
            <a:endParaRPr lang="en-US" altLang="zh-CN" sz="2800" dirty="0"/>
          </a:p>
          <a:p>
            <a:r>
              <a:rPr lang="en-US" altLang="zh-CN" sz="2800" dirty="0"/>
              <a:t>&gt;&gt;&gt; student=[('name','</a:t>
            </a:r>
            <a:r>
              <a:rPr lang="zh-CN" altLang="zh-CN" sz="2800" dirty="0"/>
              <a:t>小萌</a:t>
            </a:r>
            <a:r>
              <a:rPr lang="en-US" altLang="zh-CN" sz="2800" dirty="0"/>
              <a:t>'),('number','1001')]</a:t>
            </a:r>
            <a:endParaRPr lang="zh-CN" altLang="zh-CN" sz="2800" dirty="0"/>
          </a:p>
          <a:p>
            <a:r>
              <a:rPr lang="en-US" altLang="zh-CN" sz="2800" dirty="0"/>
              <a:t>&gt;&gt;&gt; detail=dict(student)</a:t>
            </a:r>
            <a:endParaRPr lang="zh-CN" altLang="zh-CN" sz="2800" dirty="0"/>
          </a:p>
          <a:p>
            <a:r>
              <a:rPr lang="en-US" altLang="zh-CN" sz="2800" dirty="0"/>
              <a:t>&gt;&gt;&gt; print('</a:t>
            </a:r>
            <a:r>
              <a:rPr lang="zh-CN" altLang="zh-CN" sz="2800" dirty="0"/>
              <a:t>学生详细信息：</a:t>
            </a:r>
            <a:r>
              <a:rPr lang="en-US" altLang="zh-CN" sz="2800" dirty="0"/>
              <a:t>',detail)</a:t>
            </a:r>
            <a:endParaRPr lang="zh-CN" altLang="zh-CN" sz="2800" dirty="0"/>
          </a:p>
          <a:p>
            <a:r>
              <a:rPr lang="zh-CN" altLang="zh-CN" sz="2800" dirty="0"/>
              <a:t>学生详细信息：</a:t>
            </a:r>
            <a:r>
              <a:rPr lang="en-US" altLang="zh-CN" sz="2800" dirty="0"/>
              <a:t> {'name': '</a:t>
            </a:r>
            <a:r>
              <a:rPr lang="zh-CN" altLang="zh-CN" sz="2800" dirty="0"/>
              <a:t>小萌</a:t>
            </a:r>
            <a:r>
              <a:rPr lang="en-US" altLang="zh-CN" sz="2800" dirty="0"/>
              <a:t>', 'number': '1001'}</a:t>
            </a:r>
            <a:endParaRPr lang="en-US" altLang="zh-CN" sz="2800" dirty="0"/>
          </a:p>
          <a:p>
            <a:r>
              <a:rPr lang="en-US" altLang="zh-CN" sz="2800" dirty="0"/>
              <a:t>&gt;&gt;&gt; print('</a:t>
            </a:r>
            <a:r>
              <a:rPr lang="zh-CN" altLang="zh-CN" sz="2800" dirty="0"/>
              <a:t>学生姓名：</a:t>
            </a:r>
            <a:r>
              <a:rPr lang="en-US" altLang="zh-CN" sz="2800" dirty="0"/>
              <a:t>',detail['name'])</a:t>
            </a:r>
            <a:endParaRPr lang="zh-CN" altLang="zh-CN" sz="2800" dirty="0"/>
          </a:p>
          <a:p>
            <a:r>
              <a:rPr lang="zh-CN" altLang="zh-CN" sz="2800" dirty="0"/>
              <a:t>学生姓名： 小萌</a:t>
            </a:r>
            <a:endParaRPr lang="zh-CN" altLang="zh-CN" sz="2800" dirty="0"/>
          </a:p>
          <a:p>
            <a:r>
              <a:rPr lang="en-US" altLang="zh-CN" sz="2800" dirty="0"/>
              <a:t>&gt;&gt;&gt; print('</a:t>
            </a:r>
            <a:r>
              <a:rPr lang="zh-CN" altLang="zh-CN" sz="2800" dirty="0"/>
              <a:t>学生学号：</a:t>
            </a:r>
            <a:r>
              <a:rPr lang="en-US" altLang="zh-CN" sz="2800" dirty="0"/>
              <a:t>',detail['number'])</a:t>
            </a:r>
            <a:endParaRPr lang="zh-CN" altLang="zh-CN" sz="2800" dirty="0"/>
          </a:p>
          <a:p>
            <a:r>
              <a:rPr lang="zh-CN" altLang="zh-CN" sz="2800" dirty="0"/>
              <a:t>学生学号：</a:t>
            </a:r>
            <a:r>
              <a:rPr lang="en-US" altLang="zh-CN" sz="2800" dirty="0"/>
              <a:t> 1001</a:t>
            </a:r>
            <a:endParaRPr lang="zh-CN" altLang="zh-CN" sz="2800" dirty="0"/>
          </a:p>
          <a:p>
            <a:endParaRPr lang="zh-CN" altLang="en-US" sz="2800" dirty="0"/>
          </a:p>
        </p:txBody>
      </p:sp>
    </p:spTree>
  </p:cSld>
  <p:clrMapOvr>
    <a:masterClrMapping/>
  </p:clrMapOvr>
  <p:transition spd="med">
    <p:push/>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7953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5.2.2  </a:t>
            </a:r>
            <a:r>
              <a:rPr lang="zh-CN" altLang="zh-CN" dirty="0">
                <a:effectLst>
                  <a:outerShdw blurRad="38100" dist="38100" dir="2700000">
                    <a:srgbClr val="000000"/>
                  </a:outerShdw>
                </a:effectLst>
              </a:rPr>
              <a:t>基本字典操作</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160463"/>
            <a:ext cx="7886700" cy="5697538"/>
          </a:xfrm>
        </p:spPr>
        <p:txBody>
          <a:bodyPr vert="horz" wrap="square" lIns="91440" tIns="45720" rIns="91440" bIns="45720" numCol="1" anchor="t" anchorCtr="0" compatLnSpc="1"/>
          <a:p>
            <a:pPr>
              <a:lnSpc>
                <a:spcPct val="90000"/>
              </a:lnSpc>
            </a:pPr>
            <a:r>
              <a:rPr lang="zh-CN" altLang="zh-CN" sz="2700" dirty="0"/>
              <a:t>字典的基本操作在很多方面与序列（</a:t>
            </a:r>
            <a:r>
              <a:rPr lang="en-US" altLang="zh-CN" sz="2700" dirty="0"/>
              <a:t>sequence</a:t>
            </a:r>
            <a:r>
              <a:rPr lang="zh-CN" altLang="zh-CN" sz="2700" dirty="0"/>
              <a:t>）类似，也支持修改、删除等操作。</a:t>
            </a:r>
            <a:endParaRPr lang="en-US" altLang="zh-CN" sz="2700" dirty="0"/>
          </a:p>
          <a:p>
            <a:pPr>
              <a:lnSpc>
                <a:spcPct val="90000"/>
              </a:lnSpc>
            </a:pPr>
            <a:r>
              <a:rPr lang="en-US" altLang="zh-CN" sz="2700" b="1" dirty="0">
                <a:solidFill>
                  <a:srgbClr val="FF0000"/>
                </a:solidFill>
              </a:rPr>
              <a:t>1. </a:t>
            </a:r>
            <a:r>
              <a:rPr lang="zh-CN" altLang="zh-CN" sz="2700" b="1" dirty="0">
                <a:solidFill>
                  <a:srgbClr val="FF0000"/>
                </a:solidFill>
              </a:rPr>
              <a:t>修改字典</a:t>
            </a:r>
            <a:endParaRPr lang="zh-CN" altLang="zh-CN" sz="2700" b="1" dirty="0">
              <a:solidFill>
                <a:srgbClr val="FF0000"/>
              </a:solidFill>
            </a:endParaRPr>
          </a:p>
          <a:p>
            <a:pPr>
              <a:lnSpc>
                <a:spcPct val="90000"/>
              </a:lnSpc>
            </a:pPr>
            <a:r>
              <a:rPr lang="zh-CN" altLang="zh-CN" sz="2700" dirty="0"/>
              <a:t>向字典</a:t>
            </a:r>
            <a:r>
              <a:rPr lang="zh-CN" altLang="zh-CN" sz="2700" b="1" dirty="0">
                <a:solidFill>
                  <a:srgbClr val="FF0000"/>
                </a:solidFill>
              </a:rPr>
              <a:t>添加</a:t>
            </a:r>
            <a:r>
              <a:rPr lang="zh-CN" altLang="zh-CN" sz="2700" dirty="0"/>
              <a:t>新内容的方法是</a:t>
            </a:r>
            <a:r>
              <a:rPr lang="zh-CN" altLang="zh-CN" sz="2700" b="1" dirty="0">
                <a:solidFill>
                  <a:srgbClr val="FF0000"/>
                </a:solidFill>
              </a:rPr>
              <a:t>增加新的键</a:t>
            </a:r>
            <a:r>
              <a:rPr lang="en-US" altLang="zh-CN" sz="2700" b="1" dirty="0">
                <a:solidFill>
                  <a:srgbClr val="FF0000"/>
                </a:solidFill>
              </a:rPr>
              <a:t>/</a:t>
            </a:r>
            <a:r>
              <a:rPr lang="zh-CN" altLang="zh-CN" sz="2700" b="1" dirty="0">
                <a:solidFill>
                  <a:srgbClr val="FF0000"/>
                </a:solidFill>
              </a:rPr>
              <a:t>值对</a:t>
            </a:r>
            <a:r>
              <a:rPr lang="zh-CN" altLang="zh-CN" sz="2700" dirty="0"/>
              <a:t>，修改或删除已有键</a:t>
            </a:r>
            <a:r>
              <a:rPr lang="en-US" altLang="zh-CN" sz="2700" dirty="0"/>
              <a:t>/</a:t>
            </a:r>
            <a:r>
              <a:rPr lang="zh-CN" altLang="zh-CN" sz="2700" dirty="0"/>
              <a:t>值对。如下示例</a:t>
            </a:r>
            <a:r>
              <a:rPr lang="en-US" altLang="zh-CN" sz="2700" dirty="0"/>
              <a:t>:</a:t>
            </a:r>
            <a:endParaRPr lang="zh-CN" altLang="zh-CN" sz="2700" dirty="0"/>
          </a:p>
          <a:p>
            <a:pPr>
              <a:lnSpc>
                <a:spcPct val="90000"/>
              </a:lnSpc>
            </a:pPr>
            <a:r>
              <a:rPr lang="en-US" altLang="zh-CN" sz="2700" dirty="0"/>
              <a:t>&gt;&gt;&gt; student={'</a:t>
            </a:r>
            <a:r>
              <a:rPr lang="zh-CN" altLang="zh-CN" sz="2700" dirty="0"/>
              <a:t>小萌</a:t>
            </a:r>
            <a:r>
              <a:rPr lang="en-US" altLang="zh-CN" sz="2700" dirty="0"/>
              <a:t>':'1001','</a:t>
            </a:r>
            <a:r>
              <a:rPr lang="zh-CN" altLang="zh-CN" sz="2700" dirty="0"/>
              <a:t>小智</a:t>
            </a:r>
            <a:r>
              <a:rPr lang="en-US" altLang="zh-CN" sz="2700" dirty="0"/>
              <a:t>':'1002','</a:t>
            </a:r>
            <a:r>
              <a:rPr lang="zh-CN" altLang="zh-CN" sz="2700" dirty="0"/>
              <a:t>小强</a:t>
            </a:r>
            <a:r>
              <a:rPr lang="en-US" altLang="zh-CN" sz="2700" dirty="0"/>
              <a:t>':'1003'}</a:t>
            </a:r>
            <a:endParaRPr lang="zh-CN" altLang="zh-CN" sz="2700" dirty="0"/>
          </a:p>
          <a:p>
            <a:pPr>
              <a:lnSpc>
                <a:spcPct val="90000"/>
              </a:lnSpc>
            </a:pPr>
            <a:r>
              <a:rPr lang="en-US" altLang="zh-CN" sz="2700" dirty="0"/>
              <a:t>&gt;&gt;&gt; student['</a:t>
            </a:r>
            <a:r>
              <a:rPr lang="zh-CN" altLang="zh-CN" sz="2700" dirty="0"/>
              <a:t>小强</a:t>
            </a:r>
            <a:r>
              <a:rPr lang="en-US" altLang="zh-CN" sz="2700" dirty="0"/>
              <a:t>']='1005'  #</a:t>
            </a:r>
            <a:r>
              <a:rPr lang="zh-CN" altLang="zh-CN" sz="2700" dirty="0"/>
              <a:t>更新小强的学号</a:t>
            </a:r>
            <a:endParaRPr lang="zh-CN" altLang="zh-CN" sz="2700" dirty="0"/>
          </a:p>
          <a:p>
            <a:pPr>
              <a:lnSpc>
                <a:spcPct val="90000"/>
              </a:lnSpc>
            </a:pPr>
            <a:r>
              <a:rPr lang="en-US" altLang="zh-CN" sz="2700" dirty="0"/>
              <a:t>&gt;&gt;&gt; print('</a:t>
            </a:r>
            <a:r>
              <a:rPr lang="zh-CN" altLang="zh-CN" sz="2700" dirty="0"/>
              <a:t>小强的学号是：</a:t>
            </a:r>
            <a:r>
              <a:rPr lang="en-US" altLang="zh-CN" sz="2700" b="1" dirty="0">
                <a:solidFill>
                  <a:srgbClr val="FF0000"/>
                </a:solidFill>
              </a:rPr>
              <a:t>%(</a:t>
            </a:r>
            <a:r>
              <a:rPr lang="zh-CN" altLang="zh-CN" sz="2700" b="1" dirty="0">
                <a:solidFill>
                  <a:srgbClr val="FF0000"/>
                </a:solidFill>
              </a:rPr>
              <a:t>小强</a:t>
            </a:r>
            <a:r>
              <a:rPr lang="en-US" altLang="zh-CN" sz="2700" b="1" dirty="0">
                <a:solidFill>
                  <a:srgbClr val="FF0000"/>
                </a:solidFill>
              </a:rPr>
              <a:t>)</a:t>
            </a:r>
            <a:r>
              <a:rPr lang="en-US" altLang="zh-CN" sz="2700" dirty="0"/>
              <a:t>s' % student)</a:t>
            </a:r>
            <a:endParaRPr lang="zh-CN" altLang="zh-CN" sz="2700" dirty="0"/>
          </a:p>
          <a:p>
            <a:pPr>
              <a:lnSpc>
                <a:spcPct val="90000"/>
              </a:lnSpc>
            </a:pPr>
            <a:r>
              <a:rPr lang="zh-CN" altLang="zh-CN" sz="2700" dirty="0"/>
              <a:t>小强的学号是：</a:t>
            </a:r>
            <a:r>
              <a:rPr lang="en-US" altLang="zh-CN" sz="2700" dirty="0"/>
              <a:t>1005</a:t>
            </a:r>
            <a:endParaRPr lang="zh-CN" altLang="zh-CN" sz="2700" dirty="0"/>
          </a:p>
          <a:p>
            <a:pPr>
              <a:lnSpc>
                <a:spcPct val="90000"/>
              </a:lnSpc>
            </a:pPr>
            <a:r>
              <a:rPr lang="en-US" altLang="zh-CN" sz="2700" dirty="0"/>
              <a:t>&gt;&gt;&gt; student['</a:t>
            </a:r>
            <a:r>
              <a:rPr lang="zh-CN" altLang="zh-CN" sz="2700" dirty="0"/>
              <a:t>小张</a:t>
            </a:r>
            <a:r>
              <a:rPr lang="en-US" altLang="zh-CN" sz="2700" dirty="0"/>
              <a:t>']='1006' #</a:t>
            </a:r>
            <a:r>
              <a:rPr lang="zh-CN" altLang="zh-CN" sz="2700" dirty="0"/>
              <a:t>添加一个学生</a:t>
            </a:r>
            <a:endParaRPr lang="zh-CN" altLang="zh-CN" sz="2700" dirty="0"/>
          </a:p>
          <a:p>
            <a:pPr>
              <a:lnSpc>
                <a:spcPct val="90000"/>
              </a:lnSpc>
            </a:pPr>
            <a:r>
              <a:rPr lang="en-US" altLang="zh-CN" sz="2700" dirty="0"/>
              <a:t>&gt;&gt;&gt; print('</a:t>
            </a:r>
            <a:r>
              <a:rPr lang="zh-CN" altLang="zh-CN" sz="2700" dirty="0"/>
              <a:t>小张的学号是：</a:t>
            </a:r>
            <a:r>
              <a:rPr lang="en-US" altLang="zh-CN" sz="2700" dirty="0"/>
              <a:t>%(</a:t>
            </a:r>
            <a:r>
              <a:rPr lang="zh-CN" altLang="zh-CN" sz="2700" dirty="0"/>
              <a:t>小张</a:t>
            </a:r>
            <a:r>
              <a:rPr lang="en-US" altLang="zh-CN" sz="2700" dirty="0"/>
              <a:t>)s' % student)</a:t>
            </a:r>
            <a:endParaRPr lang="zh-CN" altLang="zh-CN" sz="2700" dirty="0"/>
          </a:p>
          <a:p>
            <a:pPr>
              <a:lnSpc>
                <a:spcPct val="90000"/>
              </a:lnSpc>
            </a:pPr>
            <a:r>
              <a:rPr lang="zh-CN" altLang="zh-CN" sz="2700" dirty="0"/>
              <a:t>小张的学号是：</a:t>
            </a:r>
            <a:r>
              <a:rPr lang="en-US" altLang="zh-CN" sz="2700" dirty="0"/>
              <a:t>1006</a:t>
            </a:r>
            <a:endParaRPr lang="zh-CN" altLang="en-US" sz="2700" dirty="0"/>
          </a:p>
        </p:txBody>
      </p:sp>
    </p:spTree>
  </p:cSld>
  <p:clrMapOvr>
    <a:masterClrMapping/>
  </p:clrMapOvr>
  <p:transition spd="med">
    <p:push/>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内容占位符 2"/>
          <p:cNvSpPr>
            <a:spLocks noGrp="1"/>
          </p:cNvSpPr>
          <p:nvPr>
            <p:ph idx="1"/>
          </p:nvPr>
        </p:nvSpPr>
        <p:spPr>
          <a:xfrm>
            <a:off x="628650" y="190500"/>
            <a:ext cx="7886700" cy="5986463"/>
          </a:xfrm>
        </p:spPr>
        <p:txBody>
          <a:bodyPr vert="horz" wrap="square" lIns="91440" tIns="45720" rIns="91440" bIns="45720" anchor="t"/>
          <a:p>
            <a:r>
              <a:rPr lang="en-US" altLang="zh-CN" sz="2800" b="1" dirty="0">
                <a:solidFill>
                  <a:srgbClr val="FF0000"/>
                </a:solidFill>
              </a:rPr>
              <a:t>2. </a:t>
            </a:r>
            <a:r>
              <a:rPr lang="zh-CN" altLang="zh-CN" sz="2800" b="1" dirty="0">
                <a:solidFill>
                  <a:srgbClr val="FF0000"/>
                </a:solidFill>
              </a:rPr>
              <a:t>删除字典元素</a:t>
            </a:r>
            <a:endParaRPr lang="zh-CN" altLang="zh-CN" sz="2800" b="1" dirty="0">
              <a:solidFill>
                <a:srgbClr val="FF0000"/>
              </a:solidFill>
            </a:endParaRPr>
          </a:p>
          <a:p>
            <a:r>
              <a:rPr lang="zh-CN" altLang="zh-CN" sz="2800" dirty="0"/>
              <a:t>此处的删除指的是</a:t>
            </a:r>
            <a:r>
              <a:rPr lang="zh-CN" altLang="zh-CN" sz="2800" b="1" dirty="0">
                <a:solidFill>
                  <a:srgbClr val="FF0000"/>
                </a:solidFill>
              </a:rPr>
              <a:t>显式删除</a:t>
            </a:r>
            <a:r>
              <a:rPr lang="zh-CN" altLang="zh-CN" sz="2800" dirty="0"/>
              <a:t>，显式删除一个字典用</a:t>
            </a:r>
            <a:r>
              <a:rPr lang="en-US" altLang="zh-CN" sz="2800" dirty="0"/>
              <a:t>del</a:t>
            </a:r>
            <a:r>
              <a:rPr lang="zh-CN" altLang="zh-CN" sz="2800" dirty="0"/>
              <a:t>命令，如下示例：</a:t>
            </a:r>
            <a:endParaRPr lang="zh-CN" altLang="zh-CN" sz="2800" dirty="0"/>
          </a:p>
          <a:p>
            <a:r>
              <a:rPr lang="en-US" altLang="zh-CN" sz="2800" dirty="0"/>
              <a:t>&gt;&gt;&gt; student={'</a:t>
            </a:r>
            <a:r>
              <a:rPr lang="zh-CN" altLang="zh-CN" sz="2800" dirty="0"/>
              <a:t>小强</a:t>
            </a:r>
            <a:r>
              <a:rPr lang="en-US" altLang="zh-CN" sz="2800" dirty="0"/>
              <a:t>': '1005', '</a:t>
            </a:r>
            <a:r>
              <a:rPr lang="zh-CN" altLang="zh-CN" sz="2800" dirty="0"/>
              <a:t>小萌</a:t>
            </a:r>
            <a:r>
              <a:rPr lang="en-US" altLang="zh-CN" sz="2800" dirty="0"/>
              <a:t>': '1001', '</a:t>
            </a:r>
            <a:r>
              <a:rPr lang="zh-CN" altLang="zh-CN" sz="2800" dirty="0"/>
              <a:t>小智</a:t>
            </a:r>
            <a:r>
              <a:rPr lang="en-US" altLang="zh-CN" sz="2800" dirty="0"/>
              <a:t>': '1002', '</a:t>
            </a:r>
            <a:r>
              <a:rPr lang="zh-CN" altLang="zh-CN" sz="2800" dirty="0"/>
              <a:t>小张</a:t>
            </a:r>
            <a:r>
              <a:rPr lang="en-US" altLang="zh-CN" sz="2800" dirty="0"/>
              <a:t>': '1006'}</a:t>
            </a:r>
            <a:endParaRPr lang="zh-CN" altLang="zh-CN" sz="2800" dirty="0"/>
          </a:p>
          <a:p>
            <a:r>
              <a:rPr lang="en-US" altLang="zh-CN" sz="2800" dirty="0"/>
              <a:t>&gt;&gt;&gt; print('</a:t>
            </a:r>
            <a:r>
              <a:rPr lang="zh-CN" altLang="zh-CN" sz="2800" dirty="0"/>
              <a:t>删除前</a:t>
            </a:r>
            <a:r>
              <a:rPr lang="en-US" altLang="zh-CN" sz="2800" dirty="0"/>
              <a:t>:',student)</a:t>
            </a:r>
            <a:endParaRPr lang="zh-CN" altLang="zh-CN" sz="2800" dirty="0"/>
          </a:p>
          <a:p>
            <a:r>
              <a:rPr lang="zh-CN" altLang="zh-CN" sz="2800" dirty="0"/>
              <a:t>删除前</a:t>
            </a:r>
            <a:r>
              <a:rPr lang="en-US" altLang="zh-CN" sz="2800" dirty="0"/>
              <a:t>: {'</a:t>
            </a:r>
            <a:r>
              <a:rPr lang="zh-CN" altLang="zh-CN" sz="2800" dirty="0"/>
              <a:t>小强</a:t>
            </a:r>
            <a:r>
              <a:rPr lang="en-US" altLang="zh-CN" sz="2800" dirty="0"/>
              <a:t>': '1005', '</a:t>
            </a:r>
            <a:r>
              <a:rPr lang="zh-CN" altLang="zh-CN" sz="2800" dirty="0"/>
              <a:t>小萌</a:t>
            </a:r>
            <a:r>
              <a:rPr lang="en-US" altLang="zh-CN" sz="2800" dirty="0"/>
              <a:t>': '1001', '</a:t>
            </a:r>
            <a:r>
              <a:rPr lang="zh-CN" altLang="zh-CN" sz="2800" dirty="0"/>
              <a:t>小智</a:t>
            </a:r>
            <a:r>
              <a:rPr lang="en-US" altLang="zh-CN" sz="2800" dirty="0"/>
              <a:t>': '1002', '</a:t>
            </a:r>
            <a:r>
              <a:rPr lang="zh-CN" altLang="zh-CN" sz="2800" dirty="0"/>
              <a:t>小张</a:t>
            </a:r>
            <a:r>
              <a:rPr lang="en-US" altLang="zh-CN" sz="2800" dirty="0"/>
              <a:t>': '1006'}</a:t>
            </a:r>
            <a:endParaRPr lang="zh-CN" altLang="zh-CN" sz="2800" dirty="0"/>
          </a:p>
          <a:p>
            <a:r>
              <a:rPr lang="en-US" altLang="zh-CN" sz="2800" b="1" dirty="0">
                <a:solidFill>
                  <a:srgbClr val="FF0000"/>
                </a:solidFill>
              </a:rPr>
              <a:t>&gt;&gt;&gt; del student['</a:t>
            </a:r>
            <a:r>
              <a:rPr lang="zh-CN" altLang="zh-CN" sz="2800" b="1" dirty="0">
                <a:solidFill>
                  <a:srgbClr val="FF0000"/>
                </a:solidFill>
              </a:rPr>
              <a:t>小张</a:t>
            </a:r>
            <a:r>
              <a:rPr lang="en-US" altLang="zh-CN" sz="2800" b="1" dirty="0">
                <a:solidFill>
                  <a:srgbClr val="FF0000"/>
                </a:solidFill>
              </a:rPr>
              <a:t>'] </a:t>
            </a:r>
            <a:r>
              <a:rPr lang="en-US" altLang="zh-CN" sz="2800" dirty="0"/>
              <a:t>#</a:t>
            </a:r>
            <a:r>
              <a:rPr lang="zh-CN" altLang="zh-CN" sz="2800" dirty="0"/>
              <a:t>删除键“小张”</a:t>
            </a:r>
            <a:endParaRPr lang="zh-CN" altLang="zh-CN" sz="2800" dirty="0"/>
          </a:p>
          <a:p>
            <a:r>
              <a:rPr lang="en-US" altLang="zh-CN" sz="2800" dirty="0"/>
              <a:t>&gt;&gt;&gt; print('</a:t>
            </a:r>
            <a:r>
              <a:rPr lang="zh-CN" altLang="zh-CN" sz="2800" dirty="0"/>
              <a:t>删除后</a:t>
            </a:r>
            <a:r>
              <a:rPr lang="en-US" altLang="zh-CN" sz="2800" dirty="0"/>
              <a:t>:',student)</a:t>
            </a:r>
            <a:endParaRPr lang="zh-CN" altLang="zh-CN" sz="2800" dirty="0"/>
          </a:p>
          <a:p>
            <a:r>
              <a:rPr lang="zh-CN" altLang="zh-CN" sz="2800" dirty="0"/>
              <a:t>删除后</a:t>
            </a:r>
            <a:r>
              <a:rPr lang="en-US" altLang="zh-CN" sz="2800" dirty="0"/>
              <a:t>: {'</a:t>
            </a:r>
            <a:r>
              <a:rPr lang="zh-CN" altLang="zh-CN" sz="2800" dirty="0"/>
              <a:t>小强</a:t>
            </a:r>
            <a:r>
              <a:rPr lang="en-US" altLang="zh-CN" sz="2800" dirty="0"/>
              <a:t>': '1005', '</a:t>
            </a:r>
            <a:r>
              <a:rPr lang="zh-CN" altLang="zh-CN" sz="2800" dirty="0"/>
              <a:t>小萌</a:t>
            </a:r>
            <a:r>
              <a:rPr lang="en-US" altLang="zh-CN" sz="2800" dirty="0"/>
              <a:t>': '1001', '</a:t>
            </a:r>
            <a:r>
              <a:rPr lang="zh-CN" altLang="zh-CN" sz="2800" dirty="0"/>
              <a:t>小智</a:t>
            </a:r>
            <a:r>
              <a:rPr lang="en-US" altLang="zh-CN" sz="2800" dirty="0"/>
              <a:t>': '1002‘}</a:t>
            </a:r>
            <a:endParaRPr lang="en-US" altLang="zh-CN" sz="2800" dirty="0"/>
          </a:p>
          <a:p>
            <a:r>
              <a:rPr lang="zh-CN" altLang="zh-CN" sz="2800" dirty="0"/>
              <a:t>除了删除键，也可以删除整个字典。</a:t>
            </a:r>
            <a:endParaRPr lang="zh-CN" altLang="en-US" sz="2800" dirty="0"/>
          </a:p>
        </p:txBody>
      </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969955">
            <a:off x="1545230" y="1611215"/>
            <a:ext cx="5559879" cy="3985818"/>
          </a:xfrm>
          <a:prstGeom prst="rect">
            <a:avLst/>
          </a:prstGeom>
        </p:spPr>
      </p:pic>
      <p:sp>
        <p:nvSpPr>
          <p:cNvPr id="4" name="矩形 3"/>
          <p:cNvSpPr/>
          <p:nvPr/>
        </p:nvSpPr>
        <p:spPr>
          <a:xfrm>
            <a:off x="5997494" y="1311887"/>
            <a:ext cx="2038357"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2015</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年 </a:t>
            </a: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10</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月</a:t>
            </a:r>
            <a:endPar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矩形 4"/>
          <p:cNvSpPr/>
          <p:nvPr/>
        </p:nvSpPr>
        <p:spPr>
          <a:xfrm>
            <a:off x="5987969" y="1607399"/>
            <a:ext cx="2652029" cy="53340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确立</a:t>
            </a:r>
            <a:r>
              <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PPT</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定制、</a:t>
            </a:r>
            <a:r>
              <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PPT</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培训、</a:t>
            </a:r>
            <a:r>
              <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PPT</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模板</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为三大主营业务</a:t>
            </a: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矩形 5"/>
          <p:cNvSpPr/>
          <p:nvPr/>
        </p:nvSpPr>
        <p:spPr>
          <a:xfrm>
            <a:off x="815390" y="1786710"/>
            <a:ext cx="2059022" cy="36830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2015</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年 </a:t>
            </a: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4</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月</a:t>
            </a:r>
            <a:endPar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矩形 6"/>
          <p:cNvSpPr/>
          <p:nvPr/>
        </p:nvSpPr>
        <p:spPr>
          <a:xfrm>
            <a:off x="148751" y="2105920"/>
            <a:ext cx="2696950" cy="533400"/>
          </a:xfrm>
          <a:prstGeom prst="rect">
            <a:avLst/>
          </a:prstGeom>
        </p:spPr>
        <p:txBody>
          <a:bodyPr wrap="squar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lang="zh-CN" altLang="en-US" sz="1200" kern="0" dirty="0">
                <a:solidFill>
                  <a:prstClr val="white"/>
                </a:solidFill>
                <a:latin typeface="微软雅黑" panose="020B0503020204020204" pitchFamily="34" charset="-122"/>
                <a:ea typeface="微软雅黑" panose="020B0503020204020204" pitchFamily="34" charset="-122"/>
                <a:cs typeface="+mn-ea"/>
                <a:sym typeface="Arial" panose="020B0604020202020204" pitchFamily="34" charset="0"/>
              </a:rPr>
              <a:t>向天歌</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教育科技有限公司</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成立</a:t>
            </a: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矩形 7"/>
          <p:cNvSpPr/>
          <p:nvPr/>
        </p:nvSpPr>
        <p:spPr>
          <a:xfrm>
            <a:off x="2502788" y="4960777"/>
            <a:ext cx="2343777"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E6001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2016</a:t>
            </a:r>
            <a:r>
              <a:rPr kumimoji="0" lang="zh-CN" altLang="en-US" b="1" i="0" u="none" strike="noStrike" kern="0" cap="none" spc="0" normalizeH="0" baseline="0" noProof="0" dirty="0">
                <a:ln>
                  <a:noFill/>
                </a:ln>
                <a:solidFill>
                  <a:srgbClr val="E6001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年 </a:t>
            </a:r>
            <a:r>
              <a:rPr kumimoji="0" lang="en-US" altLang="zh-CN" b="1" i="0" u="none" strike="noStrike" kern="0" cap="none" spc="0" normalizeH="0" baseline="0" noProof="0" dirty="0">
                <a:ln>
                  <a:noFill/>
                </a:ln>
                <a:solidFill>
                  <a:srgbClr val="E6001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12</a:t>
            </a:r>
            <a:r>
              <a:rPr kumimoji="0" lang="zh-CN" altLang="en-US" b="1" i="0" u="none" strike="noStrike" kern="0" cap="none" spc="0" normalizeH="0" baseline="0" noProof="0" dirty="0">
                <a:ln>
                  <a:noFill/>
                </a:ln>
                <a:solidFill>
                  <a:srgbClr val="E6001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月</a:t>
            </a:r>
            <a:endParaRPr kumimoji="0" lang="zh-CN" altLang="en-US" b="1" i="0" u="none" strike="noStrike" kern="0" cap="none" spc="0" normalizeH="0" baseline="0" noProof="0" dirty="0">
              <a:ln>
                <a:noFill/>
              </a:ln>
              <a:solidFill>
                <a:srgbClr val="E6001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矩形 8"/>
          <p:cNvSpPr/>
          <p:nvPr/>
        </p:nvSpPr>
        <p:spPr>
          <a:xfrm>
            <a:off x="2486171" y="5281046"/>
            <a:ext cx="3490205" cy="53340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PPT</a:t>
            </a:r>
            <a:r>
              <a:rPr kumimoji="0" lang="zh-CN" alt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视频课程销售额</a:t>
            </a:r>
            <a:endParaRPr kumimoji="0" lang="en-US" altLang="zh-CN"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突破</a:t>
            </a:r>
            <a:r>
              <a:rPr kumimoji="0" lang="en-US" altLang="zh-CN"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200</a:t>
            </a:r>
            <a:r>
              <a:rPr kumimoji="0" lang="zh-CN" alt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rPr>
              <a:t>万</a:t>
            </a:r>
            <a:endParaRPr kumimoji="0" lang="zh-CN" alt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矩形 9"/>
          <p:cNvSpPr/>
          <p:nvPr/>
        </p:nvSpPr>
        <p:spPr>
          <a:xfrm>
            <a:off x="4551200" y="4321143"/>
            <a:ext cx="1859207"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2016</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年 </a:t>
            </a: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10</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月</a:t>
            </a:r>
            <a:endPar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 name="矩形 10"/>
          <p:cNvSpPr/>
          <p:nvPr/>
        </p:nvSpPr>
        <p:spPr>
          <a:xfrm>
            <a:off x="4546016" y="4638335"/>
            <a:ext cx="4510504" cy="53340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第一套</a:t>
            </a:r>
            <a:r>
              <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PPT</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视频课程</a:t>
            </a:r>
            <a:r>
              <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高逼格</a:t>
            </a:r>
            <a:r>
              <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PPT》</a:t>
            </a: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在十点课堂上线</a:t>
            </a: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矩形 11"/>
          <p:cNvSpPr/>
          <p:nvPr/>
        </p:nvSpPr>
        <p:spPr>
          <a:xfrm>
            <a:off x="6676394" y="3756043"/>
            <a:ext cx="1769094" cy="3683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2016</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年 </a:t>
            </a:r>
            <a:r>
              <a:rPr kumimoji="0" lang="en-US" altLang="zh-CN"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6</a:t>
            </a:r>
            <a:r>
              <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月</a:t>
            </a:r>
            <a:endParaRPr kumimoji="0" lang="zh-CN" altLang="en-US" b="1" i="0" u="none" strike="noStrike" kern="0" cap="none" spc="0" normalizeH="0" baseline="0" noProof="0" dirty="0">
              <a:ln>
                <a:noFill/>
              </a:ln>
              <a:solidFill>
                <a:srgbClr val="E60012"/>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矩形 12"/>
          <p:cNvSpPr/>
          <p:nvPr/>
        </p:nvSpPr>
        <p:spPr>
          <a:xfrm>
            <a:off x="6675652" y="4044380"/>
            <a:ext cx="2208855" cy="312420"/>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公司开始进入在线教育领域</a:t>
            </a:r>
            <a:endPar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8" name="矩形 57"/>
          <p:cNvSpPr/>
          <p:nvPr/>
        </p:nvSpPr>
        <p:spPr>
          <a:xfrm rot="20768821">
            <a:off x="6357044" y="3423875"/>
            <a:ext cx="90488" cy="282071"/>
          </a:xfrm>
          <a:custGeom>
            <a:avLst/>
            <a:gdLst>
              <a:gd name="connsiteX0" fmla="*/ 0 w 101600"/>
              <a:gd name="connsiteY0" fmla="*/ 0 h 376095"/>
              <a:gd name="connsiteX1" fmla="*/ 101600 w 101600"/>
              <a:gd name="connsiteY1" fmla="*/ 0 h 376095"/>
              <a:gd name="connsiteX2" fmla="*/ 101600 w 101600"/>
              <a:gd name="connsiteY2" fmla="*/ 376095 h 376095"/>
              <a:gd name="connsiteX3" fmla="*/ 0 w 101600"/>
              <a:gd name="connsiteY3" fmla="*/ 376095 h 376095"/>
              <a:gd name="connsiteX4" fmla="*/ 0 w 101600"/>
              <a:gd name="connsiteY4" fmla="*/ 0 h 376095"/>
              <a:gd name="connsiteX0-1" fmla="*/ 28575 w 101600"/>
              <a:gd name="connsiteY0-2" fmla="*/ 4763 h 376095"/>
              <a:gd name="connsiteX1-3" fmla="*/ 101600 w 101600"/>
              <a:gd name="connsiteY1-4" fmla="*/ 0 h 376095"/>
              <a:gd name="connsiteX2-5" fmla="*/ 101600 w 101600"/>
              <a:gd name="connsiteY2-6" fmla="*/ 376095 h 376095"/>
              <a:gd name="connsiteX3-7" fmla="*/ 0 w 101600"/>
              <a:gd name="connsiteY3-8" fmla="*/ 376095 h 376095"/>
              <a:gd name="connsiteX4-9" fmla="*/ 28575 w 101600"/>
              <a:gd name="connsiteY4-10" fmla="*/ 4763 h 376095"/>
              <a:gd name="connsiteX0-11" fmla="*/ 28575 w 101600"/>
              <a:gd name="connsiteY0-12" fmla="*/ 4763 h 376095"/>
              <a:gd name="connsiteX1-13" fmla="*/ 101600 w 101600"/>
              <a:gd name="connsiteY1-14" fmla="*/ 0 h 376095"/>
              <a:gd name="connsiteX2-15" fmla="*/ 101600 w 101600"/>
              <a:gd name="connsiteY2-16" fmla="*/ 376095 h 376095"/>
              <a:gd name="connsiteX3-17" fmla="*/ 0 w 101600"/>
              <a:gd name="connsiteY3-18" fmla="*/ 376095 h 376095"/>
              <a:gd name="connsiteX4-19" fmla="*/ 22225 w 101600"/>
              <a:gd name="connsiteY4-20" fmla="*/ 199434 h 376095"/>
              <a:gd name="connsiteX5" fmla="*/ 28575 w 101600"/>
              <a:gd name="connsiteY5" fmla="*/ 4763 h 376095"/>
              <a:gd name="connsiteX0-21" fmla="*/ 28575 w 101600"/>
              <a:gd name="connsiteY0-22" fmla="*/ 4763 h 376095"/>
              <a:gd name="connsiteX1-23" fmla="*/ 101600 w 101600"/>
              <a:gd name="connsiteY1-24" fmla="*/ 0 h 376095"/>
              <a:gd name="connsiteX2-25" fmla="*/ 101600 w 101600"/>
              <a:gd name="connsiteY2-26" fmla="*/ 376095 h 376095"/>
              <a:gd name="connsiteX3-27" fmla="*/ 0 w 101600"/>
              <a:gd name="connsiteY3-28" fmla="*/ 376095 h 376095"/>
              <a:gd name="connsiteX4-29" fmla="*/ 36513 w 101600"/>
              <a:gd name="connsiteY4-30" fmla="*/ 199434 h 376095"/>
              <a:gd name="connsiteX5-31" fmla="*/ 28575 w 101600"/>
              <a:gd name="connsiteY5-32" fmla="*/ 4763 h 376095"/>
              <a:gd name="connsiteX0-33" fmla="*/ 28575 w 120650"/>
              <a:gd name="connsiteY0-34" fmla="*/ 4763 h 376095"/>
              <a:gd name="connsiteX1-35" fmla="*/ 101600 w 120650"/>
              <a:gd name="connsiteY1-36" fmla="*/ 0 h 376095"/>
              <a:gd name="connsiteX2-37" fmla="*/ 120650 w 120650"/>
              <a:gd name="connsiteY2-38" fmla="*/ 376095 h 376095"/>
              <a:gd name="connsiteX3-39" fmla="*/ 0 w 120650"/>
              <a:gd name="connsiteY3-40" fmla="*/ 376095 h 376095"/>
              <a:gd name="connsiteX4-41" fmla="*/ 36513 w 120650"/>
              <a:gd name="connsiteY4-42" fmla="*/ 199434 h 376095"/>
              <a:gd name="connsiteX5-43" fmla="*/ 28575 w 120650"/>
              <a:gd name="connsiteY5-44" fmla="*/ 4763 h 3760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120650" h="376095">
                <a:moveTo>
                  <a:pt x="28575" y="4763"/>
                </a:moveTo>
                <a:lnTo>
                  <a:pt x="101600" y="0"/>
                </a:lnTo>
                <a:lnTo>
                  <a:pt x="120650" y="376095"/>
                </a:lnTo>
                <a:lnTo>
                  <a:pt x="0" y="376095"/>
                </a:lnTo>
                <a:lnTo>
                  <a:pt x="36513" y="199434"/>
                </a:lnTo>
                <a:lnTo>
                  <a:pt x="28575" y="47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 name="矩形 57"/>
          <p:cNvSpPr/>
          <p:nvPr/>
        </p:nvSpPr>
        <p:spPr>
          <a:xfrm rot="9372354">
            <a:off x="4151819" y="3944354"/>
            <a:ext cx="90488" cy="278499"/>
          </a:xfrm>
          <a:custGeom>
            <a:avLst/>
            <a:gdLst>
              <a:gd name="connsiteX0" fmla="*/ 0 w 101600"/>
              <a:gd name="connsiteY0" fmla="*/ 0 h 376095"/>
              <a:gd name="connsiteX1" fmla="*/ 101600 w 101600"/>
              <a:gd name="connsiteY1" fmla="*/ 0 h 376095"/>
              <a:gd name="connsiteX2" fmla="*/ 101600 w 101600"/>
              <a:gd name="connsiteY2" fmla="*/ 376095 h 376095"/>
              <a:gd name="connsiteX3" fmla="*/ 0 w 101600"/>
              <a:gd name="connsiteY3" fmla="*/ 376095 h 376095"/>
              <a:gd name="connsiteX4" fmla="*/ 0 w 101600"/>
              <a:gd name="connsiteY4" fmla="*/ 0 h 376095"/>
              <a:gd name="connsiteX0-1" fmla="*/ 28575 w 101600"/>
              <a:gd name="connsiteY0-2" fmla="*/ 4763 h 376095"/>
              <a:gd name="connsiteX1-3" fmla="*/ 101600 w 101600"/>
              <a:gd name="connsiteY1-4" fmla="*/ 0 h 376095"/>
              <a:gd name="connsiteX2-5" fmla="*/ 101600 w 101600"/>
              <a:gd name="connsiteY2-6" fmla="*/ 376095 h 376095"/>
              <a:gd name="connsiteX3-7" fmla="*/ 0 w 101600"/>
              <a:gd name="connsiteY3-8" fmla="*/ 376095 h 376095"/>
              <a:gd name="connsiteX4-9" fmla="*/ 28575 w 101600"/>
              <a:gd name="connsiteY4-10" fmla="*/ 4763 h 376095"/>
              <a:gd name="connsiteX0-11" fmla="*/ 28575 w 101600"/>
              <a:gd name="connsiteY0-12" fmla="*/ 4763 h 376095"/>
              <a:gd name="connsiteX1-13" fmla="*/ 101600 w 101600"/>
              <a:gd name="connsiteY1-14" fmla="*/ 0 h 376095"/>
              <a:gd name="connsiteX2-15" fmla="*/ 101600 w 101600"/>
              <a:gd name="connsiteY2-16" fmla="*/ 376095 h 376095"/>
              <a:gd name="connsiteX3-17" fmla="*/ 0 w 101600"/>
              <a:gd name="connsiteY3-18" fmla="*/ 376095 h 376095"/>
              <a:gd name="connsiteX4-19" fmla="*/ 22225 w 101600"/>
              <a:gd name="connsiteY4-20" fmla="*/ 199434 h 376095"/>
              <a:gd name="connsiteX5" fmla="*/ 28575 w 101600"/>
              <a:gd name="connsiteY5" fmla="*/ 4763 h 376095"/>
              <a:gd name="connsiteX0-21" fmla="*/ 28575 w 101600"/>
              <a:gd name="connsiteY0-22" fmla="*/ 4763 h 376095"/>
              <a:gd name="connsiteX1-23" fmla="*/ 101600 w 101600"/>
              <a:gd name="connsiteY1-24" fmla="*/ 0 h 376095"/>
              <a:gd name="connsiteX2-25" fmla="*/ 101600 w 101600"/>
              <a:gd name="connsiteY2-26" fmla="*/ 376095 h 376095"/>
              <a:gd name="connsiteX3-27" fmla="*/ 0 w 101600"/>
              <a:gd name="connsiteY3-28" fmla="*/ 376095 h 376095"/>
              <a:gd name="connsiteX4-29" fmla="*/ 36513 w 101600"/>
              <a:gd name="connsiteY4-30" fmla="*/ 199434 h 376095"/>
              <a:gd name="connsiteX5-31" fmla="*/ 28575 w 101600"/>
              <a:gd name="connsiteY5-32" fmla="*/ 4763 h 376095"/>
              <a:gd name="connsiteX0-33" fmla="*/ 28575 w 120650"/>
              <a:gd name="connsiteY0-34" fmla="*/ 4763 h 376095"/>
              <a:gd name="connsiteX1-35" fmla="*/ 101600 w 120650"/>
              <a:gd name="connsiteY1-36" fmla="*/ 0 h 376095"/>
              <a:gd name="connsiteX2-37" fmla="*/ 120650 w 120650"/>
              <a:gd name="connsiteY2-38" fmla="*/ 376095 h 376095"/>
              <a:gd name="connsiteX3-39" fmla="*/ 0 w 120650"/>
              <a:gd name="connsiteY3-40" fmla="*/ 376095 h 376095"/>
              <a:gd name="connsiteX4-41" fmla="*/ 36513 w 120650"/>
              <a:gd name="connsiteY4-42" fmla="*/ 199434 h 376095"/>
              <a:gd name="connsiteX5-43" fmla="*/ 28575 w 120650"/>
              <a:gd name="connsiteY5-44" fmla="*/ 4763 h 376095"/>
              <a:gd name="connsiteX0-45" fmla="*/ 28575 w 120650"/>
              <a:gd name="connsiteY0-46" fmla="*/ 4763 h 376095"/>
              <a:gd name="connsiteX1-47" fmla="*/ 101600 w 120650"/>
              <a:gd name="connsiteY1-48" fmla="*/ 0 h 376095"/>
              <a:gd name="connsiteX2-49" fmla="*/ 120650 w 120650"/>
              <a:gd name="connsiteY2-50" fmla="*/ 376095 h 376095"/>
              <a:gd name="connsiteX3-51" fmla="*/ 0 w 120650"/>
              <a:gd name="connsiteY3-52" fmla="*/ 376095 h 376095"/>
              <a:gd name="connsiteX4-53" fmla="*/ 20706 w 120650"/>
              <a:gd name="connsiteY4-54" fmla="*/ 195934 h 376095"/>
              <a:gd name="connsiteX5-55" fmla="*/ 28575 w 120650"/>
              <a:gd name="connsiteY5-56" fmla="*/ 4763 h 376095"/>
              <a:gd name="connsiteX0-57" fmla="*/ 28575 w 120650"/>
              <a:gd name="connsiteY0-58" fmla="*/ 0 h 371332"/>
              <a:gd name="connsiteX1-59" fmla="*/ 114844 w 120650"/>
              <a:gd name="connsiteY1-60" fmla="*/ 4547 h 371332"/>
              <a:gd name="connsiteX2-61" fmla="*/ 120650 w 120650"/>
              <a:gd name="connsiteY2-62" fmla="*/ 371332 h 371332"/>
              <a:gd name="connsiteX3-63" fmla="*/ 0 w 120650"/>
              <a:gd name="connsiteY3-64" fmla="*/ 371332 h 371332"/>
              <a:gd name="connsiteX4-65" fmla="*/ 20706 w 120650"/>
              <a:gd name="connsiteY4-66" fmla="*/ 191171 h 371332"/>
              <a:gd name="connsiteX5-67" fmla="*/ 28575 w 120650"/>
              <a:gd name="connsiteY5-68" fmla="*/ 0 h 3713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120650" h="371332">
                <a:moveTo>
                  <a:pt x="28575" y="0"/>
                </a:moveTo>
                <a:lnTo>
                  <a:pt x="114844" y="4547"/>
                </a:lnTo>
                <a:cubicBezTo>
                  <a:pt x="116779" y="126809"/>
                  <a:pt x="118715" y="249070"/>
                  <a:pt x="120650" y="371332"/>
                </a:cubicBezTo>
                <a:lnTo>
                  <a:pt x="0" y="371332"/>
                </a:lnTo>
                <a:lnTo>
                  <a:pt x="20706" y="191171"/>
                </a:lnTo>
                <a:lnTo>
                  <a:pt x="285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椭圆 15"/>
          <p:cNvSpPr/>
          <p:nvPr/>
        </p:nvSpPr>
        <p:spPr>
          <a:xfrm>
            <a:off x="5683905" y="1349309"/>
            <a:ext cx="291649" cy="291648"/>
          </a:xfrm>
          <a:prstGeom prst="ellipse">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矩形 28"/>
          <p:cNvSpPr/>
          <p:nvPr/>
        </p:nvSpPr>
        <p:spPr>
          <a:xfrm>
            <a:off x="5726331" y="1343826"/>
            <a:ext cx="205691" cy="321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2</a:t>
            </a:r>
            <a:endPar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2" name="椭圆 31"/>
          <p:cNvSpPr/>
          <p:nvPr/>
        </p:nvSpPr>
        <p:spPr>
          <a:xfrm>
            <a:off x="6381689" y="3800685"/>
            <a:ext cx="291649" cy="291648"/>
          </a:xfrm>
          <a:prstGeom prst="ellipse">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a:off x="6415613" y="3803706"/>
            <a:ext cx="205691" cy="321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3</a:t>
            </a:r>
            <a:endPar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椭圆 34"/>
          <p:cNvSpPr/>
          <p:nvPr/>
        </p:nvSpPr>
        <p:spPr>
          <a:xfrm>
            <a:off x="4247890" y="4330028"/>
            <a:ext cx="291649" cy="291648"/>
          </a:xfrm>
          <a:prstGeom prst="ellipse">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矩形 35"/>
          <p:cNvSpPr/>
          <p:nvPr/>
        </p:nvSpPr>
        <p:spPr>
          <a:xfrm>
            <a:off x="4276031" y="4321143"/>
            <a:ext cx="205691" cy="321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4</a:t>
            </a:r>
            <a:endPar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椭圆 38"/>
          <p:cNvSpPr/>
          <p:nvPr/>
        </p:nvSpPr>
        <p:spPr>
          <a:xfrm>
            <a:off x="2220275" y="4987538"/>
            <a:ext cx="291649" cy="291648"/>
          </a:xfrm>
          <a:prstGeom prst="ellipse">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 name="矩形 40"/>
          <p:cNvSpPr/>
          <p:nvPr/>
        </p:nvSpPr>
        <p:spPr>
          <a:xfrm>
            <a:off x="2262703" y="4985797"/>
            <a:ext cx="205691" cy="321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5</a:t>
            </a:r>
            <a:endPar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3" name="椭圆 42"/>
          <p:cNvSpPr/>
          <p:nvPr/>
        </p:nvSpPr>
        <p:spPr>
          <a:xfrm>
            <a:off x="2915424" y="1827977"/>
            <a:ext cx="291649" cy="291648"/>
          </a:xfrm>
          <a:prstGeom prst="ellipse">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1"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矩形 43"/>
          <p:cNvSpPr/>
          <p:nvPr/>
        </p:nvSpPr>
        <p:spPr>
          <a:xfrm>
            <a:off x="2957852" y="1826236"/>
            <a:ext cx="205691" cy="3219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rPr>
              <a:t>1</a:t>
            </a:r>
            <a:endParaRPr kumimoji="0" lang="zh-CN" altLang="en-US" sz="15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文本框 29"/>
          <p:cNvSpPr txBox="1"/>
          <p:nvPr/>
        </p:nvSpPr>
        <p:spPr>
          <a:xfrm rot="20650257">
            <a:off x="2956479" y="2740835"/>
            <a:ext cx="1753870" cy="598805"/>
          </a:xfrm>
          <a:prstGeom prst="rect">
            <a:avLst/>
          </a:prstGeom>
          <a:noFill/>
        </p:spPr>
        <p:txBody>
          <a:bodyPr wrap="none" rtlCol="0">
            <a:spAutoFit/>
          </a:bodyPr>
          <a:lstStyle/>
          <a:p>
            <a:r>
              <a:rPr lang="en-US" altLang="zh-CN" sz="3300" dirty="0">
                <a:latin typeface="Bodoni MT Black" panose="02070A03080606020203" pitchFamily="18" charset="0"/>
              </a:rPr>
              <a:t>Agenda</a:t>
            </a:r>
            <a:endParaRPr lang="zh-CN" altLang="en-US" sz="3300" dirty="0">
              <a:latin typeface="Bodoni MT Black" panose="02070A03080606020203" pitchFamily="18" charset="0"/>
            </a:endParaRPr>
          </a:p>
        </p:txBody>
      </p:sp>
      <p:sp>
        <p:nvSpPr>
          <p:cNvPr id="37" name="文本框 36"/>
          <p:cNvSpPr txBox="1"/>
          <p:nvPr/>
        </p:nvSpPr>
        <p:spPr>
          <a:xfrm rot="20650257">
            <a:off x="3790315" y="2903341"/>
            <a:ext cx="2153804" cy="783590"/>
          </a:xfrm>
          <a:prstGeom prst="rect">
            <a:avLst/>
          </a:prstGeom>
          <a:noFill/>
        </p:spPr>
        <p:txBody>
          <a:bodyPr wrap="square" rtlCol="0">
            <a:spAutoFit/>
          </a:bodyPr>
          <a:lstStyle/>
          <a:p>
            <a:pPr algn="ctr"/>
            <a:r>
              <a:rPr lang="zh-CN" altLang="en-US" sz="4500" dirty="0">
                <a:solidFill>
                  <a:srgbClr val="FF0000"/>
                </a:solidFill>
                <a:latin typeface="华文行楷" panose="02010800040101010101" pitchFamily="2" charset="-122"/>
                <a:ea typeface="华文行楷" panose="02010800040101010101" pitchFamily="2" charset="-122"/>
              </a:rPr>
              <a:t>目 录</a:t>
            </a:r>
            <a:endParaRPr lang="zh-CN" altLang="en-US" sz="4500" dirty="0">
              <a:solidFill>
                <a:srgbClr val="FF0000"/>
              </a:solidFill>
              <a:latin typeface="华文行楷" panose="02010800040101010101" pitchFamily="2" charset="-122"/>
              <a:ea typeface="华文行楷" panose="0201080004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85157" y="2240868"/>
            <a:ext cx="2752067" cy="1836204"/>
          </a:xfrm>
        </p:spPr>
        <p:txBody>
          <a:bodyPr>
            <a:noAutofit/>
          </a:bodyPr>
          <a:lstStyle/>
          <a:p>
            <a:pPr>
              <a:lnSpc>
                <a:spcPct val="150000"/>
              </a:lnSpc>
            </a:pPr>
            <a:r>
              <a:rPr kumimoji="1" lang="zh-CN" altLang="en-US" dirty="0"/>
              <a:t>缺点一：运行速度慢</a:t>
            </a:r>
            <a:endParaRPr kumimoji="1" lang="en-US" altLang="zh-CN" dirty="0"/>
          </a:p>
          <a:p>
            <a:pPr>
              <a:lnSpc>
                <a:spcPct val="150000"/>
              </a:lnSpc>
            </a:pPr>
            <a:r>
              <a:rPr kumimoji="1" lang="zh-CN" altLang="en-US" dirty="0"/>
              <a:t>缺点二：加密难</a:t>
            </a:r>
            <a:endParaRPr kumimoji="1" lang="en-US" altLang="zh-CN" dirty="0"/>
          </a:p>
          <a:p>
            <a:pPr>
              <a:lnSpc>
                <a:spcPct val="150000"/>
              </a:lnSpc>
            </a:pPr>
            <a:r>
              <a:rPr kumimoji="1" lang="zh-CN" altLang="en-US" dirty="0"/>
              <a:t>缺点三：缩进规则</a:t>
            </a:r>
            <a:endParaRPr kumimoji="1" lang="en-US" altLang="zh-CN" dirty="0"/>
          </a:p>
          <a:p>
            <a:pPr>
              <a:lnSpc>
                <a:spcPct val="150000"/>
              </a:lnSpc>
            </a:pPr>
            <a:r>
              <a:rPr kumimoji="1" lang="zh-CN" altLang="en-US" dirty="0"/>
              <a:t>缺点四：多线程灾难</a:t>
            </a:r>
            <a:endParaRPr kumimoji="1" lang="en-US" altLang="zh-CN" dirty="0"/>
          </a:p>
        </p:txBody>
      </p:sp>
      <p:sp>
        <p:nvSpPr>
          <p:cNvPr id="5" name="矩形 28"/>
          <p:cNvSpPr/>
          <p:nvPr/>
        </p:nvSpPr>
        <p:spPr>
          <a:xfrm>
            <a:off x="-14174" y="1360622"/>
            <a:ext cx="382661" cy="448727"/>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prstClr val="white"/>
              </a:solidFill>
            </a:endParaRPr>
          </a:p>
        </p:txBody>
      </p:sp>
      <p:sp>
        <p:nvSpPr>
          <p:cNvPr id="7" name="矩形 6"/>
          <p:cNvSpPr/>
          <p:nvPr/>
        </p:nvSpPr>
        <p:spPr>
          <a:xfrm>
            <a:off x="359532" y="1360622"/>
            <a:ext cx="4050450" cy="448727"/>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 name="Freeform 83"/>
          <p:cNvSpPr>
            <a:spLocks noChangeArrowheads="1"/>
          </p:cNvSpPr>
          <p:nvPr/>
        </p:nvSpPr>
        <p:spPr bwMode="auto">
          <a:xfrm>
            <a:off x="69157" y="1476986"/>
            <a:ext cx="216000" cy="216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68580" tIns="34290" rIns="68580" bIns="34290" anchor="ctr"/>
          <a:lstStyle/>
          <a:p>
            <a:endParaRPr lang="en-US">
              <a:solidFill>
                <a:prstClr val="black"/>
              </a:solidFill>
            </a:endParaRPr>
          </a:p>
        </p:txBody>
      </p:sp>
      <p:sp>
        <p:nvSpPr>
          <p:cNvPr id="9" name="文本框 5"/>
          <p:cNvSpPr txBox="1"/>
          <p:nvPr/>
        </p:nvSpPr>
        <p:spPr>
          <a:xfrm>
            <a:off x="715339" y="1389364"/>
            <a:ext cx="3532625" cy="391160"/>
          </a:xfrm>
          <a:prstGeom prst="rect">
            <a:avLst/>
          </a:prstGeom>
          <a:noFill/>
        </p:spPr>
        <p:txBody>
          <a:bodyPr wrap="square" lIns="68580" tIns="34290" rIns="68580" bIns="34290" rtlCol="0">
            <a:spAutoFit/>
          </a:bodyPr>
          <a:lstStyle/>
          <a:p>
            <a:r>
              <a:rPr lang="en-US" altLang="zh-CN" sz="2100" dirty="0">
                <a:solidFill>
                  <a:prstClr val="white"/>
                </a:solidFill>
                <a:latin typeface="微软雅黑 Light" panose="020B0502040204020203" pitchFamily="34" charset="-122"/>
                <a:ea typeface="微软雅黑 Light" panose="020B0502040204020203" pitchFamily="34" charset="-122"/>
              </a:rPr>
              <a:t>Python</a:t>
            </a:r>
            <a:r>
              <a:rPr lang="zh-CN" altLang="en-US" sz="2100" dirty="0">
                <a:solidFill>
                  <a:prstClr val="white"/>
                </a:solidFill>
                <a:latin typeface="微软雅黑 Light" panose="020B0502040204020203" pitchFamily="34" charset="-122"/>
                <a:ea typeface="微软雅黑 Light" panose="020B0502040204020203" pitchFamily="34" charset="-122"/>
              </a:rPr>
              <a:t>语言的缺点</a:t>
            </a:r>
            <a:endParaRPr lang="zh-CN" altLang="en-US" sz="2100" dirty="0">
              <a:solidFill>
                <a:prstClr val="white"/>
              </a:solidFill>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1841863" y="-475162"/>
            <a:ext cx="264160" cy="345440"/>
          </a:xfrm>
          <a:prstGeom prst="rect">
            <a:avLst/>
          </a:prstGeom>
          <a:noFill/>
        </p:spPr>
        <p:txBody>
          <a:bodyPr wrap="none" lIns="68580" tIns="34290" rIns="68580" bIns="34290" rtlCol="0">
            <a:spAutoFit/>
          </a:bodyPr>
          <a:lstStyle/>
          <a:p>
            <a:endParaRPr kumimoji="1"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21851" y="2024844"/>
            <a:ext cx="5596691" cy="2211751"/>
          </a:xfrm>
          <a:prstGeom prst="rect">
            <a:avLst/>
          </a:prstGeom>
        </p:spPr>
      </p:pic>
      <p:pic>
        <p:nvPicPr>
          <p:cNvPr id="10" name="Picture 2" descr="http://ww1.sinaimg.cn/mw690/aa213e02jw1eujep41uokj22yh1617wh.jpg"/>
          <p:cNvPicPr>
            <a:picLocks noChangeAspect="1" noChangeArrowheads="1"/>
          </p:cNvPicPr>
          <p:nvPr/>
        </p:nvPicPr>
        <p:blipFill rotWithShape="1">
          <a:blip r:embed="rId2">
            <a:extLst>
              <a:ext uri="{28A0092B-C50C-407E-A947-70E740481C1C}">
                <a14:useLocalDpi xmlns:a14="http://schemas.microsoft.com/office/drawing/2010/main" val="0"/>
              </a:ext>
            </a:extLst>
          </a:blip>
          <a:srcRect b="39162"/>
          <a:stretch>
            <a:fillRect/>
          </a:stretch>
        </p:blipFill>
        <p:spPr bwMode="auto">
          <a:xfrm>
            <a:off x="3214678" y="4143380"/>
            <a:ext cx="4929188" cy="1182153"/>
          </a:xfrm>
          <a:prstGeom prst="rect">
            <a:avLst/>
          </a:prstGeom>
          <a:noFill/>
          <a:extLst>
            <a:ext uri="{909E8E84-426E-40DD-AFC4-6F175D3DCCD1}">
              <a14:hiddenFill xmlns:a14="http://schemas.microsoft.com/office/drawing/2010/main">
                <a:solidFill>
                  <a:srgbClr val="FFFFFF"/>
                </a:solidFill>
              </a14:hiddenFill>
            </a:ext>
          </a:extLst>
        </p:spPr>
      </p:pic>
      <p:sp>
        <p:nvSpPr>
          <p:cNvPr id="11" name="灯片编号占位符 10"/>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12" name="矩形 11"/>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13" name="椭圆 12"/>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xEl>
                                              <p:pRg st="3" end="3"/>
                                            </p:txEl>
                                          </p:spTgt>
                                        </p:tgtEl>
                                        <p:attrNameLst>
                                          <p:attrName>r</p:attrName>
                                        </p:attrNameLst>
                                      </p:cBhvr>
                                    </p:animRot>
                                    <p:animRot by="-240000">
                                      <p:cBhvr>
                                        <p:cTn id="7" dur="200" fill="hold">
                                          <p:stCondLst>
                                            <p:cond delay="200"/>
                                          </p:stCondLst>
                                        </p:cTn>
                                        <p:tgtEl>
                                          <p:spTgt spid="2">
                                            <p:txEl>
                                              <p:pRg st="3" end="3"/>
                                            </p:txEl>
                                          </p:spTgt>
                                        </p:tgtEl>
                                        <p:attrNameLst>
                                          <p:attrName>r</p:attrName>
                                        </p:attrNameLst>
                                      </p:cBhvr>
                                    </p:animRot>
                                    <p:animRot by="240000">
                                      <p:cBhvr>
                                        <p:cTn id="8" dur="200" fill="hold">
                                          <p:stCondLst>
                                            <p:cond delay="400"/>
                                          </p:stCondLst>
                                        </p:cTn>
                                        <p:tgtEl>
                                          <p:spTgt spid="2">
                                            <p:txEl>
                                              <p:pRg st="3" end="3"/>
                                            </p:txEl>
                                          </p:spTgt>
                                        </p:tgtEl>
                                        <p:attrNameLst>
                                          <p:attrName>r</p:attrName>
                                        </p:attrNameLst>
                                      </p:cBhvr>
                                    </p:animRot>
                                    <p:animRot by="-240000">
                                      <p:cBhvr>
                                        <p:cTn id="9" dur="200" fill="hold">
                                          <p:stCondLst>
                                            <p:cond delay="600"/>
                                          </p:stCondLst>
                                        </p:cTn>
                                        <p:tgtEl>
                                          <p:spTgt spid="2">
                                            <p:txEl>
                                              <p:pRg st="3" end="3"/>
                                            </p:txEl>
                                          </p:spTgt>
                                        </p:tgtEl>
                                        <p:attrNameLst>
                                          <p:attrName>r</p:attrName>
                                        </p:attrNameLst>
                                      </p:cBhvr>
                                    </p:animRot>
                                    <p:animRot by="120000">
                                      <p:cBhvr>
                                        <p:cTn id="10" dur="200" fill="hold">
                                          <p:stCondLst>
                                            <p:cond delay="800"/>
                                          </p:stCondLst>
                                        </p:cTn>
                                        <p:tgtEl>
                                          <p:spTgt spid="2">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内容占位符 2"/>
          <p:cNvSpPr>
            <a:spLocks noGrp="1"/>
          </p:cNvSpPr>
          <p:nvPr>
            <p:ph idx="1"/>
          </p:nvPr>
        </p:nvSpPr>
        <p:spPr>
          <a:xfrm>
            <a:off x="285750" y="0"/>
            <a:ext cx="8572500" cy="7500938"/>
          </a:xfrm>
        </p:spPr>
        <p:txBody>
          <a:bodyPr vert="horz" wrap="square" lIns="91440" tIns="45720" rIns="91440" bIns="45720" anchor="t"/>
          <a:p>
            <a:r>
              <a:rPr lang="en-US" altLang="zh-CN" sz="2800" b="1" dirty="0">
                <a:solidFill>
                  <a:srgbClr val="FF0000"/>
                </a:solidFill>
              </a:rPr>
              <a:t>3. </a:t>
            </a:r>
            <a:r>
              <a:rPr lang="zh-CN" altLang="zh-CN" sz="2800" b="1" dirty="0">
                <a:solidFill>
                  <a:srgbClr val="FF0000"/>
                </a:solidFill>
              </a:rPr>
              <a:t>字典键的特性</a:t>
            </a:r>
            <a:endParaRPr lang="zh-CN" altLang="zh-CN" sz="2800" b="1" dirty="0">
              <a:solidFill>
                <a:srgbClr val="FF0000"/>
              </a:solidFill>
            </a:endParaRPr>
          </a:p>
          <a:p>
            <a:r>
              <a:rPr lang="zh-CN" altLang="zh-CN" sz="2800" dirty="0"/>
              <a:t>两个重要的点需要记住：</a:t>
            </a:r>
            <a:endParaRPr lang="zh-CN" altLang="zh-CN" sz="2800" dirty="0"/>
          </a:p>
          <a:p>
            <a:r>
              <a:rPr lang="zh-CN" altLang="zh-CN" sz="2800" dirty="0"/>
              <a:t>（</a:t>
            </a:r>
            <a:r>
              <a:rPr lang="en-US" altLang="zh-CN" sz="2800" dirty="0"/>
              <a:t>1</a:t>
            </a:r>
            <a:r>
              <a:rPr lang="zh-CN" altLang="zh-CN" sz="2800" dirty="0"/>
              <a:t>）</a:t>
            </a:r>
            <a:r>
              <a:rPr lang="zh-CN" altLang="zh-CN" sz="2800" b="1" dirty="0">
                <a:solidFill>
                  <a:srgbClr val="FF0000"/>
                </a:solidFill>
              </a:rPr>
              <a:t>不允许同一个键出现两次。</a:t>
            </a:r>
            <a:r>
              <a:rPr lang="zh-CN" altLang="zh-CN" sz="2800" dirty="0"/>
              <a:t>看如下示例：</a:t>
            </a:r>
            <a:endParaRPr lang="zh-CN" altLang="zh-CN" sz="2800" dirty="0"/>
          </a:p>
          <a:p>
            <a:r>
              <a:rPr lang="en-US" altLang="zh-CN" sz="2800" dirty="0"/>
              <a:t>&gt;&gt;&gt; student={'</a:t>
            </a:r>
            <a:r>
              <a:rPr lang="zh-CN" altLang="zh-CN" sz="2800" dirty="0"/>
              <a:t>小萌</a:t>
            </a:r>
            <a:r>
              <a:rPr lang="en-US" altLang="zh-CN" sz="2800" dirty="0"/>
              <a:t>': '1001', '</a:t>
            </a:r>
            <a:r>
              <a:rPr lang="zh-CN" altLang="zh-CN" sz="2800" dirty="0"/>
              <a:t>小智</a:t>
            </a:r>
            <a:r>
              <a:rPr lang="en-US" altLang="zh-CN" sz="2800" dirty="0"/>
              <a:t>': '1002', '</a:t>
            </a:r>
            <a:r>
              <a:rPr lang="zh-CN" altLang="zh-CN" sz="2800" dirty="0"/>
              <a:t>小萌</a:t>
            </a:r>
            <a:r>
              <a:rPr lang="en-US" altLang="zh-CN" sz="2800" dirty="0"/>
              <a:t>': '1005'}</a:t>
            </a:r>
            <a:endParaRPr lang="zh-CN" altLang="zh-CN" sz="2800" dirty="0"/>
          </a:p>
          <a:p>
            <a:r>
              <a:rPr lang="en-US" altLang="zh-CN" sz="2800" dirty="0"/>
              <a:t>&gt;&gt;&gt; print('</a:t>
            </a:r>
            <a:r>
              <a:rPr lang="zh-CN" altLang="zh-CN" sz="2800" dirty="0"/>
              <a:t>学生信息：</a:t>
            </a:r>
            <a:r>
              <a:rPr lang="en-US" altLang="zh-CN" sz="2800" dirty="0"/>
              <a:t>',student)</a:t>
            </a:r>
            <a:endParaRPr lang="zh-CN" altLang="zh-CN" sz="2800" dirty="0"/>
          </a:p>
          <a:p>
            <a:r>
              <a:rPr lang="zh-CN" altLang="zh-CN" sz="2800" dirty="0"/>
              <a:t>学生信息：</a:t>
            </a:r>
            <a:r>
              <a:rPr lang="en-US" altLang="zh-CN" sz="2800" dirty="0"/>
              <a:t> {'</a:t>
            </a:r>
            <a:r>
              <a:rPr lang="zh-CN" altLang="zh-CN" sz="2800" dirty="0"/>
              <a:t>小萌</a:t>
            </a:r>
            <a:r>
              <a:rPr lang="en-US" altLang="zh-CN" sz="2800" dirty="0"/>
              <a:t>': '1005', '</a:t>
            </a:r>
            <a:r>
              <a:rPr lang="zh-CN" altLang="zh-CN" sz="2800" dirty="0"/>
              <a:t>小智</a:t>
            </a:r>
            <a:r>
              <a:rPr lang="en-US" altLang="zh-CN" sz="2800" dirty="0"/>
              <a:t>': '1002'} </a:t>
            </a:r>
            <a:endParaRPr lang="zh-CN" altLang="zh-CN" sz="2800" dirty="0"/>
          </a:p>
          <a:p>
            <a:r>
              <a:rPr lang="zh-CN" altLang="zh-CN" sz="2800" dirty="0"/>
              <a:t>（</a:t>
            </a:r>
            <a:r>
              <a:rPr lang="en-US" altLang="zh-CN" sz="2800" dirty="0"/>
              <a:t>2</a:t>
            </a:r>
            <a:r>
              <a:rPr lang="zh-CN" altLang="zh-CN" sz="2800" dirty="0"/>
              <a:t>）</a:t>
            </a:r>
            <a:r>
              <a:rPr lang="zh-CN" altLang="zh-CN" sz="2800" b="1" dirty="0">
                <a:solidFill>
                  <a:srgbClr val="FF0000"/>
                </a:solidFill>
              </a:rPr>
              <a:t>键必须不可变，所以可以用数字，字符串或元组充当，而用列表就不行</a:t>
            </a:r>
            <a:r>
              <a:rPr lang="zh-CN" altLang="zh-CN" sz="2800" dirty="0"/>
              <a:t>，看如下示例：</a:t>
            </a:r>
            <a:endParaRPr lang="en-US" altLang="zh-CN" sz="2800" dirty="0"/>
          </a:p>
          <a:p>
            <a:r>
              <a:rPr lang="en-US" altLang="zh-CN" sz="2800" dirty="0"/>
              <a:t>&gt;&gt;&gt; field={['name']:'</a:t>
            </a:r>
            <a:r>
              <a:rPr lang="zh-CN" altLang="zh-CN" sz="2800" dirty="0"/>
              <a:t>小萌</a:t>
            </a:r>
            <a:r>
              <a:rPr lang="en-US" altLang="zh-CN" sz="2800" dirty="0"/>
              <a:t>','number':'1001'}</a:t>
            </a:r>
            <a:endParaRPr lang="zh-CN" altLang="zh-CN" sz="2800" dirty="0"/>
          </a:p>
          <a:p>
            <a:r>
              <a:rPr lang="en-US" altLang="zh-CN" sz="2800" dirty="0"/>
              <a:t>Traceback (most recent call last):</a:t>
            </a:r>
            <a:endParaRPr lang="zh-CN" altLang="zh-CN" sz="2800" dirty="0"/>
          </a:p>
          <a:p>
            <a:r>
              <a:rPr lang="en-US" altLang="zh-CN" sz="2800" dirty="0"/>
              <a:t>  File "&lt;pyshell#80&gt;", line 1, in &lt;module&gt;</a:t>
            </a:r>
            <a:endParaRPr lang="zh-CN" altLang="zh-CN" sz="2800" dirty="0"/>
          </a:p>
          <a:p>
            <a:r>
              <a:rPr lang="en-US" altLang="zh-CN" sz="2800" dirty="0"/>
              <a:t>    field={['name']:'</a:t>
            </a:r>
            <a:r>
              <a:rPr lang="zh-CN" altLang="zh-CN" sz="2800" dirty="0"/>
              <a:t>小萌</a:t>
            </a:r>
            <a:r>
              <a:rPr lang="en-US" altLang="zh-CN" sz="2800" dirty="0"/>
              <a:t>','number':'1001'}</a:t>
            </a:r>
            <a:endParaRPr lang="zh-CN" altLang="zh-CN" sz="2800" dirty="0"/>
          </a:p>
          <a:p>
            <a:r>
              <a:rPr lang="en-US" altLang="zh-CN" sz="2800" dirty="0"/>
              <a:t>TypeError: unhashable type: 'list'</a:t>
            </a:r>
            <a:endParaRPr lang="zh-CN" altLang="en-US" sz="2800" dirty="0"/>
          </a:p>
          <a:p>
            <a:endParaRPr lang="zh-CN" altLang="zh-CN" sz="2800" dirty="0"/>
          </a:p>
        </p:txBody>
      </p:sp>
    </p:spTree>
  </p:cSld>
  <p:clrMapOvr>
    <a:masterClrMapping/>
  </p:clrMapOvr>
  <p:transition spd="med">
    <p:push/>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内容占位符 2"/>
          <p:cNvSpPr>
            <a:spLocks noGrp="1"/>
          </p:cNvSpPr>
          <p:nvPr>
            <p:ph idx="1"/>
          </p:nvPr>
        </p:nvSpPr>
        <p:spPr>
          <a:xfrm>
            <a:off x="628650" y="273050"/>
            <a:ext cx="7886700" cy="5903913"/>
          </a:xfrm>
        </p:spPr>
        <p:txBody>
          <a:bodyPr vert="horz" wrap="square" lIns="91440" tIns="45720" rIns="91440" bIns="45720" anchor="t"/>
          <a:p>
            <a:r>
              <a:rPr lang="en-US" altLang="zh-CN" b="1" dirty="0">
                <a:solidFill>
                  <a:srgbClr val="FF0000"/>
                </a:solidFill>
              </a:rPr>
              <a:t>4.</a:t>
            </a:r>
            <a:r>
              <a:rPr lang="en-US" altLang="zh-CN" dirty="0"/>
              <a:t> </a:t>
            </a:r>
            <a:r>
              <a:rPr lang="en-US" altLang="zh-CN" b="1" dirty="0">
                <a:solidFill>
                  <a:srgbClr val="FF0000"/>
                </a:solidFill>
              </a:rPr>
              <a:t>len</a:t>
            </a:r>
            <a:r>
              <a:rPr lang="zh-CN" altLang="zh-CN" b="1" dirty="0">
                <a:solidFill>
                  <a:srgbClr val="FF0000"/>
                </a:solidFill>
              </a:rPr>
              <a:t>函数</a:t>
            </a:r>
            <a:endParaRPr lang="zh-CN" altLang="zh-CN" b="1" dirty="0">
              <a:solidFill>
                <a:srgbClr val="FF0000"/>
              </a:solidFill>
            </a:endParaRPr>
          </a:p>
          <a:p>
            <a:r>
              <a:rPr lang="en-US" altLang="zh-CN" dirty="0"/>
              <a:t>len(dict)</a:t>
            </a:r>
            <a:r>
              <a:rPr lang="zh-CN" altLang="zh-CN" dirty="0"/>
              <a:t>，该函数用于计算字典元素个数，即</a:t>
            </a:r>
            <a:r>
              <a:rPr lang="zh-CN" altLang="zh-CN" b="1" dirty="0">
                <a:solidFill>
                  <a:srgbClr val="FF0000"/>
                </a:solidFill>
              </a:rPr>
              <a:t>键的总数</a:t>
            </a:r>
            <a:r>
              <a:rPr lang="zh-CN" altLang="zh-CN" dirty="0"/>
              <a:t>。看如下示例：</a:t>
            </a:r>
            <a:endParaRPr lang="zh-CN" altLang="zh-CN" dirty="0"/>
          </a:p>
          <a:p>
            <a:r>
              <a:rPr lang="en-US" altLang="zh-CN" dirty="0"/>
              <a:t>&gt;&gt;&gt; student={'</a:t>
            </a:r>
            <a:r>
              <a:rPr lang="zh-CN" altLang="zh-CN" dirty="0"/>
              <a:t>小萌</a:t>
            </a:r>
            <a:r>
              <a:rPr lang="en-US" altLang="zh-CN" dirty="0"/>
              <a:t>': '1001', '</a:t>
            </a:r>
            <a:r>
              <a:rPr lang="zh-CN" altLang="zh-CN" dirty="0"/>
              <a:t>小智</a:t>
            </a:r>
            <a:r>
              <a:rPr lang="en-US" altLang="zh-CN" dirty="0"/>
              <a:t>': '1002', '</a:t>
            </a:r>
            <a:r>
              <a:rPr lang="zh-CN" altLang="zh-CN" dirty="0"/>
              <a:t>小强</a:t>
            </a:r>
            <a:r>
              <a:rPr lang="en-US" altLang="zh-CN" dirty="0"/>
              <a:t>': '1005','</a:t>
            </a:r>
            <a:r>
              <a:rPr lang="zh-CN" altLang="zh-CN" dirty="0"/>
              <a:t>小张</a:t>
            </a:r>
            <a:r>
              <a:rPr lang="en-US" altLang="zh-CN" dirty="0"/>
              <a:t>': '1006'}</a:t>
            </a:r>
            <a:endParaRPr lang="zh-CN" altLang="zh-CN" dirty="0"/>
          </a:p>
          <a:p>
            <a:r>
              <a:rPr lang="en-US" altLang="zh-CN" dirty="0"/>
              <a:t>&gt;&gt;&gt; print('</a:t>
            </a:r>
            <a:r>
              <a:rPr lang="zh-CN" altLang="zh-CN" dirty="0"/>
              <a:t>字典元素个数为：</a:t>
            </a:r>
            <a:r>
              <a:rPr lang="en-US" altLang="zh-CN" dirty="0"/>
              <a:t>%d</a:t>
            </a:r>
            <a:r>
              <a:rPr lang="zh-CN" altLang="zh-CN" dirty="0"/>
              <a:t>个</a:t>
            </a:r>
            <a:r>
              <a:rPr lang="en-US" altLang="zh-CN" dirty="0"/>
              <a:t>' % len(student))</a:t>
            </a:r>
            <a:endParaRPr lang="zh-CN" altLang="zh-CN" dirty="0"/>
          </a:p>
          <a:p>
            <a:r>
              <a:rPr lang="zh-CN" altLang="zh-CN" dirty="0"/>
              <a:t>字典元素个数为：</a:t>
            </a:r>
            <a:r>
              <a:rPr lang="en-US" altLang="zh-CN" dirty="0"/>
              <a:t>4</a:t>
            </a:r>
            <a:r>
              <a:rPr lang="zh-CN" altLang="zh-CN" dirty="0"/>
              <a:t>个</a:t>
            </a:r>
            <a:endParaRPr lang="zh-CN" altLang="en-US" dirty="0"/>
          </a:p>
        </p:txBody>
      </p:sp>
    </p:spTree>
  </p:cSld>
  <p:clrMapOvr>
    <a:masterClrMapping/>
  </p:clrMapOvr>
  <p:transition spd="med">
    <p:push/>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内容占位符 2"/>
          <p:cNvSpPr>
            <a:spLocks noGrp="1"/>
          </p:cNvSpPr>
          <p:nvPr>
            <p:ph idx="1"/>
          </p:nvPr>
        </p:nvSpPr>
        <p:spPr>
          <a:xfrm>
            <a:off x="628650" y="355600"/>
            <a:ext cx="7886700" cy="5821363"/>
          </a:xfrm>
        </p:spPr>
        <p:txBody>
          <a:bodyPr vert="horz" wrap="square" lIns="91440" tIns="45720" rIns="91440" bIns="45720" anchor="t"/>
          <a:p>
            <a:r>
              <a:rPr lang="en-US" altLang="zh-CN" dirty="0">
                <a:solidFill>
                  <a:srgbClr val="FF0000"/>
                </a:solidFill>
              </a:rPr>
              <a:t>5</a:t>
            </a:r>
            <a:r>
              <a:rPr lang="en-US" altLang="zh-CN" b="1" dirty="0">
                <a:solidFill>
                  <a:srgbClr val="FF0000"/>
                </a:solidFill>
              </a:rPr>
              <a:t>. type</a:t>
            </a:r>
            <a:r>
              <a:rPr lang="zh-CN" altLang="zh-CN" b="1" dirty="0">
                <a:solidFill>
                  <a:srgbClr val="FF0000"/>
                </a:solidFill>
              </a:rPr>
              <a:t>函数</a:t>
            </a:r>
            <a:endParaRPr lang="zh-CN" altLang="zh-CN" b="1" dirty="0">
              <a:solidFill>
                <a:srgbClr val="FF0000"/>
              </a:solidFill>
            </a:endParaRPr>
          </a:p>
          <a:p>
            <a:r>
              <a:rPr lang="en-US" altLang="zh-CN" dirty="0"/>
              <a:t>type(variable)</a:t>
            </a:r>
            <a:r>
              <a:rPr lang="zh-CN" altLang="zh-CN" dirty="0"/>
              <a:t>，该函数返回输入的变量类型，如果输入变量是字典就返回字典类型。看如下示例：</a:t>
            </a:r>
            <a:endParaRPr lang="zh-CN" altLang="zh-CN" dirty="0"/>
          </a:p>
          <a:p>
            <a:r>
              <a:rPr lang="en-US" altLang="zh-CN" dirty="0"/>
              <a:t>&gt;&gt;&gt; student={'</a:t>
            </a:r>
            <a:r>
              <a:rPr lang="zh-CN" altLang="zh-CN" dirty="0"/>
              <a:t>小萌</a:t>
            </a:r>
            <a:r>
              <a:rPr lang="en-US" altLang="zh-CN" dirty="0"/>
              <a:t>': '1001', '</a:t>
            </a:r>
            <a:r>
              <a:rPr lang="zh-CN" altLang="zh-CN" dirty="0"/>
              <a:t>小智</a:t>
            </a:r>
            <a:r>
              <a:rPr lang="en-US" altLang="zh-CN" dirty="0"/>
              <a:t>': '1002', '</a:t>
            </a:r>
            <a:r>
              <a:rPr lang="zh-CN" altLang="zh-CN" dirty="0"/>
              <a:t>小强</a:t>
            </a:r>
            <a:r>
              <a:rPr lang="en-US" altLang="zh-CN" dirty="0"/>
              <a:t>': '1005','</a:t>
            </a:r>
            <a:r>
              <a:rPr lang="zh-CN" altLang="zh-CN" dirty="0"/>
              <a:t>小张</a:t>
            </a:r>
            <a:r>
              <a:rPr lang="en-US" altLang="zh-CN" dirty="0"/>
              <a:t>': '1006'}</a:t>
            </a:r>
            <a:endParaRPr lang="zh-CN" altLang="zh-CN" dirty="0"/>
          </a:p>
          <a:p>
            <a:r>
              <a:rPr lang="en-US" altLang="zh-CN" dirty="0"/>
              <a:t>&gt;&gt;&gt; print('</a:t>
            </a:r>
            <a:r>
              <a:rPr lang="zh-CN" altLang="zh-CN" dirty="0"/>
              <a:t>字典的类型为：</a:t>
            </a:r>
            <a:r>
              <a:rPr lang="en-US" altLang="zh-CN" dirty="0"/>
              <a:t>',type(student))</a:t>
            </a:r>
            <a:endParaRPr lang="zh-CN" altLang="zh-CN" dirty="0"/>
          </a:p>
          <a:p>
            <a:r>
              <a:rPr lang="zh-CN" altLang="zh-CN" dirty="0"/>
              <a:t>字典的类型为：</a:t>
            </a:r>
            <a:r>
              <a:rPr lang="en-US" altLang="zh-CN" dirty="0"/>
              <a:t> &lt;class 'dict'&gt;</a:t>
            </a:r>
            <a:endParaRPr lang="zh-CN" altLang="en-US" dirty="0"/>
          </a:p>
        </p:txBody>
      </p:sp>
    </p:spTree>
  </p:cSld>
  <p:clrMapOvr>
    <a:masterClrMapping/>
  </p:clrMapOvr>
  <p:transition spd="med">
    <p:push/>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87325"/>
            <a:ext cx="7886700" cy="7953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5.2.3  </a:t>
            </a:r>
            <a:r>
              <a:rPr lang="zh-CN" altLang="zh-CN" dirty="0">
                <a:effectLst>
                  <a:outerShdw blurRad="38100" dist="38100" dir="2700000">
                    <a:srgbClr val="000000"/>
                  </a:outerShdw>
                </a:effectLst>
              </a:rPr>
              <a:t>字典的格式化字符串</a:t>
            </a:r>
            <a:endParaRPr lang="zh-CN" altLang="en-US" dirty="0">
              <a:effectLst>
                <a:outerShdw blurRad="38100" dist="38100" dir="2700000">
                  <a:srgbClr val="000000"/>
                </a:outerShdw>
              </a:effectLst>
            </a:endParaRPr>
          </a:p>
        </p:txBody>
      </p:sp>
      <p:sp>
        <p:nvSpPr>
          <p:cNvPr id="200707" name="内容占位符 2"/>
          <p:cNvSpPr>
            <a:spLocks noGrp="1"/>
          </p:cNvSpPr>
          <p:nvPr>
            <p:ph idx="1"/>
          </p:nvPr>
        </p:nvSpPr>
        <p:spPr>
          <a:xfrm>
            <a:off x="628650" y="1077913"/>
            <a:ext cx="7886700" cy="5541962"/>
          </a:xfrm>
        </p:spPr>
        <p:txBody>
          <a:bodyPr vert="horz" wrap="square" lIns="91440" tIns="45720" rIns="91440" bIns="45720" anchor="t"/>
          <a:p>
            <a:r>
              <a:rPr lang="en-US" altLang="zh-CN" sz="2800" dirty="0"/>
              <a:t>&gt;&gt;&gt; student={'</a:t>
            </a:r>
            <a:r>
              <a:rPr lang="zh-CN" altLang="zh-CN" sz="2800" dirty="0"/>
              <a:t>小萌</a:t>
            </a:r>
            <a:r>
              <a:rPr lang="en-US" altLang="zh-CN" sz="2800" dirty="0"/>
              <a:t>':'1001','</a:t>
            </a:r>
            <a:r>
              <a:rPr lang="zh-CN" altLang="zh-CN" sz="2800" dirty="0"/>
              <a:t>小智</a:t>
            </a:r>
            <a:r>
              <a:rPr lang="en-US" altLang="zh-CN" sz="2800" dirty="0"/>
              <a:t>':'1002','</a:t>
            </a:r>
            <a:r>
              <a:rPr lang="zh-CN" altLang="zh-CN" sz="2800" dirty="0"/>
              <a:t>小强</a:t>
            </a:r>
            <a:r>
              <a:rPr lang="en-US" altLang="zh-CN" sz="2800" dirty="0"/>
              <a:t>':'1003'}</a:t>
            </a:r>
            <a:endParaRPr lang="zh-CN" altLang="zh-CN" sz="2800" dirty="0"/>
          </a:p>
          <a:p>
            <a:r>
              <a:rPr lang="en-US" altLang="zh-CN" sz="2800" dirty="0"/>
              <a:t>&gt;&gt;&gt; print('</a:t>
            </a:r>
            <a:r>
              <a:rPr lang="zh-CN" altLang="zh-CN" sz="2800" dirty="0"/>
              <a:t>小强的学号是：</a:t>
            </a:r>
            <a:r>
              <a:rPr lang="en-US" altLang="zh-CN" sz="2800" b="1" dirty="0">
                <a:solidFill>
                  <a:srgbClr val="FF0000"/>
                </a:solidFill>
              </a:rPr>
              <a:t>%(</a:t>
            </a:r>
            <a:r>
              <a:rPr lang="zh-CN" altLang="zh-CN" sz="2800" b="1" dirty="0">
                <a:solidFill>
                  <a:srgbClr val="FF0000"/>
                </a:solidFill>
              </a:rPr>
              <a:t>小强</a:t>
            </a:r>
            <a:r>
              <a:rPr lang="en-US" altLang="zh-CN" sz="2800" b="1" dirty="0">
                <a:solidFill>
                  <a:srgbClr val="FF0000"/>
                </a:solidFill>
              </a:rPr>
              <a:t>)</a:t>
            </a:r>
            <a:r>
              <a:rPr lang="en-US" altLang="zh-CN" sz="2800" dirty="0"/>
              <a:t>s' % student)</a:t>
            </a:r>
            <a:endParaRPr lang="zh-CN" altLang="zh-CN" sz="2800" dirty="0"/>
          </a:p>
          <a:p>
            <a:r>
              <a:rPr lang="zh-CN" altLang="zh-CN" sz="2800" dirty="0"/>
              <a:t>小强的学号是：</a:t>
            </a:r>
            <a:r>
              <a:rPr lang="en-US" altLang="zh-CN" sz="2800" dirty="0"/>
              <a:t>1003</a:t>
            </a:r>
            <a:endParaRPr lang="zh-CN" altLang="zh-CN" sz="2800" dirty="0"/>
          </a:p>
          <a:p>
            <a:r>
              <a:rPr lang="zh-CN" altLang="zh-CN" sz="2800" dirty="0"/>
              <a:t>字典的格式化方式是在每个转换说明符中的</a:t>
            </a:r>
            <a:r>
              <a:rPr lang="en-US" altLang="zh-CN" sz="2800" dirty="0"/>
              <a:t>%</a:t>
            </a:r>
            <a:r>
              <a:rPr lang="zh-CN" altLang="zh-CN" sz="2800" dirty="0"/>
              <a:t>字符后面，加上用</a:t>
            </a:r>
            <a:r>
              <a:rPr lang="zh-CN" altLang="zh-CN" sz="2800" b="1" dirty="0">
                <a:solidFill>
                  <a:srgbClr val="FF0000"/>
                </a:solidFill>
              </a:rPr>
              <a:t>圆括号括起来的键</a:t>
            </a:r>
            <a:r>
              <a:rPr lang="zh-CN" altLang="zh-CN" sz="2800" dirty="0"/>
              <a:t>，后面再跟上其他说明元素。</a:t>
            </a:r>
            <a:endParaRPr lang="zh-CN" altLang="zh-CN" sz="2800" dirty="0"/>
          </a:p>
          <a:p>
            <a:r>
              <a:rPr lang="zh-CN" altLang="zh-CN" sz="2800" dirty="0"/>
              <a:t>字典的格式化除了增加的字符串键之外，转换说明符还是像以前一样工作。当以这种方式使用字典的时候，只要所有给出的键都能在字典中找到，就可以获得任意数量的的转换说明符。</a:t>
            </a:r>
            <a:endParaRPr lang="zh-CN" altLang="en-US" sz="2800" dirty="0"/>
          </a:p>
        </p:txBody>
      </p:sp>
    </p:spTree>
  </p:cSld>
  <p:clrMapOvr>
    <a:masterClrMapping/>
  </p:clrMapOvr>
  <p:transition spd="med">
    <p:push/>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9017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5.2.4  </a:t>
            </a:r>
            <a:r>
              <a:rPr lang="zh-CN" altLang="zh-CN" dirty="0">
                <a:effectLst>
                  <a:outerShdw blurRad="38100" dist="38100" dir="2700000">
                    <a:srgbClr val="000000"/>
                  </a:outerShdw>
                </a:effectLst>
              </a:rPr>
              <a:t>字典和列表的区别</a:t>
            </a:r>
            <a:endParaRPr lang="zh-CN" altLang="en-US" dirty="0">
              <a:effectLst>
                <a:outerShdw blurRad="38100" dist="38100" dir="2700000">
                  <a:srgbClr val="000000"/>
                </a:outerShdw>
              </a:effectLst>
            </a:endParaRPr>
          </a:p>
        </p:txBody>
      </p:sp>
      <p:sp>
        <p:nvSpPr>
          <p:cNvPr id="201731" name="内容占位符 2"/>
          <p:cNvSpPr>
            <a:spLocks noGrp="1"/>
          </p:cNvSpPr>
          <p:nvPr>
            <p:ph idx="1"/>
          </p:nvPr>
        </p:nvSpPr>
        <p:spPr>
          <a:xfrm>
            <a:off x="500063" y="1146175"/>
            <a:ext cx="8286750" cy="5527675"/>
          </a:xfrm>
        </p:spPr>
        <p:txBody>
          <a:bodyPr vert="horz" wrap="square" lIns="91440" tIns="45720" rIns="91440" bIns="45720" anchor="t"/>
          <a:p>
            <a:r>
              <a:rPr lang="zh-CN" altLang="zh-CN" sz="2800" dirty="0"/>
              <a:t>和</a:t>
            </a:r>
            <a:r>
              <a:rPr lang="en-US" altLang="zh-CN" sz="2800" dirty="0"/>
              <a:t>list</a:t>
            </a:r>
            <a:r>
              <a:rPr lang="zh-CN" altLang="zh-CN" sz="2800" dirty="0"/>
              <a:t>比较，</a:t>
            </a:r>
            <a:r>
              <a:rPr lang="en-US" altLang="zh-CN" sz="2800" dirty="0"/>
              <a:t>dict</a:t>
            </a:r>
            <a:r>
              <a:rPr lang="zh-CN" altLang="zh-CN" sz="2800" dirty="0"/>
              <a:t>有以下几个特点：</a:t>
            </a:r>
            <a:endParaRPr lang="zh-CN" altLang="zh-CN" sz="2800" dirty="0"/>
          </a:p>
          <a:p>
            <a:r>
              <a:rPr lang="zh-CN" altLang="zh-CN" sz="2800" dirty="0"/>
              <a:t>（</a:t>
            </a:r>
            <a:r>
              <a:rPr lang="en-US" altLang="zh-CN" sz="2800" dirty="0"/>
              <a:t>1</a:t>
            </a:r>
            <a:r>
              <a:rPr lang="zh-CN" altLang="zh-CN" sz="2800" dirty="0"/>
              <a:t>）查找和插入的速度极快，不会随着</a:t>
            </a:r>
            <a:r>
              <a:rPr lang="en-US" altLang="zh-CN" sz="2800" dirty="0"/>
              <a:t>key</a:t>
            </a:r>
            <a:r>
              <a:rPr lang="zh-CN" altLang="zh-CN" sz="2800" dirty="0"/>
              <a:t>的增加而变慢；</a:t>
            </a:r>
            <a:endParaRPr lang="zh-CN" altLang="zh-CN" sz="2800" dirty="0"/>
          </a:p>
          <a:p>
            <a:r>
              <a:rPr lang="zh-CN" altLang="zh-CN" sz="2800" dirty="0"/>
              <a:t>（</a:t>
            </a:r>
            <a:r>
              <a:rPr lang="en-US" altLang="zh-CN" sz="2800" dirty="0"/>
              <a:t>2</a:t>
            </a:r>
            <a:r>
              <a:rPr lang="zh-CN" altLang="zh-CN" sz="2800" dirty="0"/>
              <a:t>）需要占用大量的内存，内存浪费多。</a:t>
            </a:r>
            <a:endParaRPr lang="zh-CN" altLang="zh-CN" sz="2800" dirty="0"/>
          </a:p>
          <a:p>
            <a:r>
              <a:rPr lang="en-US" altLang="zh-CN" sz="2800" dirty="0"/>
              <a:t>List</a:t>
            </a:r>
            <a:r>
              <a:rPr lang="zh-CN" altLang="en-US" sz="2800" dirty="0"/>
              <a:t>的</a:t>
            </a:r>
            <a:r>
              <a:rPr lang="zh-CN" altLang="zh-CN" sz="2800" dirty="0"/>
              <a:t>特点是：</a:t>
            </a:r>
            <a:endParaRPr lang="zh-CN" altLang="zh-CN" sz="2800" dirty="0"/>
          </a:p>
          <a:p>
            <a:r>
              <a:rPr lang="zh-CN" altLang="zh-CN" sz="2800" dirty="0"/>
              <a:t>（</a:t>
            </a:r>
            <a:r>
              <a:rPr lang="en-US" altLang="zh-CN" sz="2800" dirty="0"/>
              <a:t>1</a:t>
            </a:r>
            <a:r>
              <a:rPr lang="zh-CN" altLang="zh-CN" sz="2800" dirty="0"/>
              <a:t>）查找和插入的时间随着元素的增加而增加；</a:t>
            </a:r>
            <a:endParaRPr lang="zh-CN" altLang="zh-CN" sz="2800" dirty="0"/>
          </a:p>
          <a:p>
            <a:r>
              <a:rPr lang="zh-CN" altLang="zh-CN" sz="2800" dirty="0"/>
              <a:t>（</a:t>
            </a:r>
            <a:r>
              <a:rPr lang="en-US" altLang="zh-CN" sz="2800" dirty="0"/>
              <a:t>2</a:t>
            </a:r>
            <a:r>
              <a:rPr lang="zh-CN" altLang="zh-CN" sz="2800" dirty="0"/>
              <a:t>）占用空间小，浪费内存很少。</a:t>
            </a:r>
            <a:endParaRPr lang="zh-CN" altLang="zh-CN" sz="2800" dirty="0"/>
          </a:p>
          <a:p>
            <a:r>
              <a:rPr lang="en-US" altLang="zh-CN" sz="2800" dirty="0"/>
              <a:t>dict</a:t>
            </a:r>
            <a:r>
              <a:rPr lang="zh-CN" altLang="zh-CN" sz="2800" dirty="0"/>
              <a:t>使用的是用空间来换取时间。</a:t>
            </a:r>
            <a:endParaRPr lang="zh-CN" altLang="zh-CN" sz="2800" dirty="0"/>
          </a:p>
          <a:p>
            <a:r>
              <a:rPr lang="en-US" altLang="zh-CN" sz="2800" dirty="0"/>
              <a:t>dict</a:t>
            </a:r>
            <a:r>
              <a:rPr lang="zh-CN" altLang="zh-CN" sz="2800" dirty="0"/>
              <a:t>可以用在需要高速查找的很多地方，需要牢记的第一条就是</a:t>
            </a:r>
            <a:r>
              <a:rPr lang="en-US" altLang="zh-CN" sz="2800" dirty="0"/>
              <a:t>dict</a:t>
            </a:r>
            <a:r>
              <a:rPr lang="zh-CN" altLang="zh-CN" sz="2800" dirty="0"/>
              <a:t>的</a:t>
            </a:r>
            <a:r>
              <a:rPr lang="en-US" altLang="zh-CN" sz="2800" dirty="0"/>
              <a:t>key</a:t>
            </a:r>
            <a:r>
              <a:rPr lang="zh-CN" altLang="zh-CN" sz="2800" dirty="0"/>
              <a:t>必须是不可变对象。</a:t>
            </a:r>
            <a:endParaRPr lang="zh-CN" altLang="en-US" sz="2800" dirty="0"/>
          </a:p>
        </p:txBody>
      </p:sp>
    </p:spTree>
  </p:cSld>
  <p:clrMapOvr>
    <a:masterClrMapping/>
  </p:clrMapOvr>
  <p:transition spd="med">
    <p:push/>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  </a:t>
            </a:r>
            <a:r>
              <a:rPr lang="zh-CN" altLang="zh-CN" dirty="0">
                <a:effectLst>
                  <a:outerShdw blurRad="38100" dist="38100" dir="2700000">
                    <a:srgbClr val="000000"/>
                  </a:outerShdw>
                </a:effectLst>
              </a:rPr>
              <a:t>字典方法</a:t>
            </a:r>
            <a:endParaRPr lang="zh-CN" altLang="en-US" dirty="0">
              <a:effectLst>
                <a:outerShdw blurRad="38100" dist="38100" dir="2700000">
                  <a:srgbClr val="000000"/>
                </a:outerShdw>
              </a:effectLst>
            </a:endParaRPr>
          </a:p>
        </p:txBody>
      </p:sp>
      <p:sp>
        <p:nvSpPr>
          <p:cNvPr id="202755" name="内容占位符 2"/>
          <p:cNvSpPr>
            <a:spLocks noGrp="1"/>
          </p:cNvSpPr>
          <p:nvPr>
            <p:ph idx="1"/>
          </p:nvPr>
        </p:nvSpPr>
        <p:spPr/>
        <p:txBody>
          <a:bodyPr vert="horz" wrap="square" lIns="91440" tIns="45720" rIns="91440" bIns="45720" anchor="t"/>
          <a:p>
            <a:r>
              <a:rPr lang="zh-CN" altLang="zh-CN" dirty="0"/>
              <a:t>就像其他内建类型一样，字典也有方法。这些方法非常有用，但是可能不会像使用列表或者字符串那样频繁的使用。在学习本节时可以先简单浏览本节内容，了解一下有哪些方法可用，然后在需要的时候再回过头来查看特定方法的具体用法。</a:t>
            </a:r>
            <a:endParaRPr lang="zh-CN" altLang="en-US" dirty="0"/>
          </a:p>
        </p:txBody>
      </p:sp>
    </p:spTree>
  </p:cSld>
  <p:clrMapOvr>
    <a:masterClrMapping/>
  </p:clrMapOvr>
  <p:transition spd="med">
    <p:push/>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7366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5.3.1  </a:t>
            </a:r>
            <a:r>
              <a:rPr lang="en-US" altLang="zh-CN" dirty="0">
                <a:solidFill>
                  <a:srgbClr val="FF0000"/>
                </a:solidFill>
                <a:effectLst>
                  <a:outerShdw blurRad="38100" dist="38100" dir="2700000">
                    <a:srgbClr val="000000"/>
                  </a:outerShdw>
                </a:effectLst>
              </a:rPr>
              <a:t>clear</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846138"/>
            <a:ext cx="7886700" cy="6011863"/>
          </a:xfrm>
        </p:spPr>
        <p:txBody>
          <a:bodyPr vert="horz" wrap="square" lIns="91440" tIns="45720" rIns="91440" bIns="45720" numCol="1" anchor="t" anchorCtr="0" compatLnSpc="1"/>
          <a:p>
            <a:pPr>
              <a:lnSpc>
                <a:spcPct val="80000"/>
              </a:lnSpc>
            </a:pPr>
            <a:r>
              <a:rPr lang="en-US" altLang="zh-CN" sz="2700" dirty="0"/>
              <a:t>clear()</a:t>
            </a:r>
            <a:r>
              <a:rPr lang="zh-CN" altLang="zh-CN" sz="2700" dirty="0"/>
              <a:t>方法用于</a:t>
            </a:r>
            <a:r>
              <a:rPr lang="zh-CN" altLang="zh-CN" sz="2700" b="1" dirty="0">
                <a:solidFill>
                  <a:srgbClr val="FF0000"/>
                </a:solidFill>
              </a:rPr>
              <a:t>删除字典内所有的</a:t>
            </a:r>
            <a:r>
              <a:rPr lang="zh-CN" altLang="zh-CN" sz="2800" b="1" i="1" u="sng" dirty="0">
                <a:solidFill>
                  <a:srgbClr val="FF0000"/>
                </a:solidFill>
              </a:rPr>
              <a:t>项</a:t>
            </a:r>
            <a:r>
              <a:rPr lang="zh-CN" altLang="zh-CN" sz="2700" dirty="0"/>
              <a:t>。</a:t>
            </a:r>
            <a:endParaRPr lang="zh-CN" altLang="zh-CN" sz="2700" dirty="0"/>
          </a:p>
          <a:p>
            <a:pPr>
              <a:lnSpc>
                <a:spcPct val="80000"/>
              </a:lnSpc>
            </a:pPr>
            <a:r>
              <a:rPr lang="en-US" altLang="zh-CN" sz="2700" dirty="0"/>
              <a:t>clear()</a:t>
            </a:r>
            <a:r>
              <a:rPr lang="zh-CN" altLang="zh-CN" sz="2700" dirty="0"/>
              <a:t>方法的语法：</a:t>
            </a:r>
            <a:r>
              <a:rPr lang="en-US" altLang="zh-CN" sz="2700" dirty="0">
                <a:solidFill>
                  <a:srgbClr val="FF0000"/>
                </a:solidFill>
              </a:rPr>
              <a:t>dict.clear()</a:t>
            </a:r>
            <a:endParaRPr lang="zh-CN" altLang="zh-CN" sz="2700" dirty="0">
              <a:solidFill>
                <a:srgbClr val="FF0000"/>
              </a:solidFill>
            </a:endParaRPr>
          </a:p>
          <a:p>
            <a:pPr>
              <a:lnSpc>
                <a:spcPct val="80000"/>
              </a:lnSpc>
            </a:pPr>
            <a:r>
              <a:rPr lang="zh-CN" altLang="zh-CN" sz="2700" dirty="0"/>
              <a:t>此语法中</a:t>
            </a:r>
            <a:r>
              <a:rPr lang="en-US" altLang="zh-CN" sz="2700" dirty="0"/>
              <a:t>dict</a:t>
            </a:r>
            <a:r>
              <a:rPr lang="zh-CN" altLang="zh-CN" sz="2700" dirty="0"/>
              <a:t>代表的是指定字典，该方法不需要参数。该函数是个原地操作（类似于</a:t>
            </a:r>
            <a:r>
              <a:rPr lang="en-US" altLang="zh-CN" sz="2700" dirty="0"/>
              <a:t>list.sort</a:t>
            </a:r>
            <a:r>
              <a:rPr lang="zh-CN" altLang="zh-CN" sz="2700" dirty="0"/>
              <a:t>）的函数，没有任何返回值（或者说返回为</a:t>
            </a:r>
            <a:r>
              <a:rPr lang="en-US" altLang="zh-CN" sz="2700" dirty="0"/>
              <a:t>None</a:t>
            </a:r>
            <a:r>
              <a:rPr lang="zh-CN" altLang="zh-CN" sz="2700" dirty="0"/>
              <a:t>）。示例如下：</a:t>
            </a:r>
            <a:endParaRPr lang="zh-CN" altLang="zh-CN" sz="2700" dirty="0"/>
          </a:p>
          <a:p>
            <a:pPr>
              <a:lnSpc>
                <a:spcPct val="80000"/>
              </a:lnSpc>
            </a:pPr>
            <a:r>
              <a:rPr lang="en-US" altLang="zh-CN" sz="2700" dirty="0"/>
              <a:t>&gt;&gt;&gt; student={'</a:t>
            </a:r>
            <a:r>
              <a:rPr lang="zh-CN" altLang="zh-CN" sz="2700" dirty="0"/>
              <a:t>小萌</a:t>
            </a:r>
            <a:r>
              <a:rPr lang="en-US" altLang="zh-CN" sz="2700" dirty="0"/>
              <a:t>': '1001', '</a:t>
            </a:r>
            <a:r>
              <a:rPr lang="zh-CN" altLang="zh-CN" sz="2700" dirty="0"/>
              <a:t>小智</a:t>
            </a:r>
            <a:r>
              <a:rPr lang="en-US" altLang="zh-CN" sz="2700" dirty="0"/>
              <a:t>': '1002', '</a:t>
            </a:r>
            <a:r>
              <a:rPr lang="zh-CN" altLang="zh-CN" sz="2700" dirty="0"/>
              <a:t>小强</a:t>
            </a:r>
            <a:r>
              <a:rPr lang="en-US" altLang="zh-CN" sz="2700" dirty="0"/>
              <a:t>': '1005','</a:t>
            </a:r>
            <a:r>
              <a:rPr lang="zh-CN" altLang="zh-CN" sz="2700" dirty="0"/>
              <a:t>小张</a:t>
            </a:r>
            <a:r>
              <a:rPr lang="en-US" altLang="zh-CN" sz="2700" dirty="0"/>
              <a:t>': '1006'}</a:t>
            </a:r>
            <a:endParaRPr lang="zh-CN" altLang="zh-CN" sz="2700" dirty="0"/>
          </a:p>
          <a:p>
            <a:pPr>
              <a:lnSpc>
                <a:spcPct val="80000"/>
              </a:lnSpc>
            </a:pPr>
            <a:r>
              <a:rPr lang="en-US" altLang="zh-CN" sz="2700" dirty="0"/>
              <a:t>&gt;&gt;&gt; print('</a:t>
            </a:r>
            <a:r>
              <a:rPr lang="zh-CN" altLang="zh-CN" sz="2700" dirty="0"/>
              <a:t>字典元素个数为：</a:t>
            </a:r>
            <a:r>
              <a:rPr lang="en-US" altLang="zh-CN" sz="2700" dirty="0"/>
              <a:t>%d</a:t>
            </a:r>
            <a:r>
              <a:rPr lang="zh-CN" altLang="zh-CN" sz="2700" dirty="0"/>
              <a:t>个</a:t>
            </a:r>
            <a:r>
              <a:rPr lang="en-US" altLang="zh-CN" sz="2700" dirty="0"/>
              <a:t>' % len(student))</a:t>
            </a:r>
            <a:endParaRPr lang="zh-CN" altLang="zh-CN" sz="2700" dirty="0"/>
          </a:p>
          <a:p>
            <a:pPr>
              <a:lnSpc>
                <a:spcPct val="80000"/>
              </a:lnSpc>
            </a:pPr>
            <a:r>
              <a:rPr lang="zh-CN" altLang="zh-CN" sz="2700" dirty="0"/>
              <a:t>字典元素个数为：</a:t>
            </a:r>
            <a:r>
              <a:rPr lang="en-US" altLang="zh-CN" sz="2700" dirty="0"/>
              <a:t>4</a:t>
            </a:r>
            <a:r>
              <a:rPr lang="zh-CN" altLang="zh-CN" sz="2700" dirty="0"/>
              <a:t>个</a:t>
            </a:r>
            <a:endParaRPr lang="zh-CN" altLang="zh-CN" sz="2700" dirty="0"/>
          </a:p>
          <a:p>
            <a:pPr>
              <a:lnSpc>
                <a:spcPct val="80000"/>
              </a:lnSpc>
            </a:pPr>
            <a:r>
              <a:rPr lang="en-US" altLang="zh-CN" sz="2700" dirty="0"/>
              <a:t>&gt;&gt;&gt; student.clear()</a:t>
            </a:r>
            <a:endParaRPr lang="zh-CN" altLang="zh-CN" sz="2700" dirty="0"/>
          </a:p>
          <a:p>
            <a:pPr>
              <a:lnSpc>
                <a:spcPct val="80000"/>
              </a:lnSpc>
            </a:pPr>
            <a:r>
              <a:rPr lang="en-US" altLang="zh-CN" sz="2700" dirty="0"/>
              <a:t>&gt;&gt;&gt; print('</a:t>
            </a:r>
            <a:r>
              <a:rPr lang="zh-CN" altLang="zh-CN" sz="2700" dirty="0"/>
              <a:t>字典删除后元素个数为：</a:t>
            </a:r>
            <a:r>
              <a:rPr lang="en-US" altLang="zh-CN" sz="2700" dirty="0"/>
              <a:t>%d</a:t>
            </a:r>
            <a:r>
              <a:rPr lang="zh-CN" altLang="zh-CN" sz="2700" dirty="0"/>
              <a:t>个</a:t>
            </a:r>
            <a:r>
              <a:rPr lang="en-US" altLang="zh-CN" sz="2700" dirty="0"/>
              <a:t>' % len(student))</a:t>
            </a:r>
            <a:endParaRPr lang="zh-CN" altLang="zh-CN" sz="2700" dirty="0"/>
          </a:p>
          <a:p>
            <a:pPr>
              <a:lnSpc>
                <a:spcPct val="80000"/>
              </a:lnSpc>
            </a:pPr>
            <a:r>
              <a:rPr lang="zh-CN" altLang="zh-CN" sz="2700" dirty="0">
                <a:solidFill>
                  <a:srgbClr val="FF0000"/>
                </a:solidFill>
              </a:rPr>
              <a:t>字典删除后元素个数为：</a:t>
            </a:r>
            <a:r>
              <a:rPr lang="en-US" altLang="zh-CN" sz="2700" dirty="0">
                <a:solidFill>
                  <a:srgbClr val="FF0000"/>
                </a:solidFill>
              </a:rPr>
              <a:t>0</a:t>
            </a:r>
            <a:r>
              <a:rPr lang="zh-CN" altLang="zh-CN" sz="2700" dirty="0">
                <a:solidFill>
                  <a:srgbClr val="FF0000"/>
                </a:solidFill>
              </a:rPr>
              <a:t>个</a:t>
            </a:r>
            <a:endParaRPr lang="zh-CN" altLang="en-US" sz="2700" dirty="0">
              <a:solidFill>
                <a:srgbClr val="FF0000"/>
              </a:solidFill>
            </a:endParaRPr>
          </a:p>
        </p:txBody>
      </p:sp>
    </p:spTree>
  </p:cSld>
  <p:clrMapOvr>
    <a:masterClrMapping/>
  </p:clrMapOvr>
  <p:transition spd="med">
    <p:push/>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6525"/>
            <a:ext cx="7886700" cy="7778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5.3.2  </a:t>
            </a:r>
            <a:r>
              <a:rPr lang="en-US" altLang="zh-CN" dirty="0">
                <a:solidFill>
                  <a:srgbClr val="FF0000"/>
                </a:solidFill>
                <a:effectLst>
                  <a:outerShdw blurRad="38100" dist="38100" dir="2700000">
                    <a:srgbClr val="000000"/>
                  </a:outerShdw>
                </a:effectLst>
              </a:rPr>
              <a:t>copy</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914400"/>
            <a:ext cx="7886700" cy="5540375"/>
          </a:xfrm>
        </p:spPr>
        <p:txBody>
          <a:bodyPr vert="horz" wrap="square" lIns="91440" tIns="45720" rIns="91440" bIns="45720" numCol="1" anchor="t" anchorCtr="0" compatLnSpc="1"/>
          <a:p>
            <a:pPr>
              <a:lnSpc>
                <a:spcPct val="80000"/>
              </a:lnSpc>
            </a:pPr>
            <a:r>
              <a:rPr lang="en-US" altLang="zh-CN" sz="3000" dirty="0"/>
              <a:t>copy()</a:t>
            </a:r>
            <a:r>
              <a:rPr lang="zh-CN" altLang="zh-CN" sz="3000" dirty="0"/>
              <a:t>方法返回一个具有相同键</a:t>
            </a:r>
            <a:r>
              <a:rPr lang="en-US" altLang="zh-CN" sz="3000" dirty="0"/>
              <a:t>/</a:t>
            </a:r>
            <a:r>
              <a:rPr lang="zh-CN" altLang="zh-CN" sz="3000" dirty="0"/>
              <a:t>值对的新字典（这个方法是浅复制（</a:t>
            </a:r>
            <a:r>
              <a:rPr lang="en-US" altLang="zh-CN" sz="3000" dirty="0"/>
              <a:t>shallow copy</a:t>
            </a:r>
            <a:r>
              <a:rPr lang="zh-CN" altLang="zh-CN" sz="3000" dirty="0"/>
              <a:t>），因为值本身是相同的，而不是副本）。</a:t>
            </a:r>
            <a:endParaRPr lang="zh-CN" altLang="zh-CN" sz="3000" dirty="0"/>
          </a:p>
          <a:p>
            <a:pPr>
              <a:lnSpc>
                <a:spcPct val="80000"/>
              </a:lnSpc>
            </a:pPr>
            <a:r>
              <a:rPr lang="en-US" altLang="zh-CN" sz="3000" dirty="0"/>
              <a:t>copy()</a:t>
            </a:r>
            <a:r>
              <a:rPr lang="zh-CN" altLang="zh-CN" sz="3000" dirty="0"/>
              <a:t>方法的语法：</a:t>
            </a:r>
            <a:r>
              <a:rPr lang="en-US" altLang="zh-CN" sz="3000" b="1" dirty="0">
                <a:solidFill>
                  <a:srgbClr val="FF0000"/>
                </a:solidFill>
              </a:rPr>
              <a:t>dict.copy()</a:t>
            </a:r>
            <a:endParaRPr lang="zh-CN" altLang="zh-CN" sz="3000" b="1" dirty="0">
              <a:solidFill>
                <a:srgbClr val="FF0000"/>
              </a:solidFill>
            </a:endParaRPr>
          </a:p>
          <a:p>
            <a:pPr>
              <a:lnSpc>
                <a:spcPct val="80000"/>
              </a:lnSpc>
            </a:pPr>
            <a:r>
              <a:rPr lang="zh-CN" altLang="zh-CN" sz="3000" dirty="0"/>
              <a:t>此语法中</a:t>
            </a:r>
            <a:r>
              <a:rPr lang="en-US" altLang="zh-CN" sz="3000" dirty="0"/>
              <a:t>dict</a:t>
            </a:r>
            <a:r>
              <a:rPr lang="zh-CN" altLang="zh-CN" sz="3000" dirty="0"/>
              <a:t>代表的是指定字典，该方法不需要参数。返回一个字典的浅复制。示例如下：</a:t>
            </a:r>
            <a:endParaRPr lang="zh-CN" altLang="zh-CN" sz="3000" dirty="0"/>
          </a:p>
          <a:p>
            <a:pPr>
              <a:lnSpc>
                <a:spcPct val="80000"/>
              </a:lnSpc>
            </a:pPr>
            <a:r>
              <a:rPr lang="en-US" altLang="zh-CN" sz="3000" dirty="0"/>
              <a:t>&gt;&gt;&gt; student={'</a:t>
            </a:r>
            <a:r>
              <a:rPr lang="zh-CN" altLang="zh-CN" sz="3000" dirty="0"/>
              <a:t>小萌</a:t>
            </a:r>
            <a:r>
              <a:rPr lang="en-US" altLang="zh-CN" sz="3000" dirty="0"/>
              <a:t>': '1001', '</a:t>
            </a:r>
            <a:r>
              <a:rPr lang="zh-CN" altLang="zh-CN" sz="3000" dirty="0"/>
              <a:t>小智</a:t>
            </a:r>
            <a:r>
              <a:rPr lang="en-US" altLang="zh-CN" sz="3000" dirty="0"/>
              <a:t>': '1002', '</a:t>
            </a:r>
            <a:r>
              <a:rPr lang="zh-CN" altLang="zh-CN" sz="3000" dirty="0"/>
              <a:t>小强</a:t>
            </a:r>
            <a:r>
              <a:rPr lang="en-US" altLang="zh-CN" sz="3000" dirty="0"/>
              <a:t>': '1005','</a:t>
            </a:r>
            <a:r>
              <a:rPr lang="zh-CN" altLang="zh-CN" sz="3000" dirty="0"/>
              <a:t>小张</a:t>
            </a:r>
            <a:r>
              <a:rPr lang="en-US" altLang="zh-CN" sz="3000" dirty="0"/>
              <a:t>': '1006'}</a:t>
            </a:r>
            <a:endParaRPr lang="zh-CN" altLang="zh-CN" sz="3000" dirty="0"/>
          </a:p>
          <a:p>
            <a:pPr>
              <a:lnSpc>
                <a:spcPct val="80000"/>
              </a:lnSpc>
            </a:pPr>
            <a:r>
              <a:rPr lang="en-US" altLang="zh-CN" sz="3000" dirty="0"/>
              <a:t>&gt;&gt;&gt; st=student.copy()</a:t>
            </a:r>
            <a:endParaRPr lang="zh-CN" altLang="zh-CN" sz="3000" dirty="0"/>
          </a:p>
          <a:p>
            <a:pPr>
              <a:lnSpc>
                <a:spcPct val="80000"/>
              </a:lnSpc>
            </a:pPr>
            <a:r>
              <a:rPr lang="en-US" altLang="zh-CN" sz="3000" dirty="0"/>
              <a:t>&gt;&gt;&gt; print('</a:t>
            </a:r>
            <a:r>
              <a:rPr lang="zh-CN" altLang="zh-CN" sz="3000" dirty="0"/>
              <a:t>复制后得到的</a:t>
            </a:r>
            <a:r>
              <a:rPr lang="en-US" altLang="zh-CN" sz="3000" dirty="0"/>
              <a:t>st</a:t>
            </a:r>
            <a:r>
              <a:rPr lang="zh-CN" altLang="zh-CN" sz="3000" dirty="0"/>
              <a:t>为：</a:t>
            </a:r>
            <a:r>
              <a:rPr lang="en-US" altLang="zh-CN" sz="3000" dirty="0"/>
              <a:t>',st)</a:t>
            </a:r>
            <a:endParaRPr lang="zh-CN" altLang="zh-CN" sz="3000" dirty="0"/>
          </a:p>
          <a:p>
            <a:pPr>
              <a:lnSpc>
                <a:spcPct val="80000"/>
              </a:lnSpc>
            </a:pPr>
            <a:r>
              <a:rPr lang="zh-CN" altLang="zh-CN" sz="3000" dirty="0"/>
              <a:t>复制后得到的</a:t>
            </a:r>
            <a:r>
              <a:rPr lang="en-US" altLang="zh-CN" sz="3000" dirty="0"/>
              <a:t>st</a:t>
            </a:r>
            <a:r>
              <a:rPr lang="zh-CN" altLang="zh-CN" sz="3000" dirty="0"/>
              <a:t>为：</a:t>
            </a:r>
            <a:r>
              <a:rPr lang="en-US" altLang="zh-CN" sz="3000" dirty="0"/>
              <a:t> {'</a:t>
            </a:r>
            <a:r>
              <a:rPr lang="zh-CN" altLang="zh-CN" sz="3000" dirty="0"/>
              <a:t>小强</a:t>
            </a:r>
            <a:r>
              <a:rPr lang="en-US" altLang="zh-CN" sz="3000" dirty="0"/>
              <a:t>': '1005', '</a:t>
            </a:r>
            <a:r>
              <a:rPr lang="zh-CN" altLang="zh-CN" sz="3000" dirty="0"/>
              <a:t>小萌</a:t>
            </a:r>
            <a:r>
              <a:rPr lang="en-US" altLang="zh-CN" sz="3000" dirty="0"/>
              <a:t>': '1001', '</a:t>
            </a:r>
            <a:r>
              <a:rPr lang="zh-CN" altLang="zh-CN" sz="3000" dirty="0"/>
              <a:t>小智</a:t>
            </a:r>
            <a:r>
              <a:rPr lang="en-US" altLang="zh-CN" sz="3000" dirty="0"/>
              <a:t>': '1002', '</a:t>
            </a:r>
            <a:r>
              <a:rPr lang="zh-CN" altLang="zh-CN" sz="3000" dirty="0"/>
              <a:t>小张</a:t>
            </a:r>
            <a:r>
              <a:rPr lang="en-US" altLang="zh-CN" sz="3000" dirty="0"/>
              <a:t>': '1006'}</a:t>
            </a:r>
            <a:endParaRPr lang="zh-CN" altLang="en-US" sz="3000" dirty="0"/>
          </a:p>
        </p:txBody>
      </p:sp>
    </p:spTree>
  </p:cSld>
  <p:clrMapOvr>
    <a:masterClrMapping/>
  </p:clrMapOvr>
  <p:transition spd="med">
    <p:push/>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9017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5.3.3  </a:t>
            </a:r>
            <a:r>
              <a:rPr lang="en-US" altLang="zh-CN" dirty="0">
                <a:solidFill>
                  <a:srgbClr val="FF0000"/>
                </a:solidFill>
                <a:effectLst>
                  <a:outerShdw blurRad="38100" dist="38100" dir="2700000">
                    <a:srgbClr val="000000"/>
                  </a:outerShdw>
                </a:effectLst>
              </a:rPr>
              <a:t>fromkeys</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1023938"/>
            <a:ext cx="7886700" cy="5834063"/>
          </a:xfrm>
        </p:spPr>
        <p:txBody>
          <a:bodyPr vert="horz" wrap="square" lIns="91440" tIns="45720" rIns="91440" bIns="45720" numCol="1" anchor="t" anchorCtr="0" compatLnSpc="1"/>
          <a:p>
            <a:pPr>
              <a:lnSpc>
                <a:spcPct val="80000"/>
              </a:lnSpc>
            </a:pPr>
            <a:r>
              <a:rPr lang="en-US" altLang="zh-CN" sz="2500" dirty="0"/>
              <a:t>fromkeys()</a:t>
            </a:r>
            <a:r>
              <a:rPr lang="zh-CN" altLang="zh-CN" sz="2500" dirty="0"/>
              <a:t>方法用于创建一个新字典，以序列</a:t>
            </a:r>
            <a:r>
              <a:rPr lang="en-US" altLang="zh-CN" sz="2500" dirty="0"/>
              <a:t>seq</a:t>
            </a:r>
            <a:r>
              <a:rPr lang="zh-CN" altLang="zh-CN" sz="2500" dirty="0"/>
              <a:t>中元素做字典的键，</a:t>
            </a:r>
            <a:r>
              <a:rPr lang="en-US" altLang="zh-CN" sz="2500" dirty="0"/>
              <a:t>value</a:t>
            </a:r>
            <a:r>
              <a:rPr lang="zh-CN" altLang="zh-CN" sz="2500" dirty="0"/>
              <a:t>为字典所有键对应的初始值。</a:t>
            </a:r>
            <a:endParaRPr lang="zh-CN" altLang="zh-CN" sz="2500" dirty="0"/>
          </a:p>
          <a:p>
            <a:pPr>
              <a:lnSpc>
                <a:spcPct val="80000"/>
              </a:lnSpc>
            </a:pPr>
            <a:r>
              <a:rPr lang="en-US" altLang="zh-CN" sz="2500" dirty="0"/>
              <a:t>fromkeys()</a:t>
            </a:r>
            <a:r>
              <a:rPr lang="zh-CN" altLang="zh-CN" sz="2500" dirty="0"/>
              <a:t>方法的语法：</a:t>
            </a:r>
            <a:r>
              <a:rPr lang="en-US" altLang="zh-CN" sz="2500" dirty="0"/>
              <a:t>dict.fromkeys(seq[, value]))</a:t>
            </a:r>
            <a:endParaRPr lang="zh-CN" altLang="zh-CN" sz="2500" dirty="0"/>
          </a:p>
          <a:p>
            <a:pPr>
              <a:lnSpc>
                <a:spcPct val="80000"/>
              </a:lnSpc>
            </a:pPr>
            <a:r>
              <a:rPr lang="en-US" altLang="zh-CN" sz="2500" dirty="0"/>
              <a:t>dict</a:t>
            </a:r>
            <a:r>
              <a:rPr lang="zh-CN" altLang="zh-CN" sz="2500" dirty="0"/>
              <a:t>代表的是指定字典，</a:t>
            </a:r>
            <a:r>
              <a:rPr lang="en-US" altLang="zh-CN" sz="2500" dirty="0"/>
              <a:t>seq</a:t>
            </a:r>
            <a:r>
              <a:rPr lang="zh-CN" altLang="zh-CN" sz="2500" dirty="0"/>
              <a:t>代表字典键值列表，</a:t>
            </a:r>
            <a:r>
              <a:rPr lang="en-US" altLang="zh-CN" sz="2500" dirty="0"/>
              <a:t>value</a:t>
            </a:r>
            <a:r>
              <a:rPr lang="zh-CN" altLang="zh-CN" sz="2500" dirty="0"/>
              <a:t>代表可选参数</a:t>
            </a:r>
            <a:r>
              <a:rPr lang="en-US" altLang="zh-CN" sz="2500" dirty="0"/>
              <a:t>, </a:t>
            </a:r>
            <a:r>
              <a:rPr lang="zh-CN" altLang="zh-CN" sz="2500" dirty="0"/>
              <a:t>设置</a:t>
            </a:r>
            <a:r>
              <a:rPr lang="zh-CN" altLang="zh-CN" sz="2500" b="1" dirty="0"/>
              <a:t>键序列（</a:t>
            </a:r>
            <a:r>
              <a:rPr lang="en-US" altLang="zh-CN" sz="2500" b="1" dirty="0"/>
              <a:t>seq</a:t>
            </a:r>
            <a:r>
              <a:rPr lang="zh-CN" altLang="zh-CN" sz="2500" b="1" dirty="0"/>
              <a:t>）的</a:t>
            </a:r>
            <a:r>
              <a:rPr lang="zh-CN" altLang="zh-CN" sz="2500" dirty="0"/>
              <a:t>值。该方法返回列表。示例如下：</a:t>
            </a:r>
            <a:endParaRPr lang="en-US" altLang="zh-CN" sz="2500" dirty="0"/>
          </a:p>
          <a:p>
            <a:pPr>
              <a:lnSpc>
                <a:spcPct val="80000"/>
              </a:lnSpc>
            </a:pPr>
            <a:r>
              <a:rPr lang="en-US" altLang="zh-CN" sz="2500" dirty="0"/>
              <a:t>&gt;&gt;&gt; </a:t>
            </a:r>
            <a:r>
              <a:rPr lang="en-US" altLang="zh-CN" sz="2500" dirty="0">
                <a:solidFill>
                  <a:srgbClr val="FF0000"/>
                </a:solidFill>
              </a:rPr>
              <a:t>seq = ('name', 'age', 'sex')</a:t>
            </a:r>
            <a:endParaRPr lang="zh-CN" altLang="zh-CN" sz="2500" dirty="0">
              <a:solidFill>
                <a:srgbClr val="FF0000"/>
              </a:solidFill>
            </a:endParaRPr>
          </a:p>
          <a:p>
            <a:pPr>
              <a:lnSpc>
                <a:spcPct val="80000"/>
              </a:lnSpc>
            </a:pPr>
            <a:r>
              <a:rPr lang="en-US" altLang="zh-CN" sz="2500" dirty="0"/>
              <a:t>&gt;&gt;&gt; info </a:t>
            </a:r>
            <a:r>
              <a:rPr lang="en-US" altLang="zh-CN" sz="2500" b="1" dirty="0">
                <a:solidFill>
                  <a:srgbClr val="FF0000"/>
                </a:solidFill>
              </a:rPr>
              <a:t>= dict.fromkeys(seq)</a:t>
            </a:r>
            <a:endParaRPr lang="zh-CN" altLang="zh-CN" sz="2500" b="1" dirty="0">
              <a:solidFill>
                <a:srgbClr val="FF0000"/>
              </a:solidFill>
            </a:endParaRPr>
          </a:p>
          <a:p>
            <a:pPr>
              <a:lnSpc>
                <a:spcPct val="80000"/>
              </a:lnSpc>
            </a:pPr>
            <a:r>
              <a:rPr lang="en-US" altLang="zh-CN" sz="2500" dirty="0"/>
              <a:t>&gt;&gt;&gt; print ("</a:t>
            </a:r>
            <a:r>
              <a:rPr lang="zh-CN" altLang="zh-CN" sz="2500" dirty="0"/>
              <a:t>新的字典为</a:t>
            </a:r>
            <a:r>
              <a:rPr lang="en-US" altLang="zh-CN" sz="2500" dirty="0"/>
              <a:t> : %s" %  info)</a:t>
            </a:r>
            <a:endParaRPr lang="zh-CN" altLang="zh-CN" sz="2500" dirty="0"/>
          </a:p>
          <a:p>
            <a:pPr>
              <a:lnSpc>
                <a:spcPct val="80000"/>
              </a:lnSpc>
            </a:pPr>
            <a:r>
              <a:rPr lang="zh-CN" altLang="zh-CN" sz="2500" dirty="0"/>
              <a:t>新的字典为</a:t>
            </a:r>
            <a:r>
              <a:rPr lang="en-US" altLang="zh-CN" sz="2500" dirty="0"/>
              <a:t> : {'name': None, 'sex': None, 'age': None}</a:t>
            </a:r>
            <a:endParaRPr lang="zh-CN" altLang="zh-CN" sz="2500" dirty="0"/>
          </a:p>
          <a:p>
            <a:pPr>
              <a:lnSpc>
                <a:spcPct val="80000"/>
              </a:lnSpc>
            </a:pPr>
            <a:r>
              <a:rPr lang="en-US" altLang="zh-CN" sz="2500" dirty="0"/>
              <a:t>&gt;&gt;&gt; info = dict.fromkeys(seq, 10)</a:t>
            </a:r>
            <a:endParaRPr lang="zh-CN" altLang="zh-CN" sz="2500" dirty="0"/>
          </a:p>
          <a:p>
            <a:pPr>
              <a:lnSpc>
                <a:spcPct val="80000"/>
              </a:lnSpc>
            </a:pPr>
            <a:r>
              <a:rPr lang="en-US" altLang="zh-CN" sz="2500" dirty="0"/>
              <a:t>&gt;&gt;&gt; print ("</a:t>
            </a:r>
            <a:r>
              <a:rPr lang="zh-CN" altLang="zh-CN" sz="2500" dirty="0"/>
              <a:t>新的字典为</a:t>
            </a:r>
            <a:r>
              <a:rPr lang="en-US" altLang="zh-CN" sz="2500" dirty="0"/>
              <a:t> : %s" %  info)</a:t>
            </a:r>
            <a:endParaRPr lang="zh-CN" altLang="zh-CN" sz="2500" dirty="0"/>
          </a:p>
          <a:p>
            <a:pPr>
              <a:lnSpc>
                <a:spcPct val="80000"/>
              </a:lnSpc>
            </a:pPr>
            <a:r>
              <a:rPr lang="zh-CN" altLang="zh-CN" sz="2500" dirty="0"/>
              <a:t>新的字典为</a:t>
            </a:r>
            <a:r>
              <a:rPr lang="en-US" altLang="zh-CN" sz="2500" dirty="0"/>
              <a:t> : {'name': 10, 'sex': 10, 'age': 10}</a:t>
            </a:r>
            <a:endParaRPr lang="zh-CN" altLang="en-US" sz="2500" dirty="0"/>
          </a:p>
        </p:txBody>
      </p:sp>
    </p:spTree>
  </p:cSld>
  <p:clrMapOvr>
    <a:masterClrMapping/>
  </p:clrMapOvr>
  <p:transition spd="med">
    <p:push/>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95250"/>
            <a:ext cx="7886700" cy="8874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5.3.4  </a:t>
            </a:r>
            <a:r>
              <a:rPr lang="en-US" altLang="zh-CN" dirty="0">
                <a:solidFill>
                  <a:srgbClr val="FF0000"/>
                </a:solidFill>
                <a:effectLst>
                  <a:outerShdw blurRad="38100" dist="38100" dir="2700000">
                    <a:srgbClr val="000000"/>
                  </a:outerShdw>
                </a:effectLst>
              </a:rPr>
              <a:t>get</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206851" name="内容占位符 2"/>
          <p:cNvSpPr>
            <a:spLocks noGrp="1"/>
          </p:cNvSpPr>
          <p:nvPr>
            <p:ph idx="1"/>
          </p:nvPr>
        </p:nvSpPr>
        <p:spPr>
          <a:xfrm>
            <a:off x="628650" y="982663"/>
            <a:ext cx="7886700" cy="4913312"/>
          </a:xfrm>
        </p:spPr>
        <p:txBody>
          <a:bodyPr vert="horz" wrap="square" lIns="91440" tIns="45720" rIns="91440" bIns="45720" anchor="t"/>
          <a:p>
            <a:r>
              <a:rPr lang="en-US" altLang="zh-CN" sz="2800" dirty="0"/>
              <a:t>get()</a:t>
            </a:r>
            <a:r>
              <a:rPr lang="zh-CN" altLang="zh-CN" sz="2800" dirty="0"/>
              <a:t>方法返回指定键的值，如果值不在字典中返回默认值。</a:t>
            </a:r>
            <a:endParaRPr lang="zh-CN" altLang="zh-CN" sz="2800" dirty="0"/>
          </a:p>
          <a:p>
            <a:r>
              <a:rPr lang="en-US" altLang="zh-CN" sz="2800" dirty="0"/>
              <a:t>get()</a:t>
            </a:r>
            <a:r>
              <a:rPr lang="zh-CN" altLang="zh-CN" sz="2800" dirty="0"/>
              <a:t>方法的语法：</a:t>
            </a:r>
            <a:r>
              <a:rPr lang="en-US" altLang="zh-CN" sz="2800" b="1" dirty="0">
                <a:solidFill>
                  <a:srgbClr val="FF0000"/>
                </a:solidFill>
              </a:rPr>
              <a:t>dict.get</a:t>
            </a:r>
            <a:r>
              <a:rPr lang="en-US" altLang="zh-CN" sz="2800" dirty="0"/>
              <a:t>(key, default=None)</a:t>
            </a:r>
            <a:endParaRPr lang="zh-CN" altLang="zh-CN" sz="2800" dirty="0"/>
          </a:p>
          <a:p>
            <a:r>
              <a:rPr lang="en-US" altLang="zh-CN" sz="2800" dirty="0"/>
              <a:t>dict</a:t>
            </a:r>
            <a:r>
              <a:rPr lang="zh-CN" altLang="zh-CN" sz="2800" dirty="0"/>
              <a:t>代表的是指定字典，</a:t>
            </a:r>
            <a:r>
              <a:rPr lang="en-US" altLang="zh-CN" sz="2800" dirty="0"/>
              <a:t>key</a:t>
            </a:r>
            <a:r>
              <a:rPr lang="zh-CN" altLang="zh-CN" sz="2800" dirty="0"/>
              <a:t>代表字典中要查找的键，</a:t>
            </a:r>
            <a:r>
              <a:rPr lang="en-US" altLang="zh-CN" sz="2800" dirty="0"/>
              <a:t>default</a:t>
            </a:r>
            <a:r>
              <a:rPr lang="zh-CN" altLang="zh-CN" sz="2800" dirty="0"/>
              <a:t>代表如果指定键的值不存在时，返回该默认值。</a:t>
            </a:r>
            <a:r>
              <a:rPr lang="zh-CN" altLang="zh-CN" sz="2800" b="1" dirty="0">
                <a:solidFill>
                  <a:srgbClr val="FF0000"/>
                </a:solidFill>
              </a:rPr>
              <a:t>返回指定键的值，如果值不在字典中返回默认值</a:t>
            </a:r>
            <a:r>
              <a:rPr lang="en-US" altLang="zh-CN" sz="2800" b="1" dirty="0">
                <a:solidFill>
                  <a:srgbClr val="FF0000"/>
                </a:solidFill>
              </a:rPr>
              <a:t> None</a:t>
            </a:r>
            <a:r>
              <a:rPr lang="zh-CN" altLang="zh-CN" sz="2800" dirty="0"/>
              <a:t>。示例如下：</a:t>
            </a:r>
            <a:endParaRPr lang="zh-CN" altLang="zh-CN" sz="2800" dirty="0"/>
          </a:p>
          <a:p>
            <a:r>
              <a:rPr lang="en-US" altLang="zh-CN" sz="2800" dirty="0"/>
              <a:t>&gt;&gt;&gt; student={'</a:t>
            </a:r>
            <a:r>
              <a:rPr lang="zh-CN" altLang="zh-CN" sz="2800" dirty="0"/>
              <a:t>小萌</a:t>
            </a:r>
            <a:r>
              <a:rPr lang="en-US" altLang="zh-CN" sz="2800" dirty="0"/>
              <a:t>': '1001', '</a:t>
            </a:r>
            <a:r>
              <a:rPr lang="zh-CN" altLang="zh-CN" sz="2800" dirty="0"/>
              <a:t>小智</a:t>
            </a:r>
            <a:r>
              <a:rPr lang="en-US" altLang="zh-CN" sz="2800" dirty="0"/>
              <a:t>': '1002'}</a:t>
            </a:r>
            <a:endParaRPr lang="zh-CN" altLang="zh-CN" sz="2800" dirty="0"/>
          </a:p>
          <a:p>
            <a:r>
              <a:rPr lang="en-US" altLang="zh-CN" sz="2800" dirty="0"/>
              <a:t>&gt;&gt;&gt; print ('</a:t>
            </a:r>
            <a:r>
              <a:rPr lang="zh-CN" altLang="zh-CN" sz="2800" dirty="0"/>
              <a:t>小萌的学号为</a:t>
            </a:r>
            <a:r>
              <a:rPr lang="en-US" altLang="zh-CN" sz="2800" dirty="0"/>
              <a:t>: %s' %  student.get('</a:t>
            </a:r>
            <a:r>
              <a:rPr lang="zh-CN" altLang="zh-CN" sz="2800" dirty="0"/>
              <a:t>小萌</a:t>
            </a:r>
            <a:r>
              <a:rPr lang="en-US" altLang="zh-CN" sz="2800" dirty="0"/>
              <a:t>'))</a:t>
            </a:r>
            <a:endParaRPr lang="zh-CN" altLang="zh-CN" sz="2800" dirty="0"/>
          </a:p>
          <a:p>
            <a:r>
              <a:rPr lang="zh-CN" altLang="zh-CN" sz="2800" dirty="0"/>
              <a:t>小萌的学号为</a:t>
            </a:r>
            <a:r>
              <a:rPr lang="en-US" altLang="zh-CN" sz="2800" dirty="0"/>
              <a:t>: 1001</a:t>
            </a:r>
            <a:endParaRPr lang="zh-CN" altLang="en-US" sz="2800" dirty="0"/>
          </a:p>
        </p:txBody>
      </p:sp>
    </p:spTree>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28"/>
          <p:cNvSpPr/>
          <p:nvPr/>
        </p:nvSpPr>
        <p:spPr>
          <a:xfrm>
            <a:off x="-14174" y="1360622"/>
            <a:ext cx="382661" cy="448727"/>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prstClr val="white"/>
              </a:solidFill>
            </a:endParaRPr>
          </a:p>
        </p:txBody>
      </p:sp>
      <p:sp>
        <p:nvSpPr>
          <p:cNvPr id="14" name="矩形 13"/>
          <p:cNvSpPr/>
          <p:nvPr/>
        </p:nvSpPr>
        <p:spPr>
          <a:xfrm>
            <a:off x="359532" y="1360622"/>
            <a:ext cx="2862318" cy="448727"/>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5" name="Freeform 83"/>
          <p:cNvSpPr>
            <a:spLocks noChangeArrowheads="1"/>
          </p:cNvSpPr>
          <p:nvPr/>
        </p:nvSpPr>
        <p:spPr bwMode="auto">
          <a:xfrm>
            <a:off x="69157" y="1476986"/>
            <a:ext cx="216000" cy="216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68580" tIns="34290" rIns="68580" bIns="34290" anchor="ctr"/>
          <a:lstStyle/>
          <a:p>
            <a:endParaRPr lang="en-US">
              <a:solidFill>
                <a:prstClr val="black"/>
              </a:solidFill>
            </a:endParaRPr>
          </a:p>
        </p:txBody>
      </p:sp>
      <p:sp>
        <p:nvSpPr>
          <p:cNvPr id="16" name="文本框 5"/>
          <p:cNvSpPr txBox="1"/>
          <p:nvPr/>
        </p:nvSpPr>
        <p:spPr>
          <a:xfrm>
            <a:off x="715339" y="1389364"/>
            <a:ext cx="4828769" cy="391160"/>
          </a:xfrm>
          <a:prstGeom prst="rect">
            <a:avLst/>
          </a:prstGeom>
          <a:noFill/>
        </p:spPr>
        <p:txBody>
          <a:bodyPr wrap="square" lIns="68580" tIns="34290" rIns="68580" bIns="34290" rtlCol="0">
            <a:spAutoFit/>
          </a:bodyPr>
          <a:lstStyle/>
          <a:p>
            <a:r>
              <a:rPr lang="en-US" altLang="zh-CN" sz="2100" dirty="0">
                <a:solidFill>
                  <a:prstClr val="white"/>
                </a:solidFill>
                <a:latin typeface="微软雅黑 Light" panose="020B0502040204020203" pitchFamily="34" charset="-122"/>
                <a:ea typeface="微软雅黑 Light" panose="020B0502040204020203" pitchFamily="34" charset="-122"/>
              </a:rPr>
              <a:t>Python</a:t>
            </a:r>
            <a:r>
              <a:rPr lang="zh-CN" altLang="en-US" sz="2100" dirty="0">
                <a:solidFill>
                  <a:prstClr val="white"/>
                </a:solidFill>
                <a:latin typeface="微软雅黑 Light" panose="020B0502040204020203" pitchFamily="34" charset="-122"/>
                <a:ea typeface="微软雅黑 Light" panose="020B0502040204020203" pitchFamily="34" charset="-122"/>
              </a:rPr>
              <a:t>语言与</a:t>
            </a:r>
            <a:r>
              <a:rPr lang="en-US" altLang="zh-CN" sz="2100" dirty="0">
                <a:solidFill>
                  <a:prstClr val="white"/>
                </a:solidFill>
                <a:latin typeface="微软雅黑 Light" panose="020B0502040204020203" pitchFamily="34" charset="-122"/>
                <a:ea typeface="微软雅黑 Light" panose="020B0502040204020203" pitchFamily="34" charset="-122"/>
              </a:rPr>
              <a:t>Java</a:t>
            </a:r>
            <a:endParaRPr lang="zh-CN" altLang="en-US" sz="2100" dirty="0">
              <a:solidFill>
                <a:prstClr val="white"/>
              </a:solidFill>
              <a:latin typeface="微软雅黑 Light" panose="020B0502040204020203" pitchFamily="34" charset="-122"/>
              <a:ea typeface="微软雅黑 Light" panose="020B0502040204020203" pitchFamily="34" charset="-122"/>
            </a:endParaRPr>
          </a:p>
        </p:txBody>
      </p:sp>
      <p:sp>
        <p:nvSpPr>
          <p:cNvPr id="7" name="内容占位符 1"/>
          <p:cNvSpPr>
            <a:spLocks noGrp="1"/>
          </p:cNvSpPr>
          <p:nvPr>
            <p:ph idx="1"/>
          </p:nvPr>
        </p:nvSpPr>
        <p:spPr>
          <a:xfrm>
            <a:off x="3116590" y="3315043"/>
            <a:ext cx="2744115" cy="1944216"/>
          </a:xfrm>
        </p:spPr>
        <p:txBody>
          <a:bodyPr>
            <a:normAutofit fontScale="70000"/>
          </a:bodyPr>
          <a:lstStyle/>
          <a:p>
            <a:pPr>
              <a:lnSpc>
                <a:spcPct val="150000"/>
              </a:lnSpc>
            </a:pPr>
            <a:r>
              <a:rPr kumimoji="1" lang="zh-CN" altLang="en-US" dirty="0" smtClean="0"/>
              <a:t>动态类型和静态类型</a:t>
            </a:r>
            <a:endParaRPr kumimoji="1" lang="en-US" altLang="zh-CN" dirty="0" smtClean="0"/>
          </a:p>
          <a:p>
            <a:pPr>
              <a:lnSpc>
                <a:spcPct val="150000"/>
              </a:lnSpc>
            </a:pPr>
            <a:r>
              <a:rPr kumimoji="1" lang="en-US" altLang="zh-CN" dirty="0" smtClean="0"/>
              <a:t>Python</a:t>
            </a:r>
            <a:r>
              <a:rPr kumimoji="1" lang="zh-CN" altLang="en-US" dirty="0" smtClean="0"/>
              <a:t>中一切皆对象</a:t>
            </a:r>
            <a:endParaRPr kumimoji="1" lang="en-US" altLang="zh-CN" dirty="0" smtClean="0"/>
          </a:p>
          <a:p>
            <a:pPr>
              <a:lnSpc>
                <a:spcPct val="150000"/>
              </a:lnSpc>
            </a:pPr>
            <a:r>
              <a:rPr kumimoji="1" lang="zh-CN" altLang="en-US" dirty="0" smtClean="0"/>
              <a:t>括号与缩进</a:t>
            </a:r>
            <a:endParaRPr kumimoji="1" lang="en-US" altLang="zh-CN" dirty="0" smtClean="0"/>
          </a:p>
          <a:p>
            <a:pPr>
              <a:lnSpc>
                <a:spcPct val="150000"/>
              </a:lnSpc>
            </a:pPr>
            <a:r>
              <a:rPr kumimoji="1" lang="zh-CN" altLang="en-US" dirty="0" smtClean="0"/>
              <a:t>应用领域</a:t>
            </a:r>
            <a:endParaRPr kumimoji="1" lang="zh-CN" altLang="en-US"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7157" y="2486393"/>
            <a:ext cx="1947068" cy="576909"/>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6805" t="11047" r="10128" b="14826"/>
          <a:stretch>
            <a:fillRect/>
          </a:stretch>
        </p:blipFill>
        <p:spPr>
          <a:xfrm>
            <a:off x="6354198" y="2334788"/>
            <a:ext cx="1350150" cy="728514"/>
          </a:xfrm>
          <a:prstGeom prst="rect">
            <a:avLst/>
          </a:prstGeom>
        </p:spPr>
      </p:pic>
      <p:sp>
        <p:nvSpPr>
          <p:cNvPr id="3" name="灯片编号占位符 2"/>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10" name="矩形 9"/>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11" name="椭圆 10"/>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6525"/>
            <a:ext cx="7886700" cy="8604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5.3.5  </a:t>
            </a:r>
            <a:r>
              <a:rPr lang="en-US" altLang="zh-CN" dirty="0">
                <a:solidFill>
                  <a:srgbClr val="FF0000"/>
                </a:solidFill>
                <a:effectLst>
                  <a:outerShdw blurRad="38100" dist="38100" dir="2700000">
                    <a:srgbClr val="000000"/>
                  </a:outerShdw>
                </a:effectLst>
              </a:rPr>
              <a:t>key in dict</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996950"/>
            <a:ext cx="7886700" cy="5457825"/>
          </a:xfrm>
        </p:spPr>
        <p:txBody>
          <a:bodyPr vert="horz" wrap="square" lIns="91440" tIns="45720" rIns="91440" bIns="45720" numCol="1" anchor="t" anchorCtr="0" compatLnSpc="1"/>
          <a:p>
            <a:pPr>
              <a:lnSpc>
                <a:spcPct val="80000"/>
              </a:lnSpc>
            </a:pPr>
            <a:r>
              <a:rPr lang="en-US" altLang="zh-CN" sz="2700" dirty="0"/>
              <a:t>Python</a:t>
            </a:r>
            <a:r>
              <a:rPr lang="zh-CN" altLang="zh-CN" sz="2700" dirty="0"/>
              <a:t>字典</a:t>
            </a:r>
            <a:r>
              <a:rPr lang="en-US" altLang="zh-CN" sz="2700" dirty="0"/>
              <a:t>in</a:t>
            </a:r>
            <a:r>
              <a:rPr lang="zh-CN" altLang="zh-CN" sz="2700" dirty="0"/>
              <a:t>操作符用于判断键是否存在于字典中，如果</a:t>
            </a:r>
            <a:r>
              <a:rPr lang="zh-CN" altLang="zh-CN" sz="2700" dirty="0">
                <a:solidFill>
                  <a:srgbClr val="FF0000"/>
                </a:solidFill>
              </a:rPr>
              <a:t>键在字典</a:t>
            </a:r>
            <a:r>
              <a:rPr lang="en-US" altLang="zh-CN" sz="2700" dirty="0">
                <a:solidFill>
                  <a:srgbClr val="FF0000"/>
                </a:solidFill>
              </a:rPr>
              <a:t>dict</a:t>
            </a:r>
            <a:r>
              <a:rPr lang="zh-CN" altLang="zh-CN" sz="2700" dirty="0">
                <a:solidFill>
                  <a:srgbClr val="FF0000"/>
                </a:solidFill>
              </a:rPr>
              <a:t>里返回</a:t>
            </a:r>
            <a:r>
              <a:rPr lang="en-US" altLang="zh-CN" sz="2700" dirty="0">
                <a:solidFill>
                  <a:srgbClr val="FF0000"/>
                </a:solidFill>
              </a:rPr>
              <a:t>true</a:t>
            </a:r>
            <a:r>
              <a:rPr lang="zh-CN" altLang="zh-CN" sz="2700" dirty="0">
                <a:solidFill>
                  <a:srgbClr val="FF0000"/>
                </a:solidFill>
              </a:rPr>
              <a:t>，否则返回</a:t>
            </a:r>
            <a:r>
              <a:rPr lang="en-US" altLang="zh-CN" sz="2700" dirty="0">
                <a:solidFill>
                  <a:srgbClr val="FF0000"/>
                </a:solidFill>
              </a:rPr>
              <a:t>false</a:t>
            </a:r>
            <a:r>
              <a:rPr lang="zh-CN" altLang="zh-CN" sz="2700" dirty="0"/>
              <a:t>。</a:t>
            </a:r>
            <a:endParaRPr lang="zh-CN" altLang="zh-CN" sz="2700" dirty="0"/>
          </a:p>
          <a:p>
            <a:pPr>
              <a:lnSpc>
                <a:spcPct val="80000"/>
              </a:lnSpc>
            </a:pPr>
            <a:r>
              <a:rPr lang="zh-CN" altLang="zh-CN" sz="2700" dirty="0"/>
              <a:t>该方法的语法：</a:t>
            </a:r>
            <a:r>
              <a:rPr lang="en-US" altLang="zh-CN" sz="2700" dirty="0"/>
              <a:t>key in dict</a:t>
            </a:r>
            <a:endParaRPr lang="zh-CN" altLang="zh-CN" sz="2700" dirty="0"/>
          </a:p>
          <a:p>
            <a:pPr>
              <a:lnSpc>
                <a:spcPct val="80000"/>
              </a:lnSpc>
            </a:pPr>
            <a:r>
              <a:rPr lang="zh-CN" altLang="zh-CN" sz="2700" dirty="0"/>
              <a:t>此语法中</a:t>
            </a:r>
            <a:r>
              <a:rPr lang="en-US" altLang="zh-CN" sz="2700" dirty="0"/>
              <a:t>dict</a:t>
            </a:r>
            <a:r>
              <a:rPr lang="zh-CN" altLang="zh-CN" sz="2700" dirty="0"/>
              <a:t>代表的是指定字典，</a:t>
            </a:r>
            <a:r>
              <a:rPr lang="en-US" altLang="zh-CN" sz="2700" dirty="0"/>
              <a:t>key</a:t>
            </a:r>
            <a:r>
              <a:rPr lang="zh-CN" altLang="zh-CN" sz="2700" dirty="0"/>
              <a:t>代表要在字典中查找的键。如果键在字典里返回</a:t>
            </a:r>
            <a:r>
              <a:rPr lang="en-US" altLang="zh-CN" sz="2700" dirty="0"/>
              <a:t>true</a:t>
            </a:r>
            <a:r>
              <a:rPr lang="zh-CN" altLang="zh-CN" sz="2700" dirty="0"/>
              <a:t>，否则返回</a:t>
            </a:r>
            <a:r>
              <a:rPr lang="en-US" altLang="zh-CN" sz="2700" dirty="0"/>
              <a:t>false</a:t>
            </a:r>
            <a:r>
              <a:rPr lang="zh-CN" altLang="zh-CN" sz="2700" dirty="0"/>
              <a:t>。示例如下：</a:t>
            </a:r>
            <a:endParaRPr lang="zh-CN" altLang="zh-CN" sz="2700" dirty="0"/>
          </a:p>
          <a:p>
            <a:pPr>
              <a:lnSpc>
                <a:spcPct val="80000"/>
              </a:lnSpc>
            </a:pPr>
            <a:r>
              <a:rPr lang="en-US" altLang="zh-CN" sz="2700" dirty="0"/>
              <a:t>&gt;&gt;&gt; student={'</a:t>
            </a:r>
            <a:r>
              <a:rPr lang="zh-CN" altLang="zh-CN" sz="2700" dirty="0"/>
              <a:t>小萌</a:t>
            </a:r>
            <a:r>
              <a:rPr lang="en-US" altLang="zh-CN" sz="2700" dirty="0"/>
              <a:t>': '1001', '</a:t>
            </a:r>
            <a:r>
              <a:rPr lang="zh-CN" altLang="zh-CN" sz="2700" dirty="0"/>
              <a:t>小智</a:t>
            </a:r>
            <a:r>
              <a:rPr lang="en-US" altLang="zh-CN" sz="2700" dirty="0"/>
              <a:t>': '1002'}</a:t>
            </a:r>
            <a:endParaRPr lang="zh-CN" altLang="zh-CN" sz="2700" dirty="0"/>
          </a:p>
          <a:p>
            <a:pPr>
              <a:lnSpc>
                <a:spcPct val="80000"/>
              </a:lnSpc>
            </a:pPr>
            <a:r>
              <a:rPr lang="en-US" altLang="zh-CN" sz="2700" dirty="0"/>
              <a:t>&gt;&gt;&gt; print('</a:t>
            </a:r>
            <a:r>
              <a:rPr lang="zh-CN" altLang="zh-CN" sz="2700" dirty="0"/>
              <a:t>小萌在</a:t>
            </a:r>
            <a:r>
              <a:rPr lang="en-US" altLang="zh-CN" sz="2700" dirty="0"/>
              <a:t>student</a:t>
            </a:r>
            <a:r>
              <a:rPr lang="zh-CN" altLang="zh-CN" sz="2700" dirty="0"/>
              <a:t>字典中：</a:t>
            </a:r>
            <a:r>
              <a:rPr lang="en-US" altLang="zh-CN" sz="2700" dirty="0"/>
              <a:t>%s'%('</a:t>
            </a:r>
            <a:r>
              <a:rPr lang="zh-CN" altLang="zh-CN" sz="2700" dirty="0"/>
              <a:t>小萌</a:t>
            </a:r>
            <a:r>
              <a:rPr lang="en-US" altLang="zh-CN" sz="2700" dirty="0"/>
              <a:t>' in student))</a:t>
            </a:r>
            <a:endParaRPr lang="zh-CN" altLang="zh-CN" sz="2700" dirty="0"/>
          </a:p>
          <a:p>
            <a:pPr>
              <a:lnSpc>
                <a:spcPct val="80000"/>
              </a:lnSpc>
            </a:pPr>
            <a:r>
              <a:rPr lang="zh-CN" altLang="zh-CN" sz="2700" dirty="0"/>
              <a:t>小萌在</a:t>
            </a:r>
            <a:r>
              <a:rPr lang="en-US" altLang="zh-CN" sz="2700" dirty="0"/>
              <a:t>student</a:t>
            </a:r>
            <a:r>
              <a:rPr lang="zh-CN" altLang="zh-CN" sz="2700" dirty="0"/>
              <a:t>字典中：</a:t>
            </a:r>
            <a:r>
              <a:rPr lang="en-US" altLang="zh-CN" sz="2700" dirty="0"/>
              <a:t>True</a:t>
            </a:r>
            <a:endParaRPr lang="zh-CN" altLang="zh-CN" sz="2700" dirty="0"/>
          </a:p>
          <a:p>
            <a:pPr>
              <a:lnSpc>
                <a:spcPct val="80000"/>
              </a:lnSpc>
            </a:pPr>
            <a:r>
              <a:rPr lang="en-US" altLang="zh-CN" sz="2700" dirty="0"/>
              <a:t>&gt;&gt;&gt; print('</a:t>
            </a:r>
            <a:r>
              <a:rPr lang="zh-CN" altLang="zh-CN" sz="2700" dirty="0"/>
              <a:t>小强在</a:t>
            </a:r>
            <a:r>
              <a:rPr lang="en-US" altLang="zh-CN" sz="2700" dirty="0"/>
              <a:t>student</a:t>
            </a:r>
            <a:r>
              <a:rPr lang="zh-CN" altLang="zh-CN" sz="2700" dirty="0"/>
              <a:t>字典中：</a:t>
            </a:r>
            <a:r>
              <a:rPr lang="en-US" altLang="zh-CN" sz="2700" dirty="0"/>
              <a:t>%s'%('</a:t>
            </a:r>
            <a:r>
              <a:rPr lang="zh-CN" altLang="zh-CN" sz="2700" dirty="0"/>
              <a:t>小强</a:t>
            </a:r>
            <a:r>
              <a:rPr lang="en-US" altLang="zh-CN" sz="2700" dirty="0"/>
              <a:t>' in student))</a:t>
            </a:r>
            <a:endParaRPr lang="zh-CN" altLang="zh-CN" sz="2700" dirty="0"/>
          </a:p>
          <a:p>
            <a:pPr>
              <a:lnSpc>
                <a:spcPct val="80000"/>
              </a:lnSpc>
            </a:pPr>
            <a:r>
              <a:rPr lang="zh-CN" altLang="zh-CN" sz="2700" dirty="0"/>
              <a:t>小强在</a:t>
            </a:r>
            <a:r>
              <a:rPr lang="en-US" altLang="zh-CN" sz="2700" dirty="0"/>
              <a:t>student</a:t>
            </a:r>
            <a:r>
              <a:rPr lang="zh-CN" altLang="zh-CN" sz="2700" dirty="0"/>
              <a:t>字典中：</a:t>
            </a:r>
            <a:r>
              <a:rPr lang="en-US" altLang="zh-CN" sz="2700" dirty="0"/>
              <a:t>False</a:t>
            </a:r>
            <a:endParaRPr lang="zh-CN" altLang="en-US" sz="2700" dirty="0"/>
          </a:p>
        </p:txBody>
      </p:sp>
    </p:spTree>
  </p:cSld>
  <p:clrMapOvr>
    <a:masterClrMapping/>
  </p:clrMapOvr>
  <p:transition spd="med">
    <p:push/>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0813"/>
            <a:ext cx="7886700" cy="8731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5.3.6  </a:t>
            </a:r>
            <a:r>
              <a:rPr lang="en-US" altLang="zh-CN" dirty="0">
                <a:solidFill>
                  <a:srgbClr val="FF0000"/>
                </a:solidFill>
                <a:effectLst>
                  <a:outerShdw blurRad="38100" dist="38100" dir="2700000">
                    <a:srgbClr val="000000"/>
                  </a:outerShdw>
                </a:effectLst>
              </a:rPr>
              <a:t>items</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208899" name="内容占位符 2"/>
          <p:cNvSpPr>
            <a:spLocks noGrp="1"/>
          </p:cNvSpPr>
          <p:nvPr>
            <p:ph idx="1"/>
          </p:nvPr>
        </p:nvSpPr>
        <p:spPr>
          <a:xfrm>
            <a:off x="628650" y="1023938"/>
            <a:ext cx="7886700" cy="5153025"/>
          </a:xfrm>
        </p:spPr>
        <p:txBody>
          <a:bodyPr vert="horz" wrap="square" lIns="91440" tIns="45720" rIns="91440" bIns="45720" anchor="t"/>
          <a:p>
            <a:r>
              <a:rPr lang="en-US" altLang="zh-CN" sz="2800" dirty="0"/>
              <a:t>items()</a:t>
            </a:r>
            <a:r>
              <a:rPr lang="zh-CN" altLang="zh-CN" sz="2800" dirty="0"/>
              <a:t>方法</a:t>
            </a:r>
            <a:r>
              <a:rPr lang="zh-CN" altLang="zh-CN" sz="2800" b="1" dirty="0">
                <a:solidFill>
                  <a:srgbClr val="FF0000"/>
                </a:solidFill>
              </a:rPr>
              <a:t>以列表返回可遍历的</a:t>
            </a:r>
            <a:r>
              <a:rPr lang="en-US" altLang="zh-CN" sz="2800" b="1" dirty="0">
                <a:solidFill>
                  <a:srgbClr val="FF0000"/>
                </a:solidFill>
              </a:rPr>
              <a:t>(</a:t>
            </a:r>
            <a:r>
              <a:rPr lang="zh-CN" altLang="zh-CN" sz="2800" b="1" dirty="0">
                <a:solidFill>
                  <a:srgbClr val="FF0000"/>
                </a:solidFill>
              </a:rPr>
              <a:t>键</a:t>
            </a:r>
            <a:r>
              <a:rPr lang="en-US" altLang="zh-CN" sz="2800" b="1" dirty="0">
                <a:solidFill>
                  <a:srgbClr val="FF0000"/>
                </a:solidFill>
              </a:rPr>
              <a:t>, </a:t>
            </a:r>
            <a:r>
              <a:rPr lang="zh-CN" altLang="zh-CN" sz="2800" b="1" dirty="0">
                <a:solidFill>
                  <a:srgbClr val="FF0000"/>
                </a:solidFill>
              </a:rPr>
              <a:t>值</a:t>
            </a:r>
            <a:r>
              <a:rPr lang="en-US" altLang="zh-CN" sz="2800" b="1" dirty="0">
                <a:solidFill>
                  <a:srgbClr val="FF0000"/>
                </a:solidFill>
              </a:rPr>
              <a:t>) </a:t>
            </a:r>
            <a:r>
              <a:rPr lang="zh-CN" altLang="zh-CN" sz="2800" b="1" dirty="0">
                <a:solidFill>
                  <a:srgbClr val="FF0000"/>
                </a:solidFill>
              </a:rPr>
              <a:t>元组数组。</a:t>
            </a:r>
            <a:endParaRPr lang="zh-CN" altLang="zh-CN" sz="2800" b="1" dirty="0">
              <a:solidFill>
                <a:srgbClr val="FF0000"/>
              </a:solidFill>
            </a:endParaRPr>
          </a:p>
          <a:p>
            <a:r>
              <a:rPr lang="en-US" altLang="zh-CN" sz="2800" dirty="0"/>
              <a:t>items()</a:t>
            </a:r>
            <a:r>
              <a:rPr lang="zh-CN" altLang="zh-CN" sz="2800" dirty="0"/>
              <a:t>方法的语法：</a:t>
            </a:r>
            <a:r>
              <a:rPr lang="en-US" altLang="zh-CN" sz="2800" dirty="0"/>
              <a:t>dict.items()</a:t>
            </a:r>
            <a:endParaRPr lang="zh-CN" altLang="zh-CN" sz="2800" dirty="0"/>
          </a:p>
          <a:p>
            <a:r>
              <a:rPr lang="zh-CN" altLang="zh-CN" sz="2800" dirty="0"/>
              <a:t>此语法中</a:t>
            </a:r>
            <a:r>
              <a:rPr lang="en-US" altLang="zh-CN" sz="2800" dirty="0"/>
              <a:t>dict</a:t>
            </a:r>
            <a:r>
              <a:rPr lang="zh-CN" altLang="zh-CN" sz="2800" dirty="0"/>
              <a:t>代表的是指定字典，该方法不需要参数。返回可遍历的</a:t>
            </a:r>
            <a:r>
              <a:rPr lang="en-US" altLang="zh-CN" sz="2800" dirty="0"/>
              <a:t>(</a:t>
            </a:r>
            <a:r>
              <a:rPr lang="zh-CN" altLang="zh-CN" sz="2800" dirty="0"/>
              <a:t>键</a:t>
            </a:r>
            <a:r>
              <a:rPr lang="en-US" altLang="zh-CN" sz="2800" dirty="0"/>
              <a:t>/</a:t>
            </a:r>
            <a:r>
              <a:rPr lang="zh-CN" altLang="zh-CN" sz="2800" dirty="0"/>
              <a:t>值</a:t>
            </a:r>
            <a:r>
              <a:rPr lang="en-US" altLang="zh-CN" sz="2800" dirty="0"/>
              <a:t>) </a:t>
            </a:r>
            <a:r>
              <a:rPr lang="zh-CN" altLang="zh-CN" sz="2800" dirty="0"/>
              <a:t>元组数组。示例如下：</a:t>
            </a:r>
            <a:endParaRPr lang="zh-CN" altLang="zh-CN" sz="2800" dirty="0"/>
          </a:p>
          <a:p>
            <a:r>
              <a:rPr lang="en-US" altLang="zh-CN" sz="2800" dirty="0"/>
              <a:t>&gt;&gt;&gt; student={'</a:t>
            </a:r>
            <a:r>
              <a:rPr lang="zh-CN" altLang="zh-CN" sz="2800" dirty="0"/>
              <a:t>小萌</a:t>
            </a:r>
            <a:r>
              <a:rPr lang="en-US" altLang="zh-CN" sz="2800" dirty="0"/>
              <a:t>': '1001', '</a:t>
            </a:r>
            <a:r>
              <a:rPr lang="zh-CN" altLang="zh-CN" sz="2800" dirty="0"/>
              <a:t>小智</a:t>
            </a:r>
            <a:r>
              <a:rPr lang="en-US" altLang="zh-CN" sz="2800" dirty="0"/>
              <a:t>': '1002'}</a:t>
            </a:r>
            <a:endParaRPr lang="zh-CN" altLang="zh-CN" sz="2800" dirty="0"/>
          </a:p>
          <a:p>
            <a:r>
              <a:rPr lang="en-US" altLang="zh-CN" sz="2800" dirty="0"/>
              <a:t>&gt;&gt;&gt; print('</a:t>
            </a:r>
            <a:r>
              <a:rPr lang="zh-CN" altLang="zh-CN" sz="2800" dirty="0"/>
              <a:t>调用</a:t>
            </a:r>
            <a:r>
              <a:rPr lang="en-US" altLang="zh-CN" sz="2800" dirty="0"/>
              <a:t>items</a:t>
            </a:r>
            <a:r>
              <a:rPr lang="zh-CN" altLang="zh-CN" sz="2800" dirty="0"/>
              <a:t>方法的结果：</a:t>
            </a:r>
            <a:r>
              <a:rPr lang="en-US" altLang="zh-CN" sz="2800" dirty="0"/>
              <a:t>%s'% student.items())</a:t>
            </a:r>
            <a:endParaRPr lang="zh-CN" altLang="zh-CN" sz="2800" dirty="0"/>
          </a:p>
          <a:p>
            <a:r>
              <a:rPr lang="zh-CN" altLang="zh-CN" sz="2800" dirty="0"/>
              <a:t>调用</a:t>
            </a:r>
            <a:r>
              <a:rPr lang="en-US" altLang="zh-CN" sz="2800" dirty="0"/>
              <a:t>items</a:t>
            </a:r>
            <a:r>
              <a:rPr lang="zh-CN" altLang="zh-CN" sz="2800" dirty="0"/>
              <a:t>方法的结果：</a:t>
            </a:r>
            <a:r>
              <a:rPr lang="en-US" altLang="zh-CN" sz="2800" dirty="0"/>
              <a:t>dict_items([('</a:t>
            </a:r>
            <a:r>
              <a:rPr lang="zh-CN" altLang="zh-CN" sz="2800" dirty="0"/>
              <a:t>小萌</a:t>
            </a:r>
            <a:r>
              <a:rPr lang="en-US" altLang="zh-CN" sz="2800" dirty="0"/>
              <a:t>', '1001'), ('</a:t>
            </a:r>
            <a:r>
              <a:rPr lang="zh-CN" altLang="zh-CN" sz="2800" dirty="0"/>
              <a:t>小智</a:t>
            </a:r>
            <a:r>
              <a:rPr lang="en-US" altLang="zh-CN" sz="2800" dirty="0"/>
              <a:t>', '1002')])</a:t>
            </a:r>
            <a:endParaRPr lang="zh-CN" altLang="zh-CN" sz="2800" dirty="0"/>
          </a:p>
          <a:p>
            <a:endParaRPr lang="zh-CN" altLang="en-US" sz="2800" dirty="0"/>
          </a:p>
        </p:txBody>
      </p:sp>
    </p:spTree>
  </p:cSld>
  <p:clrMapOvr>
    <a:masterClrMapping/>
  </p:clrMapOvr>
  <p:transition spd="med">
    <p:push/>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8588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5.3.7  </a:t>
            </a:r>
            <a:r>
              <a:rPr lang="en-US" altLang="zh-CN" dirty="0">
                <a:solidFill>
                  <a:srgbClr val="FF0000"/>
                </a:solidFill>
                <a:effectLst>
                  <a:outerShdw blurRad="38100" dist="38100" dir="2700000">
                    <a:srgbClr val="000000"/>
                  </a:outerShdw>
                </a:effectLst>
              </a:rPr>
              <a:t>keys</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209923" name="内容占位符 2"/>
          <p:cNvSpPr>
            <a:spLocks noGrp="1"/>
          </p:cNvSpPr>
          <p:nvPr>
            <p:ph idx="1"/>
          </p:nvPr>
        </p:nvSpPr>
        <p:spPr>
          <a:xfrm>
            <a:off x="628650" y="968375"/>
            <a:ext cx="7886700" cy="4737100"/>
          </a:xfrm>
        </p:spPr>
        <p:txBody>
          <a:bodyPr vert="horz" wrap="square" lIns="91440" tIns="45720" rIns="91440" bIns="45720" anchor="t"/>
          <a:p>
            <a:r>
              <a:rPr lang="en-US" altLang="zh-CN" b="1" dirty="0">
                <a:solidFill>
                  <a:srgbClr val="FF0000"/>
                </a:solidFill>
              </a:rPr>
              <a:t>keys()</a:t>
            </a:r>
            <a:r>
              <a:rPr lang="zh-CN" altLang="zh-CN" b="1" dirty="0">
                <a:solidFill>
                  <a:srgbClr val="FF0000"/>
                </a:solidFill>
              </a:rPr>
              <a:t>方法以列表返回一个字典所有的键</a:t>
            </a:r>
            <a:r>
              <a:rPr lang="zh-CN" altLang="zh-CN" dirty="0"/>
              <a:t>。</a:t>
            </a:r>
            <a:endParaRPr lang="zh-CN" altLang="zh-CN" dirty="0"/>
          </a:p>
          <a:p>
            <a:r>
              <a:rPr lang="en-US" altLang="zh-CN" dirty="0"/>
              <a:t>keys()</a:t>
            </a:r>
            <a:r>
              <a:rPr lang="zh-CN" altLang="zh-CN" dirty="0"/>
              <a:t>方法的语法：</a:t>
            </a:r>
            <a:r>
              <a:rPr lang="en-US" altLang="zh-CN" dirty="0"/>
              <a:t>dict.keys()</a:t>
            </a:r>
            <a:endParaRPr lang="zh-CN" altLang="zh-CN" dirty="0"/>
          </a:p>
          <a:p>
            <a:r>
              <a:rPr lang="zh-CN" altLang="zh-CN" dirty="0"/>
              <a:t>此语法中</a:t>
            </a:r>
            <a:r>
              <a:rPr lang="en-US" altLang="zh-CN" dirty="0"/>
              <a:t>dict</a:t>
            </a:r>
            <a:r>
              <a:rPr lang="zh-CN" altLang="zh-CN" dirty="0"/>
              <a:t>代表的是指定字典，该方法不需要参数。返回一个字典所有的键。示例如下：</a:t>
            </a:r>
            <a:endParaRPr lang="zh-CN" altLang="zh-CN" dirty="0"/>
          </a:p>
          <a:p>
            <a:r>
              <a:rPr lang="en-US" altLang="zh-CN" dirty="0"/>
              <a:t>&gt;&gt;&gt; student={'</a:t>
            </a:r>
            <a:r>
              <a:rPr lang="zh-CN" altLang="zh-CN" dirty="0"/>
              <a:t>小萌</a:t>
            </a:r>
            <a:r>
              <a:rPr lang="en-US" altLang="zh-CN" dirty="0"/>
              <a:t>': '1001', '</a:t>
            </a:r>
            <a:r>
              <a:rPr lang="zh-CN" altLang="zh-CN" dirty="0"/>
              <a:t>小智</a:t>
            </a:r>
            <a:r>
              <a:rPr lang="en-US" altLang="zh-CN" dirty="0"/>
              <a:t>': '1002'}</a:t>
            </a:r>
            <a:endParaRPr lang="zh-CN" altLang="zh-CN" dirty="0"/>
          </a:p>
          <a:p>
            <a:r>
              <a:rPr lang="en-US" altLang="zh-CN" dirty="0"/>
              <a:t>&gt;&gt;&gt; print('</a:t>
            </a:r>
            <a:r>
              <a:rPr lang="zh-CN" altLang="zh-CN" dirty="0"/>
              <a:t>字典</a:t>
            </a:r>
            <a:r>
              <a:rPr lang="en-US" altLang="zh-CN" dirty="0"/>
              <a:t>student</a:t>
            </a:r>
            <a:r>
              <a:rPr lang="zh-CN" altLang="zh-CN" dirty="0"/>
              <a:t>所有的键为：</a:t>
            </a:r>
            <a:r>
              <a:rPr lang="en-US" altLang="zh-CN" dirty="0"/>
              <a:t>%s'% student.keys())</a:t>
            </a:r>
            <a:endParaRPr lang="zh-CN" altLang="zh-CN" dirty="0"/>
          </a:p>
          <a:p>
            <a:r>
              <a:rPr lang="zh-CN" altLang="zh-CN" dirty="0"/>
              <a:t>字典</a:t>
            </a:r>
            <a:r>
              <a:rPr lang="en-US" altLang="zh-CN" dirty="0"/>
              <a:t>student</a:t>
            </a:r>
            <a:r>
              <a:rPr lang="zh-CN" altLang="zh-CN" dirty="0"/>
              <a:t>所有的键为：</a:t>
            </a:r>
            <a:r>
              <a:rPr lang="en-US" altLang="zh-CN" dirty="0"/>
              <a:t>dict_keys(['</a:t>
            </a:r>
            <a:r>
              <a:rPr lang="zh-CN" altLang="zh-CN" dirty="0"/>
              <a:t>小萌</a:t>
            </a:r>
            <a:r>
              <a:rPr lang="en-US" altLang="zh-CN" dirty="0"/>
              <a:t>', '</a:t>
            </a:r>
            <a:r>
              <a:rPr lang="zh-CN" altLang="zh-CN" dirty="0"/>
              <a:t>小智</a:t>
            </a:r>
            <a:r>
              <a:rPr lang="en-US" altLang="zh-CN" dirty="0"/>
              <a:t>'])</a:t>
            </a:r>
            <a:endParaRPr lang="zh-CN" altLang="en-US" dirty="0"/>
          </a:p>
        </p:txBody>
      </p:sp>
    </p:spTree>
  </p:cSld>
  <p:clrMapOvr>
    <a:masterClrMapping/>
  </p:clrMapOvr>
  <p:transition spd="med">
    <p:push/>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8461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5.3.8  </a:t>
            </a:r>
            <a:r>
              <a:rPr lang="en-US" altLang="zh-CN" dirty="0">
                <a:solidFill>
                  <a:srgbClr val="FF0000"/>
                </a:solidFill>
                <a:effectLst>
                  <a:outerShdw blurRad="38100" dist="38100" dir="2700000">
                    <a:srgbClr val="000000"/>
                  </a:outerShdw>
                </a:effectLst>
              </a:rPr>
              <a:t>setdefault</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1023938"/>
            <a:ext cx="7886700" cy="5834063"/>
          </a:xfrm>
        </p:spPr>
        <p:txBody>
          <a:bodyPr vert="horz" wrap="square" lIns="91440" tIns="45720" rIns="91440" bIns="45720" numCol="1" anchor="t" anchorCtr="0" compatLnSpc="1"/>
          <a:p>
            <a:pPr>
              <a:lnSpc>
                <a:spcPct val="80000"/>
              </a:lnSpc>
            </a:pPr>
            <a:r>
              <a:rPr lang="en-US" altLang="zh-CN" sz="2200" dirty="0"/>
              <a:t>setdefault()</a:t>
            </a:r>
            <a:r>
              <a:rPr lang="zh-CN" altLang="zh-CN" sz="2200" dirty="0"/>
              <a:t>方法和</a:t>
            </a:r>
            <a:r>
              <a:rPr lang="en-US" altLang="zh-CN" sz="2200" dirty="0"/>
              <a:t>get()</a:t>
            </a:r>
            <a:r>
              <a:rPr lang="zh-CN" altLang="zh-CN" sz="2200" dirty="0"/>
              <a:t>方法类似</a:t>
            </a:r>
            <a:r>
              <a:rPr lang="en-US" altLang="zh-CN" sz="2200" dirty="0"/>
              <a:t>, </a:t>
            </a:r>
            <a:r>
              <a:rPr lang="zh-CN" altLang="zh-CN" sz="2200" dirty="0"/>
              <a:t>就是获得与给定键相关联的值，如果键不存在于字典中，将会添加键并将值设为默认值。</a:t>
            </a:r>
            <a:endParaRPr lang="zh-CN" altLang="zh-CN" sz="2200" dirty="0"/>
          </a:p>
          <a:p>
            <a:pPr>
              <a:lnSpc>
                <a:spcPct val="80000"/>
              </a:lnSpc>
            </a:pPr>
            <a:r>
              <a:rPr lang="en-US" altLang="zh-CN" sz="2200" dirty="0"/>
              <a:t>setdefault()</a:t>
            </a:r>
            <a:r>
              <a:rPr lang="zh-CN" altLang="zh-CN" sz="2200" dirty="0"/>
              <a:t>方法的语法：</a:t>
            </a:r>
            <a:r>
              <a:rPr lang="en-US" altLang="zh-CN" sz="2200" dirty="0"/>
              <a:t>dict.setdefault(key, default=None)</a:t>
            </a:r>
            <a:endParaRPr lang="zh-CN" altLang="zh-CN" sz="2200" dirty="0"/>
          </a:p>
          <a:p>
            <a:pPr>
              <a:lnSpc>
                <a:spcPct val="80000"/>
              </a:lnSpc>
            </a:pPr>
            <a:r>
              <a:rPr lang="en-US" altLang="zh-CN" sz="2200" dirty="0"/>
              <a:t>dict</a:t>
            </a:r>
            <a:r>
              <a:rPr lang="zh-CN" altLang="zh-CN" sz="2200" dirty="0"/>
              <a:t>代表的是指定字典，</a:t>
            </a:r>
            <a:r>
              <a:rPr lang="en-US" altLang="zh-CN" sz="2200" dirty="0"/>
              <a:t>key</a:t>
            </a:r>
            <a:r>
              <a:rPr lang="zh-CN" altLang="zh-CN" sz="2200" dirty="0"/>
              <a:t>代表查找的键值，</a:t>
            </a:r>
            <a:r>
              <a:rPr lang="en-US" altLang="zh-CN" sz="2200" dirty="0"/>
              <a:t>default</a:t>
            </a:r>
            <a:r>
              <a:rPr lang="zh-CN" altLang="zh-CN" sz="2200" dirty="0"/>
              <a:t>代表键不存在时，设置的默认键值。该方法没有任何返回值。示例如下：</a:t>
            </a:r>
            <a:endParaRPr lang="zh-CN" altLang="zh-CN" sz="2200" dirty="0"/>
          </a:p>
          <a:p>
            <a:pPr>
              <a:lnSpc>
                <a:spcPct val="80000"/>
              </a:lnSpc>
            </a:pPr>
            <a:r>
              <a:rPr lang="en-US" altLang="zh-CN" sz="2200" dirty="0"/>
              <a:t>&gt;&gt;&gt; student={'</a:t>
            </a:r>
            <a:r>
              <a:rPr lang="zh-CN" altLang="zh-CN" sz="2200" dirty="0"/>
              <a:t>小萌</a:t>
            </a:r>
            <a:r>
              <a:rPr lang="en-US" altLang="zh-CN" sz="2200" dirty="0"/>
              <a:t>': '1001', '</a:t>
            </a:r>
            <a:r>
              <a:rPr lang="zh-CN" altLang="zh-CN" sz="2200" dirty="0"/>
              <a:t>小智</a:t>
            </a:r>
            <a:r>
              <a:rPr lang="en-US" altLang="zh-CN" sz="2200" dirty="0"/>
              <a:t>': '1002'}</a:t>
            </a:r>
            <a:endParaRPr lang="zh-CN" altLang="zh-CN" sz="2200" dirty="0"/>
          </a:p>
          <a:p>
            <a:pPr>
              <a:lnSpc>
                <a:spcPct val="80000"/>
              </a:lnSpc>
            </a:pPr>
            <a:r>
              <a:rPr lang="en-US" altLang="zh-CN" sz="2200" dirty="0"/>
              <a:t>&gt;&gt;&gt; print('</a:t>
            </a:r>
            <a:r>
              <a:rPr lang="zh-CN" altLang="zh-CN" sz="2200" dirty="0"/>
              <a:t>小强的键值为：</a:t>
            </a:r>
            <a:r>
              <a:rPr lang="en-US" altLang="zh-CN" sz="2200" dirty="0"/>
              <a:t>%s'% student.setdefault('</a:t>
            </a:r>
            <a:r>
              <a:rPr lang="zh-CN" altLang="zh-CN" sz="2200" dirty="0"/>
              <a:t>小强</a:t>
            </a:r>
            <a:r>
              <a:rPr lang="en-US" altLang="zh-CN" sz="2200" dirty="0"/>
              <a:t>'))</a:t>
            </a:r>
            <a:endParaRPr lang="zh-CN" altLang="zh-CN" sz="2200" dirty="0"/>
          </a:p>
          <a:p>
            <a:pPr>
              <a:lnSpc>
                <a:spcPct val="80000"/>
              </a:lnSpc>
            </a:pPr>
            <a:r>
              <a:rPr lang="zh-CN" altLang="zh-CN" sz="2200" dirty="0"/>
              <a:t>小强的键值为：</a:t>
            </a:r>
            <a:r>
              <a:rPr lang="en-US" altLang="zh-CN" sz="2200" dirty="0"/>
              <a:t>None</a:t>
            </a:r>
            <a:endParaRPr lang="zh-CN" altLang="zh-CN" sz="2200" dirty="0"/>
          </a:p>
          <a:p>
            <a:pPr>
              <a:lnSpc>
                <a:spcPct val="80000"/>
              </a:lnSpc>
            </a:pPr>
            <a:r>
              <a:rPr lang="en-US" altLang="zh-CN" sz="2200" dirty="0"/>
              <a:t>&gt;&gt;&gt; print('</a:t>
            </a:r>
            <a:r>
              <a:rPr lang="zh-CN" altLang="zh-CN" sz="2200" dirty="0"/>
              <a:t>小智的键值为：</a:t>
            </a:r>
            <a:r>
              <a:rPr lang="en-US" altLang="zh-CN" sz="2200" dirty="0"/>
              <a:t>%s'% student.setdefault('</a:t>
            </a:r>
            <a:r>
              <a:rPr lang="zh-CN" altLang="zh-CN" sz="2200" dirty="0"/>
              <a:t>小智</a:t>
            </a:r>
            <a:r>
              <a:rPr lang="en-US" altLang="zh-CN" sz="2200" dirty="0"/>
              <a:t>'))</a:t>
            </a:r>
            <a:endParaRPr lang="zh-CN" altLang="zh-CN" sz="2200" dirty="0"/>
          </a:p>
          <a:p>
            <a:pPr>
              <a:lnSpc>
                <a:spcPct val="80000"/>
              </a:lnSpc>
            </a:pPr>
            <a:r>
              <a:rPr lang="zh-CN" altLang="zh-CN" sz="2200" dirty="0"/>
              <a:t>小智的键值为：</a:t>
            </a:r>
            <a:r>
              <a:rPr lang="en-US" altLang="zh-CN" sz="2200" dirty="0"/>
              <a:t>1002</a:t>
            </a:r>
            <a:endParaRPr lang="zh-CN" altLang="zh-CN" sz="2200" dirty="0"/>
          </a:p>
          <a:p>
            <a:pPr>
              <a:lnSpc>
                <a:spcPct val="80000"/>
              </a:lnSpc>
            </a:pPr>
            <a:r>
              <a:rPr lang="en-US" altLang="zh-CN" sz="2200" dirty="0"/>
              <a:t>&gt;&gt;&gt; print('student</a:t>
            </a:r>
            <a:r>
              <a:rPr lang="zh-CN" altLang="zh-CN" sz="2200" dirty="0"/>
              <a:t>字典新值为：</a:t>
            </a:r>
            <a:r>
              <a:rPr lang="en-US" altLang="zh-CN" sz="2200" dirty="0"/>
              <a:t>%s'% student)</a:t>
            </a:r>
            <a:endParaRPr lang="zh-CN" altLang="zh-CN" sz="2200" dirty="0"/>
          </a:p>
          <a:p>
            <a:pPr>
              <a:lnSpc>
                <a:spcPct val="80000"/>
              </a:lnSpc>
            </a:pPr>
            <a:r>
              <a:rPr lang="en-US" altLang="zh-CN" sz="2200" dirty="0"/>
              <a:t>student</a:t>
            </a:r>
            <a:r>
              <a:rPr lang="zh-CN" altLang="zh-CN" sz="2200" dirty="0"/>
              <a:t>字典新值为：</a:t>
            </a:r>
            <a:r>
              <a:rPr lang="en-US" altLang="zh-CN" sz="2200" dirty="0"/>
              <a:t>{'</a:t>
            </a:r>
            <a:r>
              <a:rPr lang="zh-CN" altLang="zh-CN" sz="2200" dirty="0"/>
              <a:t>小强</a:t>
            </a:r>
            <a:r>
              <a:rPr lang="en-US" altLang="zh-CN" sz="2200" dirty="0"/>
              <a:t>': None, '</a:t>
            </a:r>
            <a:r>
              <a:rPr lang="zh-CN" altLang="zh-CN" sz="2200" dirty="0"/>
              <a:t>小萌</a:t>
            </a:r>
            <a:r>
              <a:rPr lang="en-US" altLang="zh-CN" sz="2200" dirty="0"/>
              <a:t>': '1001', '</a:t>
            </a:r>
            <a:r>
              <a:rPr lang="zh-CN" altLang="zh-CN" sz="2200" dirty="0"/>
              <a:t>小智</a:t>
            </a:r>
            <a:r>
              <a:rPr lang="en-US" altLang="zh-CN" sz="2200" dirty="0"/>
              <a:t>': '1002'}</a:t>
            </a:r>
            <a:endParaRPr lang="zh-CN" altLang="en-US" sz="2200" dirty="0"/>
          </a:p>
        </p:txBody>
      </p:sp>
    </p:spTree>
  </p:cSld>
  <p:clrMapOvr>
    <a:masterClrMapping/>
  </p:clrMapOvr>
  <p:transition spd="med">
    <p:push/>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7239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5.3.9  </a:t>
            </a:r>
            <a:r>
              <a:rPr lang="en-US" altLang="zh-CN" dirty="0">
                <a:solidFill>
                  <a:srgbClr val="FF0000"/>
                </a:solidFill>
                <a:effectLst>
                  <a:outerShdw blurRad="38100" dist="38100" dir="2700000">
                    <a:srgbClr val="000000"/>
                  </a:outerShdw>
                </a:effectLst>
              </a:rPr>
              <a:t>update</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968375"/>
            <a:ext cx="7886700" cy="5773738"/>
          </a:xfrm>
        </p:spPr>
        <p:txBody>
          <a:bodyPr vert="horz" wrap="square" lIns="91440" tIns="45720" rIns="91440" bIns="45720" numCol="1" anchor="t" anchorCtr="0" compatLnSpc="1"/>
          <a:p>
            <a:pPr>
              <a:lnSpc>
                <a:spcPct val="80000"/>
              </a:lnSpc>
            </a:pPr>
            <a:r>
              <a:rPr lang="en-US" altLang="zh-CN" sz="3000" dirty="0">
                <a:solidFill>
                  <a:srgbClr val="FF0000"/>
                </a:solidFill>
              </a:rPr>
              <a:t>update()</a:t>
            </a:r>
            <a:r>
              <a:rPr lang="zh-CN" altLang="zh-CN" sz="3000" dirty="0">
                <a:solidFill>
                  <a:srgbClr val="FF0000"/>
                </a:solidFill>
              </a:rPr>
              <a:t>方法把字典</a:t>
            </a:r>
            <a:r>
              <a:rPr lang="en-US" altLang="zh-CN" sz="3000" dirty="0">
                <a:solidFill>
                  <a:srgbClr val="FF0000"/>
                </a:solidFill>
              </a:rPr>
              <a:t>dict2</a:t>
            </a:r>
            <a:r>
              <a:rPr lang="zh-CN" altLang="zh-CN" sz="3000" dirty="0">
                <a:solidFill>
                  <a:srgbClr val="FF0000"/>
                </a:solidFill>
              </a:rPr>
              <a:t>的键</a:t>
            </a:r>
            <a:r>
              <a:rPr lang="en-US" altLang="zh-CN" sz="3000" dirty="0">
                <a:solidFill>
                  <a:srgbClr val="FF0000"/>
                </a:solidFill>
              </a:rPr>
              <a:t>/</a:t>
            </a:r>
            <a:r>
              <a:rPr lang="zh-CN" altLang="zh-CN" sz="3000" dirty="0">
                <a:solidFill>
                  <a:srgbClr val="FF0000"/>
                </a:solidFill>
              </a:rPr>
              <a:t>值对更新到</a:t>
            </a:r>
            <a:r>
              <a:rPr lang="en-US" altLang="zh-CN" sz="3000" dirty="0">
                <a:solidFill>
                  <a:srgbClr val="FF0000"/>
                </a:solidFill>
              </a:rPr>
              <a:t>dict</a:t>
            </a:r>
            <a:r>
              <a:rPr lang="zh-CN" altLang="zh-CN" sz="3000" dirty="0">
                <a:solidFill>
                  <a:srgbClr val="FF0000"/>
                </a:solidFill>
              </a:rPr>
              <a:t>里。</a:t>
            </a:r>
            <a:endParaRPr lang="zh-CN" altLang="zh-CN" sz="3000" dirty="0">
              <a:solidFill>
                <a:srgbClr val="FF0000"/>
              </a:solidFill>
            </a:endParaRPr>
          </a:p>
          <a:p>
            <a:pPr>
              <a:lnSpc>
                <a:spcPct val="80000"/>
              </a:lnSpc>
            </a:pPr>
            <a:r>
              <a:rPr lang="en-US" altLang="zh-CN" sz="3000" dirty="0"/>
              <a:t>update()</a:t>
            </a:r>
            <a:r>
              <a:rPr lang="zh-CN" altLang="zh-CN" sz="3000" dirty="0"/>
              <a:t>方法的语法：</a:t>
            </a:r>
            <a:r>
              <a:rPr lang="en-US" altLang="zh-CN" sz="3000" dirty="0"/>
              <a:t>dict.update(dict2)</a:t>
            </a:r>
            <a:endParaRPr lang="zh-CN" altLang="zh-CN" sz="3000" dirty="0"/>
          </a:p>
          <a:p>
            <a:pPr>
              <a:lnSpc>
                <a:spcPct val="80000"/>
              </a:lnSpc>
            </a:pPr>
            <a:r>
              <a:rPr lang="zh-CN" altLang="zh-CN" sz="3000" dirty="0"/>
              <a:t>此语法中</a:t>
            </a:r>
            <a:r>
              <a:rPr lang="en-US" altLang="zh-CN" sz="3000" dirty="0"/>
              <a:t>dict</a:t>
            </a:r>
            <a:r>
              <a:rPr lang="zh-CN" altLang="zh-CN" sz="3000" dirty="0"/>
              <a:t>代表的是指定字典，</a:t>
            </a:r>
            <a:r>
              <a:rPr lang="en-US" altLang="zh-CN" sz="3000" dirty="0"/>
              <a:t>dict2</a:t>
            </a:r>
            <a:r>
              <a:rPr lang="zh-CN" altLang="zh-CN" sz="3000" dirty="0"/>
              <a:t>代表添加到指定字典</a:t>
            </a:r>
            <a:r>
              <a:rPr lang="en-US" altLang="zh-CN" sz="3000" dirty="0"/>
              <a:t>dict</a:t>
            </a:r>
            <a:r>
              <a:rPr lang="zh-CN" altLang="zh-CN" sz="3000" dirty="0"/>
              <a:t>里的字典。该方法没有任何返回值。示例如下：</a:t>
            </a:r>
            <a:endParaRPr lang="zh-CN" altLang="zh-CN" sz="3000" dirty="0"/>
          </a:p>
          <a:p>
            <a:pPr>
              <a:lnSpc>
                <a:spcPct val="80000"/>
              </a:lnSpc>
            </a:pPr>
            <a:r>
              <a:rPr lang="en-US" altLang="zh-CN" sz="3000" dirty="0"/>
              <a:t>&gt;&gt;&gt; student={'</a:t>
            </a:r>
            <a:r>
              <a:rPr lang="zh-CN" altLang="zh-CN" sz="3000" dirty="0"/>
              <a:t>小萌</a:t>
            </a:r>
            <a:r>
              <a:rPr lang="en-US" altLang="zh-CN" sz="3000" dirty="0"/>
              <a:t>': '1001', '</a:t>
            </a:r>
            <a:r>
              <a:rPr lang="zh-CN" altLang="zh-CN" sz="3000" dirty="0"/>
              <a:t>小智</a:t>
            </a:r>
            <a:r>
              <a:rPr lang="en-US" altLang="zh-CN" sz="3000" dirty="0"/>
              <a:t>': '1002'}</a:t>
            </a:r>
            <a:endParaRPr lang="zh-CN" altLang="zh-CN" sz="3000" dirty="0"/>
          </a:p>
          <a:p>
            <a:pPr>
              <a:lnSpc>
                <a:spcPct val="80000"/>
              </a:lnSpc>
            </a:pPr>
            <a:r>
              <a:rPr lang="en-US" altLang="zh-CN" sz="3000" dirty="0"/>
              <a:t>&gt;&gt;&gt; student2={'</a:t>
            </a:r>
            <a:r>
              <a:rPr lang="zh-CN" altLang="zh-CN" sz="3000" dirty="0"/>
              <a:t>小李</a:t>
            </a:r>
            <a:r>
              <a:rPr lang="en-US" altLang="zh-CN" sz="3000" dirty="0"/>
              <a:t>':'1003'}</a:t>
            </a:r>
            <a:endParaRPr lang="zh-CN" altLang="zh-CN" sz="3000" dirty="0"/>
          </a:p>
          <a:p>
            <a:pPr>
              <a:lnSpc>
                <a:spcPct val="80000"/>
              </a:lnSpc>
            </a:pPr>
            <a:r>
              <a:rPr lang="en-US" altLang="zh-CN" sz="3000" dirty="0"/>
              <a:t>&gt;&gt;&gt; print('</a:t>
            </a:r>
            <a:r>
              <a:rPr lang="zh-CN" altLang="zh-CN" sz="3000" dirty="0"/>
              <a:t>原</a:t>
            </a:r>
            <a:r>
              <a:rPr lang="en-US" altLang="zh-CN" sz="3000" dirty="0"/>
              <a:t>student</a:t>
            </a:r>
            <a:r>
              <a:rPr lang="zh-CN" altLang="zh-CN" sz="3000" dirty="0"/>
              <a:t>字典为：</a:t>
            </a:r>
            <a:r>
              <a:rPr lang="en-US" altLang="zh-CN" sz="3000" dirty="0"/>
              <a:t>%s'% student)</a:t>
            </a:r>
            <a:endParaRPr lang="zh-CN" altLang="zh-CN" sz="3000" dirty="0"/>
          </a:p>
          <a:p>
            <a:pPr>
              <a:lnSpc>
                <a:spcPct val="80000"/>
              </a:lnSpc>
            </a:pPr>
            <a:r>
              <a:rPr lang="zh-CN" altLang="zh-CN" sz="3000" dirty="0"/>
              <a:t>原</a:t>
            </a:r>
            <a:r>
              <a:rPr lang="en-US" altLang="zh-CN" sz="3000" dirty="0"/>
              <a:t>student</a:t>
            </a:r>
            <a:r>
              <a:rPr lang="zh-CN" altLang="zh-CN" sz="3000" dirty="0"/>
              <a:t>字典为：</a:t>
            </a:r>
            <a:r>
              <a:rPr lang="en-US" altLang="zh-CN" sz="3000" dirty="0"/>
              <a:t>{'</a:t>
            </a:r>
            <a:r>
              <a:rPr lang="zh-CN" altLang="zh-CN" sz="3000" dirty="0"/>
              <a:t>小萌</a:t>
            </a:r>
            <a:r>
              <a:rPr lang="en-US" altLang="zh-CN" sz="3000" dirty="0"/>
              <a:t>': '1001', '</a:t>
            </a:r>
            <a:r>
              <a:rPr lang="zh-CN" altLang="zh-CN" sz="3000" dirty="0"/>
              <a:t>小智</a:t>
            </a:r>
            <a:r>
              <a:rPr lang="en-US" altLang="zh-CN" sz="3000" dirty="0"/>
              <a:t>': '1002'}</a:t>
            </a:r>
            <a:endParaRPr lang="zh-CN" altLang="zh-CN" sz="3000" dirty="0"/>
          </a:p>
          <a:p>
            <a:pPr>
              <a:lnSpc>
                <a:spcPct val="80000"/>
              </a:lnSpc>
            </a:pPr>
            <a:r>
              <a:rPr lang="en-US" altLang="zh-CN" sz="3000" dirty="0"/>
              <a:t>&gt;&gt;&gt; student.update(student2)</a:t>
            </a:r>
            <a:endParaRPr lang="zh-CN" altLang="zh-CN" sz="3000" dirty="0"/>
          </a:p>
          <a:p>
            <a:pPr>
              <a:lnSpc>
                <a:spcPct val="80000"/>
              </a:lnSpc>
            </a:pPr>
            <a:r>
              <a:rPr lang="en-US" altLang="zh-CN" sz="3000" dirty="0"/>
              <a:t>&gt;&gt;&gt; print('</a:t>
            </a:r>
            <a:r>
              <a:rPr lang="zh-CN" altLang="zh-CN" sz="3000" dirty="0"/>
              <a:t>新</a:t>
            </a:r>
            <a:r>
              <a:rPr lang="en-US" altLang="zh-CN" sz="3000" dirty="0"/>
              <a:t>student</a:t>
            </a:r>
            <a:r>
              <a:rPr lang="zh-CN" altLang="zh-CN" sz="3000" dirty="0"/>
              <a:t>字典为：</a:t>
            </a:r>
            <a:r>
              <a:rPr lang="en-US" altLang="zh-CN" sz="3000" dirty="0"/>
              <a:t>%s'% student)</a:t>
            </a:r>
            <a:endParaRPr lang="zh-CN" altLang="en-US" sz="3000" dirty="0"/>
          </a:p>
        </p:txBody>
      </p:sp>
    </p:spTree>
  </p:cSld>
  <p:clrMapOvr>
    <a:masterClrMapping/>
  </p:clrMapOvr>
  <p:transition spd="med">
    <p:push/>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8334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5.3.10  </a:t>
            </a:r>
            <a:r>
              <a:rPr lang="en-US" altLang="zh-CN" dirty="0">
                <a:solidFill>
                  <a:srgbClr val="FF0000"/>
                </a:solidFill>
                <a:effectLst>
                  <a:outerShdw blurRad="38100" dist="38100" dir="2700000">
                    <a:srgbClr val="000000"/>
                  </a:outerShdw>
                </a:effectLst>
              </a:rPr>
              <a:t>values</a:t>
            </a:r>
            <a:r>
              <a:rPr lang="zh-CN" altLang="zh-CN" dirty="0">
                <a:solidFill>
                  <a:srgbClr val="FF0000"/>
                </a:solidFill>
                <a:effectLst>
                  <a:outerShdw blurRad="38100" dist="38100" dir="2700000">
                    <a:srgbClr val="000000"/>
                  </a:outerShdw>
                </a:effectLst>
              </a:rPr>
              <a:t>方法</a:t>
            </a:r>
            <a:endParaRPr lang="zh-CN" altLang="en-US" dirty="0">
              <a:solidFill>
                <a:srgbClr val="FF0000"/>
              </a:solidFill>
              <a:effectLst>
                <a:outerShdw blurRad="38100" dist="38100" dir="2700000">
                  <a:srgbClr val="000000"/>
                </a:outerShdw>
              </a:effectLst>
            </a:endParaRPr>
          </a:p>
        </p:txBody>
      </p:sp>
      <p:sp>
        <p:nvSpPr>
          <p:cNvPr id="212995" name="内容占位符 2"/>
          <p:cNvSpPr>
            <a:spLocks noGrp="1"/>
          </p:cNvSpPr>
          <p:nvPr>
            <p:ph idx="1"/>
          </p:nvPr>
        </p:nvSpPr>
        <p:spPr>
          <a:xfrm>
            <a:off x="628650" y="955675"/>
            <a:ext cx="7886700" cy="4640263"/>
          </a:xfrm>
        </p:spPr>
        <p:txBody>
          <a:bodyPr vert="horz" wrap="square" lIns="91440" tIns="45720" rIns="91440" bIns="45720" anchor="t"/>
          <a:p>
            <a:r>
              <a:rPr lang="en-US" altLang="zh-CN" sz="2800" b="1" dirty="0">
                <a:solidFill>
                  <a:srgbClr val="FF0000"/>
                </a:solidFill>
              </a:rPr>
              <a:t>values()</a:t>
            </a:r>
            <a:r>
              <a:rPr lang="zh-CN" altLang="zh-CN" sz="2800" b="1" dirty="0">
                <a:solidFill>
                  <a:srgbClr val="FF0000"/>
                </a:solidFill>
              </a:rPr>
              <a:t>方法以列表形式返回字典中的所有值</a:t>
            </a:r>
            <a:r>
              <a:rPr lang="zh-CN" altLang="zh-CN" sz="2800" dirty="0"/>
              <a:t>。与返回键的列表不同的是，返回的列表中可以包含重复的元素。</a:t>
            </a:r>
            <a:endParaRPr lang="zh-CN" altLang="zh-CN" sz="2800" dirty="0"/>
          </a:p>
          <a:p>
            <a:r>
              <a:rPr lang="en-US" altLang="zh-CN" sz="2800" dirty="0"/>
              <a:t>values()</a:t>
            </a:r>
            <a:r>
              <a:rPr lang="zh-CN" altLang="zh-CN" sz="2800" dirty="0"/>
              <a:t>方法的语法：</a:t>
            </a:r>
            <a:r>
              <a:rPr lang="en-US" altLang="zh-CN" sz="2800" dirty="0"/>
              <a:t>dict.values()</a:t>
            </a:r>
            <a:endParaRPr lang="zh-CN" altLang="zh-CN" sz="2800" dirty="0"/>
          </a:p>
          <a:p>
            <a:r>
              <a:rPr lang="zh-CN" altLang="zh-CN" sz="2800" dirty="0"/>
              <a:t>此语法中</a:t>
            </a:r>
            <a:r>
              <a:rPr lang="en-US" altLang="zh-CN" sz="2800" dirty="0"/>
              <a:t>dict</a:t>
            </a:r>
            <a:r>
              <a:rPr lang="zh-CN" altLang="zh-CN" sz="2800" dirty="0"/>
              <a:t>代表的是指定字典，该方法不需要参数。返回字典中的所有值。示例如下：</a:t>
            </a:r>
            <a:endParaRPr lang="zh-CN" altLang="zh-CN" sz="2800" dirty="0"/>
          </a:p>
          <a:p>
            <a:r>
              <a:rPr lang="en-US" altLang="zh-CN" sz="2800" dirty="0"/>
              <a:t>&gt;&gt;&gt; student={'</a:t>
            </a:r>
            <a:r>
              <a:rPr lang="zh-CN" altLang="zh-CN" sz="2800" dirty="0"/>
              <a:t>小萌</a:t>
            </a:r>
            <a:r>
              <a:rPr lang="en-US" altLang="zh-CN" sz="2800" dirty="0"/>
              <a:t>': '1001', '</a:t>
            </a:r>
            <a:r>
              <a:rPr lang="zh-CN" altLang="zh-CN" sz="2800" dirty="0"/>
              <a:t>小智</a:t>
            </a:r>
            <a:r>
              <a:rPr lang="en-US" altLang="zh-CN" sz="2800" dirty="0"/>
              <a:t>': '1002','</a:t>
            </a:r>
            <a:r>
              <a:rPr lang="zh-CN" altLang="zh-CN" sz="2800" dirty="0"/>
              <a:t>小李</a:t>
            </a:r>
            <a:r>
              <a:rPr lang="en-US" altLang="zh-CN" sz="2800" dirty="0"/>
              <a:t>':'1001'}</a:t>
            </a:r>
            <a:endParaRPr lang="zh-CN" altLang="zh-CN" sz="2800" dirty="0"/>
          </a:p>
          <a:p>
            <a:r>
              <a:rPr lang="en-US" altLang="zh-CN" sz="2800" dirty="0"/>
              <a:t>&gt;&gt;&gt; print('student</a:t>
            </a:r>
            <a:r>
              <a:rPr lang="zh-CN" altLang="zh-CN" sz="2800" dirty="0"/>
              <a:t>字典所有值为：</a:t>
            </a:r>
            <a:r>
              <a:rPr lang="en-US" altLang="zh-CN" sz="2800" dirty="0"/>
              <a:t>%s'% list(student.values()))</a:t>
            </a:r>
            <a:endParaRPr lang="zh-CN" altLang="zh-CN" sz="2800" dirty="0"/>
          </a:p>
          <a:p>
            <a:r>
              <a:rPr lang="en-US" altLang="zh-CN" sz="2800" dirty="0"/>
              <a:t>student</a:t>
            </a:r>
            <a:r>
              <a:rPr lang="zh-CN" altLang="zh-CN" sz="2800" dirty="0"/>
              <a:t>字典所有值为：</a:t>
            </a:r>
            <a:r>
              <a:rPr lang="en-US" altLang="zh-CN" sz="2800" dirty="0"/>
              <a:t>['1001', '1001', '1002']</a:t>
            </a:r>
            <a:endParaRPr lang="zh-CN" altLang="en-US" sz="2800" dirty="0"/>
          </a:p>
        </p:txBody>
      </p:sp>
    </p:spTree>
  </p:cSld>
  <p:clrMapOvr>
    <a:masterClrMapping/>
  </p:clrMapOvr>
  <p:transition spd="med">
    <p:push/>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9175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5.4  </a:t>
            </a:r>
            <a:r>
              <a:rPr lang="zh-CN" altLang="zh-CN" dirty="0">
                <a:effectLst>
                  <a:outerShdw blurRad="38100" dist="38100" dir="2700000">
                    <a:srgbClr val="000000"/>
                  </a:outerShdw>
                </a:effectLst>
              </a:rPr>
              <a:t>调</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试</a:t>
            </a:r>
            <a:endParaRPr lang="zh-CN" altLang="en-US" dirty="0">
              <a:effectLst>
                <a:outerShdw blurRad="38100" dist="38100" dir="2700000">
                  <a:srgbClr val="000000"/>
                </a:outerShdw>
              </a:effectLst>
            </a:endParaRPr>
          </a:p>
        </p:txBody>
      </p:sp>
      <p:sp>
        <p:nvSpPr>
          <p:cNvPr id="214019" name="内容占位符 2"/>
          <p:cNvSpPr>
            <a:spLocks noGrp="1"/>
          </p:cNvSpPr>
          <p:nvPr>
            <p:ph idx="1"/>
          </p:nvPr>
        </p:nvSpPr>
        <p:spPr>
          <a:xfrm>
            <a:off x="628650" y="1392238"/>
            <a:ext cx="7886700" cy="5465762"/>
          </a:xfrm>
        </p:spPr>
        <p:txBody>
          <a:bodyPr vert="horz" wrap="square" lIns="91440" tIns="45720" rIns="91440" bIns="45720" anchor="t"/>
          <a:p>
            <a:r>
              <a:rPr lang="zh-CN" altLang="zh-CN" dirty="0"/>
              <a:t>下面我们通过示例来进行介绍，这里通过设置的一些错误让读者来认识在编写代码过程中可能碰到的比较常见的问题，以帮助读者熟悉和解决实际遇到的问题。我们来一起看看如下几个示例。</a:t>
            </a:r>
            <a:endParaRPr lang="zh-CN" altLang="zh-CN" dirty="0"/>
          </a:p>
          <a:p>
            <a:r>
              <a:rPr lang="zh-CN" altLang="zh-CN" dirty="0"/>
              <a:t>（</a:t>
            </a:r>
            <a:r>
              <a:rPr lang="en-US" altLang="zh-CN" dirty="0"/>
              <a:t>1</a:t>
            </a:r>
            <a:r>
              <a:rPr lang="zh-CN" altLang="zh-CN" dirty="0"/>
              <a:t>）在使用列表根据姓名查找学号中，学号使用的是字符串表示的，更改为数字表示会怎样？</a:t>
            </a:r>
            <a:endParaRPr lang="en-US" altLang="zh-CN" dirty="0"/>
          </a:p>
          <a:p>
            <a:r>
              <a:rPr lang="zh-CN" altLang="zh-CN" dirty="0"/>
              <a:t>（</a:t>
            </a:r>
            <a:r>
              <a:rPr lang="en-US" altLang="zh-CN" dirty="0"/>
              <a:t>2</a:t>
            </a:r>
            <a:r>
              <a:rPr lang="zh-CN" altLang="zh-CN" dirty="0"/>
              <a:t>）尝试从字典中输出一个字符宽度为</a:t>
            </a:r>
            <a:r>
              <a:rPr lang="en-US" altLang="zh-CN" dirty="0"/>
              <a:t>10</a:t>
            </a:r>
            <a:r>
              <a:rPr lang="zh-CN" altLang="zh-CN" dirty="0"/>
              <a:t>的元素？</a:t>
            </a:r>
            <a:endParaRPr lang="zh-CN" altLang="en-US" dirty="0"/>
          </a:p>
        </p:txBody>
      </p:sp>
    </p:spTree>
  </p:cSld>
  <p:clrMapOvr>
    <a:masterClrMapping/>
  </p:clrMapOvr>
  <p:transition spd="med">
    <p:push/>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7508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5.5  </a:t>
            </a:r>
            <a:r>
              <a:rPr lang="zh-CN" altLang="zh-CN" dirty="0">
                <a:effectLst>
                  <a:outerShdw blurRad="38100" dist="38100" dir="2700000">
                    <a:srgbClr val="000000"/>
                  </a:outerShdw>
                </a:effectLst>
              </a:rPr>
              <a:t>问题解答</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860425"/>
            <a:ext cx="7886700" cy="5997575"/>
          </a:xfrm>
        </p:spPr>
        <p:txBody>
          <a:bodyPr vert="horz" wrap="square" lIns="91440" tIns="45720" rIns="91440" bIns="45720" numCol="1" anchor="t" anchorCtr="0" compatLnSpc="1"/>
          <a:p>
            <a:pPr>
              <a:lnSpc>
                <a:spcPct val="90000"/>
              </a:lnSpc>
            </a:pPr>
            <a:r>
              <a:rPr lang="zh-CN" altLang="zh-CN" sz="2700" dirty="0"/>
              <a:t>（</a:t>
            </a:r>
            <a:r>
              <a:rPr lang="en-US" altLang="zh-CN" sz="2700" dirty="0"/>
              <a:t>1</a:t>
            </a:r>
            <a:r>
              <a:rPr lang="zh-CN" altLang="zh-CN" sz="2700" dirty="0"/>
              <a:t>）项目实战中字典用的多吗？</a:t>
            </a:r>
            <a:endParaRPr lang="zh-CN" altLang="zh-CN" sz="2700" dirty="0"/>
          </a:p>
          <a:p>
            <a:pPr>
              <a:lnSpc>
                <a:spcPct val="90000"/>
              </a:lnSpc>
            </a:pPr>
            <a:r>
              <a:rPr lang="zh-CN" altLang="zh-CN" sz="2700" dirty="0"/>
              <a:t>实际项目中字典用的是比较多的，通过本章学习我们也知道，字典能存储键</a:t>
            </a:r>
            <a:r>
              <a:rPr lang="en-US" altLang="zh-CN" sz="2700" dirty="0"/>
              <a:t>/</a:t>
            </a:r>
            <a:r>
              <a:rPr lang="zh-CN" altLang="zh-CN" sz="2700" dirty="0"/>
              <a:t>值对信息，当有遇到需要通过一个值取得另一个值的情况时，字典就是一个很好的选择。特别在项目中，需要根据一个唯一标识（如</a:t>
            </a:r>
            <a:r>
              <a:rPr lang="en-US" altLang="zh-CN" sz="2700" dirty="0"/>
              <a:t>id</a:t>
            </a:r>
            <a:r>
              <a:rPr lang="zh-CN" altLang="zh-CN" sz="2700" dirty="0"/>
              <a:t>）来取得一些统计值的情况很多，就需要字典结构的支持。</a:t>
            </a:r>
            <a:endParaRPr lang="zh-CN" altLang="zh-CN" sz="2700" dirty="0"/>
          </a:p>
          <a:p>
            <a:pPr>
              <a:lnSpc>
                <a:spcPct val="90000"/>
              </a:lnSpc>
            </a:pPr>
            <a:r>
              <a:rPr lang="zh-CN" altLang="zh-CN" sz="2700" dirty="0"/>
              <a:t>（</a:t>
            </a:r>
            <a:r>
              <a:rPr lang="en-US" altLang="zh-CN" sz="2700" dirty="0"/>
              <a:t>2</a:t>
            </a:r>
            <a:r>
              <a:rPr lang="zh-CN" altLang="zh-CN" sz="2700" dirty="0"/>
              <a:t>）在哪些领域使用字典比较多？</a:t>
            </a:r>
            <a:endParaRPr lang="zh-CN" altLang="zh-CN" sz="2700" dirty="0"/>
          </a:p>
          <a:p>
            <a:pPr>
              <a:lnSpc>
                <a:spcPct val="90000"/>
              </a:lnSpc>
            </a:pPr>
            <a:r>
              <a:rPr lang="zh-CN" altLang="zh-CN" sz="2700" dirty="0"/>
              <a:t>基本需要使用软件的领域都会需要使用到字典结构的，毕竟这是一个基本的数据结构。</a:t>
            </a:r>
            <a:endParaRPr lang="zh-CN" altLang="zh-CN" sz="2700" dirty="0"/>
          </a:p>
          <a:p>
            <a:pPr>
              <a:lnSpc>
                <a:spcPct val="90000"/>
              </a:lnSpc>
            </a:pPr>
            <a:r>
              <a:rPr lang="zh-CN" altLang="zh-CN" sz="2700" dirty="0"/>
              <a:t>（</a:t>
            </a:r>
            <a:r>
              <a:rPr lang="en-US" altLang="zh-CN" sz="2700" dirty="0"/>
              <a:t>3</a:t>
            </a:r>
            <a:r>
              <a:rPr lang="zh-CN" altLang="zh-CN" sz="2700" dirty="0"/>
              <a:t>）其他语言中有字典的说法吗？</a:t>
            </a:r>
            <a:endParaRPr lang="zh-CN" altLang="zh-CN" sz="2700" dirty="0"/>
          </a:p>
          <a:p>
            <a:pPr>
              <a:lnSpc>
                <a:spcPct val="90000"/>
              </a:lnSpc>
            </a:pPr>
            <a:r>
              <a:rPr lang="zh-CN" altLang="zh-CN" sz="2700" dirty="0"/>
              <a:t>有的，字典这种数据结构在任何编程语言中都是有的，不过不同语言中的定义方式会不太一样，如在</a:t>
            </a:r>
            <a:r>
              <a:rPr lang="en-US" altLang="zh-CN" sz="2700" dirty="0"/>
              <a:t>java</a:t>
            </a:r>
            <a:r>
              <a:rPr lang="zh-CN" altLang="zh-CN" sz="2700" dirty="0"/>
              <a:t>中用的是</a:t>
            </a:r>
            <a:r>
              <a:rPr lang="en-US" altLang="zh-CN" sz="2700" dirty="0"/>
              <a:t>map</a:t>
            </a:r>
            <a:r>
              <a:rPr lang="zh-CN" altLang="zh-CN" sz="2700" dirty="0"/>
              <a:t>表示字典这种数据结构。</a:t>
            </a:r>
            <a:endParaRPr lang="zh-CN" altLang="en-US" sz="2700" dirty="0"/>
          </a:p>
        </p:txBody>
      </p:sp>
    </p:spTree>
  </p:cSld>
  <p:clrMapOvr>
    <a:masterClrMapping/>
  </p:clrMapOvr>
  <p:transition spd="med">
    <p:push/>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6525"/>
            <a:ext cx="7886700" cy="9144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5.6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216067" name="内容占位符 2"/>
          <p:cNvSpPr>
            <a:spLocks noGrp="1"/>
          </p:cNvSpPr>
          <p:nvPr>
            <p:ph idx="1"/>
          </p:nvPr>
        </p:nvSpPr>
        <p:spPr>
          <a:xfrm>
            <a:off x="628650" y="1050925"/>
            <a:ext cx="7886700" cy="5472113"/>
          </a:xfrm>
        </p:spPr>
        <p:txBody>
          <a:bodyPr vert="horz" wrap="square" lIns="91440" tIns="45720" rIns="91440" bIns="45720" anchor="t"/>
          <a:p>
            <a:r>
              <a:rPr lang="zh-CN" altLang="zh-CN" sz="2800" dirty="0"/>
              <a:t>本章主要讲解的是字典，在本章结束前，先回顾一下如下一些概念：</a:t>
            </a:r>
            <a:endParaRPr lang="zh-CN" altLang="zh-CN" sz="2800" dirty="0"/>
          </a:p>
          <a:p>
            <a:r>
              <a:rPr lang="zh-CN" altLang="zh-CN" sz="2800" dirty="0"/>
              <a:t>（</a:t>
            </a:r>
            <a:r>
              <a:rPr lang="en-US" altLang="zh-CN" sz="2800" dirty="0"/>
              <a:t>1</a:t>
            </a:r>
            <a:r>
              <a:rPr lang="zh-CN" altLang="zh-CN" sz="2800" dirty="0"/>
              <a:t>）字典如何使用？</a:t>
            </a:r>
            <a:endParaRPr lang="zh-CN" altLang="zh-CN" sz="2800" dirty="0"/>
          </a:p>
          <a:p>
            <a:r>
              <a:rPr lang="zh-CN" altLang="zh-CN" sz="2800" dirty="0"/>
              <a:t>（</a:t>
            </a:r>
            <a:r>
              <a:rPr lang="en-US" altLang="zh-CN" sz="2800" dirty="0"/>
              <a:t>2</a:t>
            </a:r>
            <a:r>
              <a:rPr lang="zh-CN" altLang="zh-CN" sz="2800" dirty="0"/>
              <a:t>）如何创建字典，字典基本操作有哪些？</a:t>
            </a:r>
            <a:endParaRPr lang="zh-CN" altLang="zh-CN" sz="2800" dirty="0"/>
          </a:p>
          <a:p>
            <a:r>
              <a:rPr lang="zh-CN" altLang="zh-CN" sz="2800" dirty="0"/>
              <a:t>（</a:t>
            </a:r>
            <a:r>
              <a:rPr lang="en-US" altLang="zh-CN" sz="2800" dirty="0"/>
              <a:t>3</a:t>
            </a:r>
            <a:r>
              <a:rPr lang="zh-CN" altLang="zh-CN" sz="2800" dirty="0"/>
              <a:t>）字典常用的方法有哪些，该怎么使用？</a:t>
            </a:r>
            <a:endParaRPr lang="zh-CN" altLang="zh-CN" sz="2800" dirty="0"/>
          </a:p>
          <a:p>
            <a:r>
              <a:rPr lang="zh-CN" altLang="zh-CN" sz="2800" dirty="0"/>
              <a:t>尝试思考并解决如下问题：</a:t>
            </a:r>
            <a:endParaRPr lang="zh-CN" altLang="zh-CN" sz="2800" dirty="0"/>
          </a:p>
          <a:p>
            <a:r>
              <a:rPr lang="zh-CN" altLang="zh-CN" sz="2800" dirty="0"/>
              <a:t>（</a:t>
            </a:r>
            <a:r>
              <a:rPr lang="en-US" altLang="zh-CN" sz="2800" dirty="0"/>
              <a:t>1</a:t>
            </a:r>
            <a:r>
              <a:rPr lang="zh-CN" altLang="zh-CN" sz="2800" dirty="0"/>
              <a:t>）用</a:t>
            </a:r>
            <a:r>
              <a:rPr lang="en-US" altLang="zh-CN" sz="2800" dirty="0"/>
              <a:t>dict</a:t>
            </a:r>
            <a:r>
              <a:rPr lang="zh-CN" altLang="zh-CN" sz="2800" dirty="0"/>
              <a:t>函数实现存储一个人的姓名、手机号和地址信息，字符串名称和值由自己定义和赋值。</a:t>
            </a:r>
            <a:endParaRPr lang="zh-CN" altLang="zh-CN" sz="2800" dirty="0"/>
          </a:p>
          <a:p>
            <a:r>
              <a:rPr lang="zh-CN" altLang="zh-CN" sz="2800" dirty="0"/>
              <a:t>（</a:t>
            </a:r>
            <a:r>
              <a:rPr lang="en-US" altLang="zh-CN" sz="2800" dirty="0"/>
              <a:t>2</a:t>
            </a:r>
            <a:r>
              <a:rPr lang="zh-CN" altLang="zh-CN" sz="2800" dirty="0"/>
              <a:t>）创建一个字典，里面元素的键</a:t>
            </a:r>
            <a:r>
              <a:rPr lang="en-US" altLang="zh-CN" sz="2800" dirty="0"/>
              <a:t>/</a:t>
            </a:r>
            <a:r>
              <a:rPr lang="zh-CN" altLang="zh-CN" sz="2800" dirty="0"/>
              <a:t>值全部为字符串，再对某个元素更改，更改其值为非字符串形式，比如整数、浮点数或元组。</a:t>
            </a:r>
            <a:endParaRPr lang="zh-CN" altLang="en-US" sz="2800" dirty="0"/>
          </a:p>
        </p:txBody>
      </p:sp>
    </p:spTree>
  </p:cSld>
  <p:clrMapOvr>
    <a:masterClrMapping/>
  </p:clrMapOvr>
  <p:transition spd="med">
    <p:push/>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练习</a:t>
            </a:r>
            <a:endParaRPr lang="zh-CN" altLang="en-US" dirty="0">
              <a:effectLst>
                <a:outerShdw blurRad="38100" dist="38100" dir="2700000">
                  <a:srgbClr val="000000"/>
                </a:outerShdw>
              </a:effectLst>
            </a:endParaRPr>
          </a:p>
        </p:txBody>
      </p:sp>
      <p:sp>
        <p:nvSpPr>
          <p:cNvPr id="217091" name="内容占位符 2"/>
          <p:cNvSpPr>
            <a:spLocks noGrp="1"/>
          </p:cNvSpPr>
          <p:nvPr>
            <p:ph idx="1"/>
          </p:nvPr>
        </p:nvSpPr>
        <p:spPr>
          <a:xfrm>
            <a:off x="428625" y="1071563"/>
            <a:ext cx="8229600" cy="4724400"/>
          </a:xfrm>
        </p:spPr>
        <p:txBody>
          <a:bodyPr vert="horz" wrap="square" lIns="91440" tIns="45720" rIns="91440" bIns="45720" anchor="t"/>
          <a:p>
            <a:r>
              <a:rPr lang="en-US" altLang="zh-CN" sz="2800" dirty="0"/>
              <a:t>dic = {‘k1‘:‘v1‘,‘k2‘:‘v2‘,‘k3‘:‘v3‘}</a:t>
            </a:r>
            <a:endParaRPr lang="en-US" altLang="zh-CN" sz="2800" dirty="0"/>
          </a:p>
          <a:p>
            <a:r>
              <a:rPr lang="en-US" altLang="zh-CN" sz="2800" dirty="0"/>
              <a:t>1</a:t>
            </a:r>
            <a:r>
              <a:rPr lang="zh-CN" altLang="en-US" sz="2800" dirty="0"/>
              <a:t>、打印</a:t>
            </a:r>
            <a:r>
              <a:rPr lang="en-US" altLang="zh-CN" sz="2800" dirty="0"/>
              <a:t>key</a:t>
            </a:r>
            <a:r>
              <a:rPr lang="zh-CN" altLang="en-US" sz="2800" dirty="0"/>
              <a:t>值；打印</a:t>
            </a:r>
            <a:r>
              <a:rPr lang="en-US" altLang="zh-CN" sz="2800" dirty="0"/>
              <a:t>values</a:t>
            </a:r>
            <a:r>
              <a:rPr lang="zh-CN" altLang="en-US" sz="2800" dirty="0"/>
              <a:t>；</a:t>
            </a:r>
            <a:br>
              <a:rPr lang="en-US" altLang="zh-CN" sz="2800" dirty="0"/>
            </a:br>
            <a:r>
              <a:rPr lang="zh-CN" altLang="en-US" sz="2800" dirty="0"/>
              <a:t>返回一个包含所有</a:t>
            </a:r>
            <a:r>
              <a:rPr lang="en-US" altLang="zh-CN" sz="2800" dirty="0"/>
              <a:t>(</a:t>
            </a:r>
            <a:r>
              <a:rPr lang="zh-CN" altLang="en-US" sz="2800" dirty="0"/>
              <a:t>键，值</a:t>
            </a:r>
            <a:r>
              <a:rPr lang="en-US" altLang="zh-CN" sz="2800" dirty="0"/>
              <a:t>)</a:t>
            </a:r>
            <a:r>
              <a:rPr lang="zh-CN" altLang="en-US" sz="2800" dirty="0"/>
              <a:t>元组的列表；</a:t>
            </a:r>
            <a:endParaRPr lang="en-US" altLang="zh-CN" sz="2800" dirty="0"/>
          </a:p>
          <a:p>
            <a:r>
              <a:rPr lang="en-US" altLang="zh-CN" sz="2800" dirty="0"/>
              <a:t>2</a:t>
            </a:r>
            <a:r>
              <a:rPr lang="zh-CN" altLang="en-US" sz="2800" dirty="0"/>
              <a:t>、请在字典中添加一个键值，‘</a:t>
            </a:r>
            <a:r>
              <a:rPr lang="en-US" altLang="zh-CN" sz="2800" dirty="0"/>
              <a:t>k4‘:‘y4‘,</a:t>
            </a:r>
            <a:r>
              <a:rPr lang="zh-CN" altLang="en-US" sz="2800" dirty="0"/>
              <a:t>输出添加后的字典</a:t>
            </a:r>
            <a:endParaRPr lang="en-US" altLang="zh-CN" sz="2800" dirty="0"/>
          </a:p>
          <a:p>
            <a:r>
              <a:rPr lang="en-US" altLang="zh-CN" sz="2800" dirty="0"/>
              <a:t>3</a:t>
            </a:r>
            <a:r>
              <a:rPr lang="zh-CN" altLang="en-US" sz="2800" dirty="0"/>
              <a:t>、请在字典中删除一个键值，‘</a:t>
            </a:r>
            <a:r>
              <a:rPr lang="en-US" altLang="zh-CN" sz="2800" dirty="0"/>
              <a:t>k1‘:‘y1‘,</a:t>
            </a:r>
            <a:r>
              <a:rPr lang="zh-CN" altLang="en-US" sz="2800" dirty="0"/>
              <a:t>输出删除后的字典</a:t>
            </a:r>
            <a:endParaRPr lang="en-US" altLang="zh-CN" sz="2800" dirty="0"/>
          </a:p>
          <a:p>
            <a:r>
              <a:rPr lang="en-US" altLang="zh-CN" sz="2800" dirty="0"/>
              <a:t>4</a:t>
            </a:r>
            <a:r>
              <a:rPr lang="zh-CN" altLang="en-US" sz="2800" dirty="0"/>
              <a:t>、请获取字典中‘</a:t>
            </a:r>
            <a:r>
              <a:rPr lang="en-US" altLang="zh-CN" sz="2800" dirty="0"/>
              <a:t>k2‘</a:t>
            </a:r>
            <a:r>
              <a:rPr lang="zh-CN" altLang="en-US" sz="2800" dirty="0"/>
              <a:t>的值</a:t>
            </a:r>
            <a:endParaRPr lang="en-US" altLang="zh-CN" sz="2800" dirty="0"/>
          </a:p>
          <a:p>
            <a:r>
              <a:rPr lang="en-US" altLang="zh-CN" sz="2800" dirty="0"/>
              <a:t>5</a:t>
            </a:r>
            <a:r>
              <a:rPr lang="zh-CN" altLang="en-US" sz="2800" dirty="0"/>
              <a:t>、请获取字典中的键‘</a:t>
            </a:r>
            <a:r>
              <a:rPr lang="en-US" altLang="zh-CN" sz="2800" dirty="0"/>
              <a:t>k6‘</a:t>
            </a:r>
            <a:r>
              <a:rPr lang="zh-CN" altLang="en-US" sz="2800" dirty="0"/>
              <a:t>对应的值，如果键‘</a:t>
            </a:r>
            <a:r>
              <a:rPr lang="en-US" altLang="zh-CN" sz="2800" dirty="0"/>
              <a:t>k6‘</a:t>
            </a:r>
            <a:r>
              <a:rPr lang="zh-CN" altLang="en-US" sz="2800" dirty="0"/>
              <a:t>不存在</a:t>
            </a:r>
            <a:r>
              <a:rPr lang="en-US" altLang="zh-CN" sz="2800" dirty="0"/>
              <a:t>,</a:t>
            </a:r>
            <a:r>
              <a:rPr lang="zh-CN" altLang="en-US" sz="2800" dirty="0"/>
              <a:t>则不报错，并且让其返回</a:t>
            </a:r>
            <a:r>
              <a:rPr lang="en-US" altLang="zh-CN" sz="2800" dirty="0"/>
              <a:t>none</a:t>
            </a:r>
            <a:br>
              <a:rPr lang="zh-CN" altLang="en-US" sz="2800" dirty="0"/>
            </a:br>
            <a:r>
              <a:rPr lang="en-US" altLang="zh-CN" sz="2800" dirty="0"/>
              <a:t>print(dic.get(‘k6‘))</a:t>
            </a:r>
            <a:endParaRPr lang="zh-CN" altLang="en-US" sz="2800" dirty="0"/>
          </a:p>
        </p:txBody>
      </p:sp>
    </p:spTree>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3352" y="2186862"/>
            <a:ext cx="1947068" cy="576909"/>
          </a:xfrm>
          <a:prstGeom prst="rect">
            <a:avLst/>
          </a:prstGeom>
        </p:spPr>
      </p:pic>
      <p:sp>
        <p:nvSpPr>
          <p:cNvPr id="13" name="矩形 28"/>
          <p:cNvSpPr/>
          <p:nvPr/>
        </p:nvSpPr>
        <p:spPr>
          <a:xfrm>
            <a:off x="-14174" y="1360622"/>
            <a:ext cx="382661" cy="448727"/>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prstClr val="white"/>
              </a:solidFill>
            </a:endParaRPr>
          </a:p>
        </p:txBody>
      </p:sp>
      <p:sp>
        <p:nvSpPr>
          <p:cNvPr id="14" name="矩形 13"/>
          <p:cNvSpPr/>
          <p:nvPr/>
        </p:nvSpPr>
        <p:spPr>
          <a:xfrm>
            <a:off x="359532" y="1360622"/>
            <a:ext cx="2970330" cy="448727"/>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5" name="Freeform 83"/>
          <p:cNvSpPr>
            <a:spLocks noChangeArrowheads="1"/>
          </p:cNvSpPr>
          <p:nvPr/>
        </p:nvSpPr>
        <p:spPr bwMode="auto">
          <a:xfrm>
            <a:off x="69157" y="1476986"/>
            <a:ext cx="216000" cy="216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68580" tIns="34290" rIns="68580" bIns="34290" anchor="ctr"/>
          <a:lstStyle/>
          <a:p>
            <a:endParaRPr lang="en-US">
              <a:solidFill>
                <a:prstClr val="black"/>
              </a:solidFill>
            </a:endParaRPr>
          </a:p>
        </p:txBody>
      </p:sp>
      <p:sp>
        <p:nvSpPr>
          <p:cNvPr id="16" name="文本框 5"/>
          <p:cNvSpPr txBox="1"/>
          <p:nvPr/>
        </p:nvSpPr>
        <p:spPr>
          <a:xfrm>
            <a:off x="715339" y="1389364"/>
            <a:ext cx="4828769" cy="391160"/>
          </a:xfrm>
          <a:prstGeom prst="rect">
            <a:avLst/>
          </a:prstGeom>
          <a:noFill/>
        </p:spPr>
        <p:txBody>
          <a:bodyPr wrap="square" lIns="68580" tIns="34290" rIns="68580" bIns="34290" rtlCol="0">
            <a:spAutoFit/>
          </a:bodyPr>
          <a:lstStyle/>
          <a:p>
            <a:r>
              <a:rPr lang="en-US" altLang="zh-CN" sz="2100" dirty="0">
                <a:solidFill>
                  <a:prstClr val="white"/>
                </a:solidFill>
                <a:latin typeface="微软雅黑 Light" panose="020B0502040204020203" pitchFamily="34" charset="-122"/>
                <a:ea typeface="微软雅黑 Light" panose="020B0502040204020203" pitchFamily="34" charset="-122"/>
              </a:rPr>
              <a:t>Python</a:t>
            </a:r>
            <a:r>
              <a:rPr lang="zh-CN" altLang="en-US" sz="2100" dirty="0">
                <a:solidFill>
                  <a:prstClr val="white"/>
                </a:solidFill>
                <a:latin typeface="微软雅黑 Light" panose="020B0502040204020203" pitchFamily="34" charset="-122"/>
                <a:ea typeface="微软雅黑 Light" panose="020B0502040204020203" pitchFamily="34" charset="-122"/>
              </a:rPr>
              <a:t>语言与</a:t>
            </a:r>
            <a:r>
              <a:rPr lang="en-US" altLang="zh-CN" sz="2100" dirty="0">
                <a:solidFill>
                  <a:prstClr val="white"/>
                </a:solidFill>
                <a:latin typeface="微软雅黑 Light" panose="020B0502040204020203" pitchFamily="34" charset="-122"/>
                <a:ea typeface="微软雅黑 Light" panose="020B0502040204020203" pitchFamily="34" charset="-122"/>
              </a:rPr>
              <a:t>R</a:t>
            </a:r>
            <a:r>
              <a:rPr lang="zh-CN" altLang="en-US" sz="2100" dirty="0">
                <a:solidFill>
                  <a:prstClr val="white"/>
                </a:solidFill>
                <a:latin typeface="微软雅黑 Light" panose="020B0502040204020203" pitchFamily="34" charset="-122"/>
                <a:ea typeface="微软雅黑 Light" panose="020B0502040204020203" pitchFamily="34" charset="-122"/>
              </a:rPr>
              <a:t>语言</a:t>
            </a:r>
            <a:endParaRPr lang="zh-CN" altLang="en-US" sz="2100" dirty="0">
              <a:solidFill>
                <a:prstClr val="white"/>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2" cstate="print"/>
          <a:stretch>
            <a:fillRect/>
          </a:stretch>
        </p:blipFill>
        <p:spPr>
          <a:xfrm>
            <a:off x="4896036" y="2065113"/>
            <a:ext cx="798467" cy="698658"/>
          </a:xfrm>
          <a:prstGeom prst="rect">
            <a:avLst/>
          </a:prstGeom>
        </p:spPr>
      </p:pic>
      <p:sp>
        <p:nvSpPr>
          <p:cNvPr id="9" name="内容占位符 1"/>
          <p:cNvSpPr>
            <a:spLocks noGrp="1"/>
          </p:cNvSpPr>
          <p:nvPr>
            <p:ph idx="1"/>
          </p:nvPr>
        </p:nvSpPr>
        <p:spPr>
          <a:xfrm>
            <a:off x="740622" y="3127858"/>
            <a:ext cx="3993396" cy="1944216"/>
          </a:xfrm>
        </p:spPr>
        <p:txBody>
          <a:bodyPr>
            <a:normAutofit fontScale="90000" lnSpcReduction="20000"/>
          </a:bodyPr>
          <a:lstStyle/>
          <a:p>
            <a:pPr>
              <a:lnSpc>
                <a:spcPct val="150000"/>
              </a:lnSpc>
            </a:pPr>
            <a:r>
              <a:rPr kumimoji="1" lang="zh-CN" altLang="en-US" dirty="0"/>
              <a:t>机器学习的一把利器</a:t>
            </a:r>
            <a:endParaRPr kumimoji="1" lang="en-US" altLang="zh-CN" dirty="0"/>
          </a:p>
          <a:p>
            <a:pPr>
              <a:lnSpc>
                <a:spcPct val="150000"/>
              </a:lnSpc>
            </a:pPr>
            <a:r>
              <a:rPr kumimoji="1" lang="zh-CN" altLang="en-US" dirty="0"/>
              <a:t>可读性强，便于上手</a:t>
            </a:r>
            <a:endParaRPr kumimoji="1" lang="en-US" altLang="zh-CN" dirty="0"/>
          </a:p>
          <a:p>
            <a:pPr>
              <a:lnSpc>
                <a:spcPct val="150000"/>
              </a:lnSpc>
            </a:pPr>
            <a:r>
              <a:rPr kumimoji="1" lang="zh-CN" altLang="en-US" dirty="0"/>
              <a:t>灵活性强：可与其他如</a:t>
            </a:r>
            <a:r>
              <a:rPr kumimoji="1" lang="en-US" altLang="zh-CN" dirty="0"/>
              <a:t>Web</a:t>
            </a:r>
            <a:r>
              <a:rPr kumimoji="1" lang="zh-CN" altLang="en-US" dirty="0"/>
              <a:t>应用程序进行整合</a:t>
            </a:r>
            <a:endParaRPr kumimoji="1" lang="zh-CN" altLang="en-US" dirty="0"/>
          </a:p>
        </p:txBody>
      </p:sp>
      <p:sp>
        <p:nvSpPr>
          <p:cNvPr id="10" name="内容占位符 1"/>
          <p:cNvSpPr txBox="1"/>
          <p:nvPr/>
        </p:nvSpPr>
        <p:spPr>
          <a:xfrm>
            <a:off x="4896036" y="3104964"/>
            <a:ext cx="3993396" cy="19442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1800" dirty="0"/>
              <a:t>以统计推断为导向</a:t>
            </a:r>
            <a:endParaRPr kumimoji="1" lang="en-US" altLang="zh-CN" sz="1800" dirty="0"/>
          </a:p>
          <a:p>
            <a:pPr>
              <a:lnSpc>
                <a:spcPct val="150000"/>
              </a:lnSpc>
            </a:pPr>
            <a:r>
              <a:rPr kumimoji="1" lang="zh-CN" altLang="en-US" sz="1800" dirty="0"/>
              <a:t>数据分析之外的领域有所限制</a:t>
            </a:r>
            <a:endParaRPr kumimoji="1" lang="en-US" altLang="zh-CN" sz="1800" dirty="0"/>
          </a:p>
          <a:p>
            <a:pPr>
              <a:lnSpc>
                <a:spcPct val="150000"/>
              </a:lnSpc>
            </a:pPr>
            <a:r>
              <a:rPr kumimoji="1" lang="zh-CN" altLang="en-US" sz="1800" dirty="0"/>
              <a:t>包凌乱且一致性较差</a:t>
            </a:r>
            <a:endParaRPr kumimoji="1" lang="en-US" altLang="zh-CN" sz="1800" dirty="0"/>
          </a:p>
          <a:p>
            <a:pPr>
              <a:lnSpc>
                <a:spcPct val="150000"/>
              </a:lnSpc>
            </a:pPr>
            <a:endParaRPr kumimoji="1" lang="zh-CN" altLang="en-US" dirty="0"/>
          </a:p>
        </p:txBody>
      </p:sp>
      <p:sp>
        <p:nvSpPr>
          <p:cNvPr id="3" name="灯片编号占位符 2"/>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11" name="矩形 10"/>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12" name="椭圆 11"/>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第六章  </a:t>
            </a:r>
            <a:r>
              <a:rPr lang="zh-CN" altLang="zh-CN" dirty="0">
                <a:effectLst>
                  <a:outerShdw blurRad="38100" dist="38100" dir="2700000">
                    <a:srgbClr val="000000"/>
                  </a:outerShdw>
                </a:effectLst>
              </a:rPr>
              <a:t>条件、循环和其他语句</a:t>
            </a:r>
            <a:endParaRPr lang="zh-CN" altLang="en-US" dirty="0">
              <a:effectLst>
                <a:outerShdw blurRad="38100" dist="38100" dir="2700000">
                  <a:srgbClr val="000000"/>
                </a:outerShdw>
              </a:effectLst>
            </a:endParaRPr>
          </a:p>
        </p:txBody>
      </p:sp>
      <p:sp>
        <p:nvSpPr>
          <p:cNvPr id="218115" name="内容占位符 2"/>
          <p:cNvSpPr>
            <a:spLocks noGrp="1"/>
          </p:cNvSpPr>
          <p:nvPr>
            <p:ph idx="1"/>
          </p:nvPr>
        </p:nvSpPr>
        <p:spPr/>
        <p:txBody>
          <a:bodyPr vert="horz" wrap="square" lIns="91440" tIns="45720" rIns="91440" bIns="45720" anchor="t"/>
          <a:p>
            <a:r>
              <a:rPr lang="zh-CN" altLang="zh-CN" dirty="0"/>
              <a:t>学习到这里，根据讲解的一些基本概念和一些数据结构，相信你已经有一定的</a:t>
            </a:r>
            <a:r>
              <a:rPr lang="en-US" altLang="zh-CN" dirty="0"/>
              <a:t>Python</a:t>
            </a:r>
            <a:r>
              <a:rPr lang="zh-CN" altLang="zh-CN" dirty="0"/>
              <a:t>基础了。</a:t>
            </a:r>
            <a:endParaRPr lang="zh-CN" altLang="zh-CN" dirty="0"/>
          </a:p>
          <a:p>
            <a:r>
              <a:rPr lang="zh-CN" altLang="zh-CN" dirty="0"/>
              <a:t>本章将会从</a:t>
            </a:r>
            <a:r>
              <a:rPr lang="en-US" altLang="zh-CN" dirty="0"/>
              <a:t>import</a:t>
            </a:r>
            <a:r>
              <a:rPr lang="zh-CN" altLang="zh-CN" dirty="0"/>
              <a:t>语句开始介绍一些基本语句，然后逐步深入介绍条件语句和循环语句以及列表推导式等一些更深层次的语句的学习。</a:t>
            </a:r>
            <a:endParaRPr lang="zh-CN" altLang="en-US" dirty="0"/>
          </a:p>
        </p:txBody>
      </p:sp>
    </p:spTree>
  </p:cSld>
  <p:clrMapOvr>
    <a:masterClrMapping/>
  </p:clrMapOvr>
  <p:transition spd="med">
    <p:push/>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7921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6.1  </a:t>
            </a:r>
            <a:r>
              <a:rPr lang="zh-CN" altLang="zh-CN" dirty="0">
                <a:effectLst>
                  <a:outerShdw blurRad="38100" dist="38100" dir="2700000">
                    <a:srgbClr val="000000"/>
                  </a:outerShdw>
                </a:effectLst>
              </a:rPr>
              <a:t>使用文本编辑器</a:t>
            </a:r>
            <a:endParaRPr lang="zh-CN" altLang="en-US" dirty="0">
              <a:effectLst>
                <a:outerShdw blurRad="38100" dist="38100" dir="2700000">
                  <a:srgbClr val="000000"/>
                </a:outerShdw>
              </a:effectLst>
            </a:endParaRPr>
          </a:p>
        </p:txBody>
      </p:sp>
      <p:sp>
        <p:nvSpPr>
          <p:cNvPr id="219139" name="内容占位符 2"/>
          <p:cNvSpPr>
            <a:spLocks noGrp="1"/>
          </p:cNvSpPr>
          <p:nvPr>
            <p:ph idx="1"/>
          </p:nvPr>
        </p:nvSpPr>
        <p:spPr>
          <a:xfrm>
            <a:off x="628650" y="914400"/>
            <a:ext cx="7886700" cy="5608638"/>
          </a:xfrm>
        </p:spPr>
        <p:txBody>
          <a:bodyPr vert="horz" wrap="square" lIns="91440" tIns="45720" rIns="91440" bIns="45720" anchor="t"/>
          <a:p>
            <a:r>
              <a:rPr lang="zh-CN" altLang="zh-CN" sz="2800" dirty="0"/>
              <a:t>到目前为止，我们的操作方式都是在</a:t>
            </a:r>
            <a:r>
              <a:rPr lang="en-US" altLang="zh-CN" sz="2800" dirty="0"/>
              <a:t>Python</a:t>
            </a:r>
            <a:r>
              <a:rPr lang="zh-CN" altLang="zh-CN" sz="2800" dirty="0"/>
              <a:t>的交互式命令行下进行的，这么操作的优点是一下就能得到操作结果，但缺点也很明显，那就是没法保存操作记录。</a:t>
            </a:r>
            <a:endParaRPr lang="en-US" altLang="zh-CN" sz="2800" dirty="0"/>
          </a:p>
          <a:p>
            <a:r>
              <a:rPr lang="zh-CN" altLang="zh-CN" sz="2800" dirty="0"/>
              <a:t>这里推荐两款文本编辑器：</a:t>
            </a:r>
            <a:endParaRPr lang="zh-CN" altLang="zh-CN" sz="2800" dirty="0"/>
          </a:p>
          <a:p>
            <a:r>
              <a:rPr lang="zh-CN" altLang="zh-CN" sz="2800" dirty="0"/>
              <a:t>一个是</a:t>
            </a:r>
            <a:r>
              <a:rPr lang="en-US" altLang="zh-CN" sz="2800" dirty="0"/>
              <a:t>Sublime Text</a:t>
            </a:r>
            <a:r>
              <a:rPr lang="zh-CN" altLang="zh-CN" sz="2800" dirty="0"/>
              <a:t>，免费使用，但是不付费会弹出提示框</a:t>
            </a:r>
            <a:r>
              <a:rPr lang="zh-CN" altLang="en-US" sz="2800" dirty="0"/>
              <a:t>。</a:t>
            </a:r>
            <a:endParaRPr lang="en-US" altLang="zh-CN" sz="2800" dirty="0"/>
          </a:p>
          <a:p>
            <a:r>
              <a:rPr lang="zh-CN" altLang="zh-CN" sz="2800" dirty="0"/>
              <a:t>另一个是</a:t>
            </a:r>
            <a:r>
              <a:rPr lang="en-US" altLang="zh-CN" sz="2800" dirty="0"/>
              <a:t>Notepad++</a:t>
            </a:r>
            <a:r>
              <a:rPr lang="zh-CN" altLang="zh-CN" sz="2800" dirty="0"/>
              <a:t>，免费使用，有中文版和英文版，可根据自己的需要选择</a:t>
            </a:r>
            <a:r>
              <a:rPr lang="zh-CN" altLang="en-US" sz="2800" dirty="0"/>
              <a:t>。</a:t>
            </a:r>
            <a:endParaRPr lang="en-US" altLang="zh-CN" sz="2800" dirty="0"/>
          </a:p>
        </p:txBody>
      </p:sp>
    </p:spTree>
  </p:cSld>
  <p:clrMapOvr>
    <a:masterClrMapping/>
  </p:clrMapOvr>
  <p:transition spd="med">
    <p:push/>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内容占位符 2"/>
          <p:cNvSpPr>
            <a:spLocks noGrp="1"/>
          </p:cNvSpPr>
          <p:nvPr>
            <p:ph idx="1"/>
          </p:nvPr>
        </p:nvSpPr>
        <p:spPr>
          <a:xfrm>
            <a:off x="628650" y="122238"/>
            <a:ext cx="7886700" cy="6735762"/>
          </a:xfrm>
        </p:spPr>
        <p:txBody>
          <a:bodyPr vert="horz" wrap="square" lIns="91440" tIns="45720" rIns="91440" bIns="45720" anchor="t"/>
          <a:p>
            <a:r>
              <a:rPr lang="zh-CN" altLang="zh-CN" dirty="0"/>
              <a:t>安装好文本编辑器后，打开编辑器，输入以下代码：</a:t>
            </a:r>
            <a:endParaRPr lang="en-US" altLang="zh-CN" dirty="0"/>
          </a:p>
          <a:p>
            <a:r>
              <a:rPr lang="en-US" altLang="zh-CN" dirty="0"/>
              <a:t>print('Hello,world!')</a:t>
            </a:r>
            <a:endParaRPr lang="zh-CN" altLang="zh-CN" dirty="0"/>
          </a:p>
          <a:p>
            <a:r>
              <a:rPr lang="zh-CN" altLang="zh-CN" dirty="0"/>
              <a:t>保存到一个指定目录，如</a:t>
            </a:r>
            <a:r>
              <a:rPr lang="en-US" altLang="zh-CN" dirty="0"/>
              <a:t>D:\python\workspace</a:t>
            </a:r>
            <a:r>
              <a:rPr lang="zh-CN" altLang="zh-CN" dirty="0"/>
              <a:t>，</a:t>
            </a:r>
            <a:r>
              <a:rPr lang="zh-CN" altLang="en-US" dirty="0"/>
              <a:t>命</a:t>
            </a:r>
            <a:r>
              <a:rPr lang="zh-CN" altLang="zh-CN" dirty="0"/>
              <a:t>名为</a:t>
            </a:r>
            <a:r>
              <a:rPr lang="en-US" altLang="zh-CN" dirty="0"/>
              <a:t>hello.py</a:t>
            </a:r>
            <a:r>
              <a:rPr lang="zh-CN" altLang="zh-CN" dirty="0"/>
              <a:t>。</a:t>
            </a:r>
            <a:endParaRPr lang="en-US" altLang="zh-CN" dirty="0"/>
          </a:p>
          <a:p>
            <a:r>
              <a:rPr lang="zh-CN" altLang="zh-CN" dirty="0"/>
              <a:t>保存完后，打开命令行窗口（如</a:t>
            </a:r>
            <a:r>
              <a:rPr lang="en-US" altLang="zh-CN" dirty="0"/>
              <a:t>windows</a:t>
            </a:r>
            <a:r>
              <a:rPr lang="zh-CN" altLang="zh-CN" dirty="0"/>
              <a:t>中打开</a:t>
            </a:r>
            <a:r>
              <a:rPr lang="en-US" altLang="zh-CN" dirty="0"/>
              <a:t>cmd</a:t>
            </a:r>
            <a:r>
              <a:rPr lang="zh-CN" altLang="zh-CN" dirty="0"/>
              <a:t>命令窗口），把当前目录切换到</a:t>
            </a:r>
            <a:r>
              <a:rPr lang="en-US" altLang="zh-CN" dirty="0"/>
              <a:t>hello.py</a:t>
            </a:r>
            <a:r>
              <a:rPr lang="zh-CN" altLang="zh-CN" dirty="0"/>
              <a:t>所在目录，如</a:t>
            </a:r>
            <a:r>
              <a:rPr lang="zh-CN" altLang="en-US" dirty="0"/>
              <a:t>下</a:t>
            </a:r>
            <a:r>
              <a:rPr lang="zh-CN" altLang="zh-CN" dirty="0"/>
              <a:t>图进行操作并查看：</a:t>
            </a:r>
            <a:endParaRPr lang="zh-CN" altLang="en-US" dirty="0"/>
          </a:p>
        </p:txBody>
      </p:sp>
      <p:pic>
        <p:nvPicPr>
          <p:cNvPr id="220163" name="图片 6"/>
          <p:cNvPicPr>
            <a:picLocks noChangeAspect="1"/>
          </p:cNvPicPr>
          <p:nvPr/>
        </p:nvPicPr>
        <p:blipFill>
          <a:blip r:embed="rId1"/>
          <a:stretch>
            <a:fillRect/>
          </a:stretch>
        </p:blipFill>
        <p:spPr>
          <a:xfrm>
            <a:off x="1125538" y="2565400"/>
            <a:ext cx="6038850" cy="4054475"/>
          </a:xfrm>
          <a:prstGeom prst="rect">
            <a:avLst/>
          </a:prstGeom>
          <a:noFill/>
          <a:ln w="9525">
            <a:noFill/>
          </a:ln>
        </p:spPr>
      </p:pic>
    </p:spTree>
  </p:cSld>
  <p:clrMapOvr>
    <a:masterClrMapping/>
  </p:clrMapOvr>
  <p:transition spd="med">
    <p:push/>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内容占位符 2"/>
          <p:cNvSpPr>
            <a:spLocks noGrp="1"/>
          </p:cNvSpPr>
          <p:nvPr>
            <p:ph idx="1"/>
          </p:nvPr>
        </p:nvSpPr>
        <p:spPr>
          <a:xfrm>
            <a:off x="628650" y="109538"/>
            <a:ext cx="7886700" cy="6578600"/>
          </a:xfrm>
        </p:spPr>
        <p:txBody>
          <a:bodyPr vert="horz" wrap="square" lIns="91440" tIns="45720" rIns="91440" bIns="45720" anchor="t"/>
          <a:p>
            <a:r>
              <a:rPr lang="zh-CN" altLang="zh-CN" dirty="0"/>
              <a:t>切换到</a:t>
            </a:r>
            <a:r>
              <a:rPr lang="en-US" altLang="zh-CN" dirty="0"/>
              <a:t>workspace</a:t>
            </a:r>
            <a:r>
              <a:rPr lang="zh-CN" altLang="zh-CN" dirty="0"/>
              <a:t>目录下输入</a:t>
            </a:r>
            <a:r>
              <a:rPr lang="en-US" altLang="zh-CN" dirty="0"/>
              <a:t>dir</a:t>
            </a:r>
            <a:r>
              <a:rPr lang="zh-CN" altLang="zh-CN" dirty="0"/>
              <a:t>命令可以查看该文件夹中有哪些文件，</a:t>
            </a:r>
            <a:r>
              <a:rPr lang="zh-CN" altLang="en-US" dirty="0"/>
              <a:t>上</a:t>
            </a:r>
            <a:r>
              <a:rPr lang="zh-CN" altLang="zh-CN" dirty="0"/>
              <a:t>图中看到该文件夹下有一个名为</a:t>
            </a:r>
            <a:r>
              <a:rPr lang="en-US" altLang="zh-CN" dirty="0"/>
              <a:t>hello.py</a:t>
            </a:r>
            <a:r>
              <a:rPr lang="zh-CN" altLang="zh-CN" dirty="0"/>
              <a:t>的文件。在</a:t>
            </a:r>
            <a:r>
              <a:rPr lang="en-US" altLang="zh-CN" dirty="0"/>
              <a:t>cmd</a:t>
            </a:r>
            <a:r>
              <a:rPr lang="zh-CN" altLang="zh-CN" dirty="0"/>
              <a:t>命令窗口下输入以下命令就可以运行</a:t>
            </a:r>
            <a:r>
              <a:rPr lang="en-US" altLang="zh-CN" dirty="0"/>
              <a:t>hello.py</a:t>
            </a:r>
            <a:r>
              <a:rPr lang="zh-CN" altLang="zh-CN" dirty="0"/>
              <a:t>，如</a:t>
            </a:r>
            <a:r>
              <a:rPr lang="zh-CN" altLang="en-US" dirty="0"/>
              <a:t>下</a:t>
            </a:r>
            <a:r>
              <a:rPr lang="zh-CN" altLang="zh-CN" dirty="0"/>
              <a:t>图所示：</a:t>
            </a:r>
            <a:endParaRPr lang="en-US" altLang="zh-CN" dirty="0"/>
          </a:p>
          <a:p>
            <a:endParaRPr lang="en-US" altLang="zh-CN" dirty="0"/>
          </a:p>
          <a:p>
            <a:endParaRPr lang="en-US" altLang="zh-CN" dirty="0"/>
          </a:p>
          <a:p>
            <a:r>
              <a:rPr lang="zh-CN" altLang="zh-CN" dirty="0"/>
              <a:t>在</a:t>
            </a:r>
            <a:r>
              <a:rPr lang="en-US" altLang="zh-CN" dirty="0"/>
              <a:t>cmd</a:t>
            </a:r>
            <a:r>
              <a:rPr lang="zh-CN" altLang="zh-CN" dirty="0"/>
              <a:t>命令中执行</a:t>
            </a:r>
            <a:r>
              <a:rPr lang="en-US" altLang="zh-CN" dirty="0"/>
              <a:t>Python</a:t>
            </a:r>
            <a:r>
              <a:rPr lang="zh-CN" altLang="zh-CN" dirty="0"/>
              <a:t>文件的命令格式为：</a:t>
            </a:r>
            <a:endParaRPr lang="zh-CN" altLang="zh-CN" dirty="0"/>
          </a:p>
          <a:p>
            <a:r>
              <a:rPr lang="en-US" altLang="zh-CN" dirty="0"/>
              <a:t>python </a:t>
            </a:r>
            <a:r>
              <a:rPr lang="zh-CN" altLang="zh-CN" dirty="0"/>
              <a:t>带</a:t>
            </a:r>
            <a:r>
              <a:rPr lang="en-US" altLang="zh-CN" dirty="0"/>
              <a:t>py</a:t>
            </a:r>
            <a:r>
              <a:rPr lang="zh-CN" altLang="zh-CN" dirty="0"/>
              <a:t>后缀的文件名，如</a:t>
            </a:r>
            <a:r>
              <a:rPr lang="en-US" altLang="zh-CN" dirty="0"/>
              <a:t>hello.py</a:t>
            </a:r>
            <a:endParaRPr lang="zh-CN" altLang="zh-CN" dirty="0"/>
          </a:p>
          <a:p>
            <a:r>
              <a:rPr lang="zh-CN" altLang="zh-CN" dirty="0"/>
              <a:t>输入命令按</a:t>
            </a:r>
            <a:r>
              <a:rPr lang="en-US" altLang="zh-CN" dirty="0"/>
              <a:t>enter</a:t>
            </a:r>
            <a:r>
              <a:rPr lang="zh-CN" altLang="zh-CN" dirty="0"/>
              <a:t>键后，即在</a:t>
            </a:r>
            <a:r>
              <a:rPr lang="en-US" altLang="zh-CN" dirty="0"/>
              <a:t>cmd</a:t>
            </a:r>
            <a:r>
              <a:rPr lang="zh-CN" altLang="zh-CN" dirty="0"/>
              <a:t>命令窗口打印出结果</a:t>
            </a:r>
            <a:r>
              <a:rPr lang="zh-CN" altLang="en-US" dirty="0"/>
              <a:t>。</a:t>
            </a:r>
            <a:endParaRPr lang="zh-CN" altLang="en-US" dirty="0"/>
          </a:p>
        </p:txBody>
      </p:sp>
      <p:pic>
        <p:nvPicPr>
          <p:cNvPr id="221187" name="图片 8"/>
          <p:cNvPicPr>
            <a:picLocks noChangeAspect="1"/>
          </p:cNvPicPr>
          <p:nvPr/>
        </p:nvPicPr>
        <p:blipFill>
          <a:blip r:embed="rId1"/>
          <a:stretch>
            <a:fillRect/>
          </a:stretch>
        </p:blipFill>
        <p:spPr>
          <a:xfrm>
            <a:off x="1420813" y="1501775"/>
            <a:ext cx="6302375" cy="1309688"/>
          </a:xfrm>
          <a:prstGeom prst="rect">
            <a:avLst/>
          </a:prstGeom>
          <a:noFill/>
          <a:ln w="9525">
            <a:noFill/>
          </a:ln>
        </p:spPr>
      </p:pic>
    </p:spTree>
  </p:cSld>
  <p:clrMapOvr>
    <a:masterClrMapping/>
  </p:clrMapOvr>
  <p:transition spd="med">
    <p:push/>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0813"/>
            <a:ext cx="7886700" cy="9683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6.2  import</a:t>
            </a:r>
            <a:r>
              <a:rPr lang="zh-CN" altLang="zh-CN" dirty="0">
                <a:effectLst>
                  <a:outerShdw blurRad="38100" dist="38100" dir="2700000">
                    <a:srgbClr val="000000"/>
                  </a:outerShdw>
                </a:effectLst>
              </a:rPr>
              <a:t>的使用</a:t>
            </a:r>
            <a:endParaRPr lang="zh-CN" altLang="en-US" dirty="0">
              <a:effectLst>
                <a:outerShdw blurRad="38100" dist="38100" dir="2700000">
                  <a:srgbClr val="000000"/>
                </a:outerShdw>
              </a:effectLst>
            </a:endParaRPr>
          </a:p>
        </p:txBody>
      </p:sp>
      <p:sp>
        <p:nvSpPr>
          <p:cNvPr id="222211" name="内容占位符 2"/>
          <p:cNvSpPr>
            <a:spLocks noGrp="1"/>
          </p:cNvSpPr>
          <p:nvPr>
            <p:ph idx="1"/>
          </p:nvPr>
        </p:nvSpPr>
        <p:spPr>
          <a:xfrm>
            <a:off x="628650" y="1228725"/>
            <a:ext cx="7886700" cy="4948238"/>
          </a:xfrm>
        </p:spPr>
        <p:txBody>
          <a:bodyPr vert="horz" wrap="square" lIns="91440" tIns="45720" rIns="91440" bIns="45720" anchor="t"/>
          <a:p>
            <a:r>
              <a:rPr lang="zh-CN" altLang="zh-CN" dirty="0"/>
              <a:t>语言的学习只有在不断深入后，才能更进一步发现其中隐藏的那些惊人的特性。即使是简单的</a:t>
            </a:r>
            <a:r>
              <a:rPr lang="en-US" altLang="zh-CN" dirty="0"/>
              <a:t>print</a:t>
            </a:r>
            <a:r>
              <a:rPr lang="zh-CN" altLang="zh-CN" dirty="0"/>
              <a:t>函数，在不断使用后也会发现其更多的使用方式，而</a:t>
            </a:r>
            <a:r>
              <a:rPr lang="en-US" altLang="zh-CN" dirty="0"/>
              <a:t>import</a:t>
            </a:r>
            <a:r>
              <a:rPr lang="zh-CN" altLang="zh-CN" dirty="0"/>
              <a:t>则将带你进入一个更快捷编程模式。</a:t>
            </a:r>
            <a:endParaRPr lang="zh-CN" altLang="en-US" dirty="0"/>
          </a:p>
        </p:txBody>
      </p:sp>
    </p:spTree>
  </p:cSld>
  <p:clrMapOvr>
    <a:masterClrMapping/>
  </p:clrMapOvr>
  <p:transition spd="med">
    <p:push/>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3513"/>
            <a:ext cx="7886700" cy="8874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6.2.1  import</a:t>
            </a:r>
            <a:r>
              <a:rPr lang="zh-CN" altLang="zh-CN" dirty="0">
                <a:effectLst>
                  <a:outerShdw blurRad="38100" dist="38100" dir="2700000">
                    <a:srgbClr val="000000"/>
                  </a:outerShdw>
                </a:effectLst>
              </a:rPr>
              <a:t>语句</a:t>
            </a:r>
            <a:endParaRPr lang="zh-CN" altLang="en-US" dirty="0">
              <a:effectLst>
                <a:outerShdw blurRad="38100" dist="38100" dir="2700000">
                  <a:srgbClr val="000000"/>
                </a:outerShdw>
              </a:effectLst>
            </a:endParaRPr>
          </a:p>
        </p:txBody>
      </p:sp>
      <p:sp>
        <p:nvSpPr>
          <p:cNvPr id="223235" name="内容占位符 2"/>
          <p:cNvSpPr>
            <a:spLocks noGrp="1"/>
          </p:cNvSpPr>
          <p:nvPr>
            <p:ph idx="1"/>
          </p:nvPr>
        </p:nvSpPr>
        <p:spPr>
          <a:xfrm>
            <a:off x="628650" y="1050925"/>
            <a:ext cx="7886700" cy="5807075"/>
          </a:xfrm>
        </p:spPr>
        <p:txBody>
          <a:bodyPr vert="horz" wrap="square" lIns="91440" tIns="45720" rIns="91440" bIns="45720" anchor="t"/>
          <a:p>
            <a:r>
              <a:rPr lang="en-US" altLang="zh-CN" sz="2800" dirty="0"/>
              <a:t>import math</a:t>
            </a:r>
            <a:endParaRPr lang="zh-CN" altLang="zh-CN" sz="2800" dirty="0"/>
          </a:p>
          <a:p>
            <a:r>
              <a:rPr lang="en-US" altLang="zh-CN" sz="2800" dirty="0"/>
              <a:t>r=5</a:t>
            </a:r>
            <a:endParaRPr lang="zh-CN" altLang="zh-CN" sz="2800" dirty="0"/>
          </a:p>
          <a:p>
            <a:r>
              <a:rPr lang="en-US" altLang="zh-CN" sz="2800" dirty="0"/>
              <a:t>print('</a:t>
            </a:r>
            <a:r>
              <a:rPr lang="zh-CN" altLang="zh-CN" sz="2800" dirty="0"/>
              <a:t>半径为</a:t>
            </a:r>
            <a:r>
              <a:rPr lang="en-US" altLang="zh-CN" sz="2800" dirty="0"/>
              <a:t>5</a:t>
            </a:r>
            <a:r>
              <a:rPr lang="zh-CN" altLang="zh-CN" sz="2800" dirty="0"/>
              <a:t>的圆的面积为：</a:t>
            </a:r>
            <a:r>
              <a:rPr lang="en-US" altLang="zh-CN" sz="2800" dirty="0"/>
              <a:t>%.2f' %(math.pi*r**2))</a:t>
            </a:r>
            <a:endParaRPr lang="zh-CN" altLang="zh-CN" sz="2800" dirty="0"/>
          </a:p>
          <a:p>
            <a:r>
              <a:rPr lang="zh-CN" altLang="zh-CN" sz="2800" dirty="0"/>
              <a:t>保存文件名为</a:t>
            </a:r>
            <a:r>
              <a:rPr lang="en-US" altLang="zh-CN" sz="2800" dirty="0"/>
              <a:t>import_test.py</a:t>
            </a:r>
            <a:r>
              <a:rPr lang="zh-CN" altLang="zh-CN" sz="2800" dirty="0"/>
              <a:t>。在</a:t>
            </a:r>
            <a:r>
              <a:rPr lang="en-US" altLang="zh-CN" sz="2800" dirty="0"/>
              <a:t>cmd</a:t>
            </a:r>
            <a:r>
              <a:rPr lang="zh-CN" altLang="zh-CN" sz="2800" dirty="0"/>
              <a:t>命令窗口执行如下命令得到结果：</a:t>
            </a:r>
            <a:endParaRPr lang="zh-CN" altLang="zh-CN" sz="2800" dirty="0"/>
          </a:p>
          <a:p>
            <a:r>
              <a:rPr lang="en-US" altLang="zh-CN" sz="2800" dirty="0"/>
              <a:t>D:\python\workspace&gt;python import_test.py</a:t>
            </a:r>
            <a:endParaRPr lang="zh-CN" altLang="zh-CN" sz="2800" dirty="0"/>
          </a:p>
          <a:p>
            <a:r>
              <a:rPr lang="zh-CN" altLang="zh-CN" sz="2800" dirty="0"/>
              <a:t>半径为</a:t>
            </a:r>
            <a:r>
              <a:rPr lang="en-US" altLang="zh-CN" sz="2800" dirty="0"/>
              <a:t>5</a:t>
            </a:r>
            <a:r>
              <a:rPr lang="zh-CN" altLang="zh-CN" sz="2800" dirty="0"/>
              <a:t>的圆的面积为：</a:t>
            </a:r>
            <a:r>
              <a:rPr lang="en-US" altLang="zh-CN" sz="2800" dirty="0"/>
              <a:t>78.54</a:t>
            </a:r>
            <a:endParaRPr lang="en-US" altLang="zh-CN" sz="2800" dirty="0"/>
          </a:p>
          <a:p>
            <a:r>
              <a:rPr lang="zh-CN" altLang="zh-CN" sz="2800" dirty="0"/>
              <a:t>由上面的程序我们看到，使用了</a:t>
            </a:r>
            <a:r>
              <a:rPr lang="en-US" altLang="zh-CN" sz="2800" dirty="0"/>
              <a:t>import</a:t>
            </a:r>
            <a:r>
              <a:rPr lang="zh-CN" altLang="zh-CN" sz="2800" dirty="0"/>
              <a:t>语句。</a:t>
            </a:r>
            <a:endParaRPr lang="en-US" altLang="zh-CN" sz="2800" dirty="0"/>
          </a:p>
          <a:p>
            <a:r>
              <a:rPr lang="en-US" altLang="zh-CN" sz="2800" dirty="0"/>
              <a:t>import math</a:t>
            </a:r>
            <a:r>
              <a:rPr lang="zh-CN" altLang="zh-CN" sz="2800" dirty="0"/>
              <a:t>的意思为从</a:t>
            </a:r>
            <a:r>
              <a:rPr lang="en-US" altLang="zh-CN" sz="2800" dirty="0"/>
              <a:t>Python</a:t>
            </a:r>
            <a:r>
              <a:rPr lang="zh-CN" altLang="zh-CN" sz="2800" dirty="0"/>
              <a:t>标准库中引入</a:t>
            </a:r>
            <a:r>
              <a:rPr lang="en-US" altLang="zh-CN" sz="2800" dirty="0"/>
              <a:t>math.py</a:t>
            </a:r>
            <a:r>
              <a:rPr lang="zh-CN" altLang="zh-CN" sz="2800" dirty="0"/>
              <a:t>模块，这是</a:t>
            </a:r>
            <a:r>
              <a:rPr lang="en-US" altLang="zh-CN" sz="2800" dirty="0"/>
              <a:t>Python</a:t>
            </a:r>
            <a:r>
              <a:rPr lang="zh-CN" altLang="zh-CN" sz="2800" dirty="0"/>
              <a:t>中定义的引入某一模块的方法。</a:t>
            </a:r>
            <a:endParaRPr lang="zh-CN" altLang="en-US" sz="2800" dirty="0"/>
          </a:p>
        </p:txBody>
      </p:sp>
    </p:spTree>
  </p:cSld>
  <p:clrMapOvr>
    <a:masterClrMapping/>
  </p:clrMapOvr>
  <p:transition spd="med">
    <p:push/>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内容占位符 2"/>
          <p:cNvSpPr>
            <a:spLocks noGrp="1"/>
          </p:cNvSpPr>
          <p:nvPr>
            <p:ph idx="1"/>
          </p:nvPr>
        </p:nvSpPr>
        <p:spPr>
          <a:xfrm>
            <a:off x="628650" y="150813"/>
            <a:ext cx="7886700" cy="6026150"/>
          </a:xfrm>
        </p:spPr>
        <p:txBody>
          <a:bodyPr vert="horz" wrap="square" lIns="91440" tIns="45720" rIns="91440" bIns="45720" anchor="t"/>
          <a:p>
            <a:r>
              <a:rPr lang="en-US" altLang="zh-CN" sz="2800" dirty="0"/>
              <a:t>import</a:t>
            </a:r>
            <a:r>
              <a:rPr lang="zh-CN" altLang="zh-CN" sz="2800" dirty="0"/>
              <a:t>的标准语法如下：</a:t>
            </a:r>
            <a:endParaRPr lang="zh-CN" altLang="zh-CN" sz="2800" dirty="0"/>
          </a:p>
          <a:p>
            <a:r>
              <a:rPr lang="en-US" altLang="zh-CN" sz="2800" dirty="0"/>
              <a:t>import module1[, module2[,... moduleN]]</a:t>
            </a:r>
            <a:endParaRPr lang="zh-CN" altLang="zh-CN" sz="2800" dirty="0"/>
          </a:p>
          <a:p>
            <a:r>
              <a:rPr lang="zh-CN" altLang="zh-CN" sz="2800" dirty="0"/>
              <a:t>允许一个</a:t>
            </a:r>
            <a:r>
              <a:rPr lang="en-US" altLang="zh-CN" sz="2800" dirty="0"/>
              <a:t>import</a:t>
            </a:r>
            <a:r>
              <a:rPr lang="zh-CN" altLang="zh-CN" sz="2800" dirty="0"/>
              <a:t>导入多个模块，但各个模块间需要用逗号隔开。</a:t>
            </a:r>
            <a:endParaRPr lang="zh-CN" altLang="zh-CN" sz="2800" dirty="0"/>
          </a:p>
          <a:p>
            <a:r>
              <a:rPr lang="zh-CN" altLang="zh-CN" sz="2800" dirty="0"/>
              <a:t>当解释器遇到</a:t>
            </a:r>
            <a:r>
              <a:rPr lang="en-US" altLang="zh-CN" sz="2800" dirty="0"/>
              <a:t>import</a:t>
            </a:r>
            <a:r>
              <a:rPr lang="zh-CN" altLang="zh-CN" sz="2800" dirty="0"/>
              <a:t>语句时，如果模块在当前的搜索路径就会被导入。搜索路径是一个解释器会先进行搜索的所有目录的列表。</a:t>
            </a:r>
            <a:endParaRPr lang="en-US" altLang="zh-CN" sz="2800" dirty="0"/>
          </a:p>
          <a:p>
            <a:r>
              <a:rPr lang="zh-CN" altLang="zh-CN" sz="2800" dirty="0"/>
              <a:t>使用</a:t>
            </a:r>
            <a:r>
              <a:rPr lang="en-US" altLang="zh-CN" sz="2800" dirty="0"/>
              <a:t>import</a:t>
            </a:r>
            <a:r>
              <a:rPr lang="zh-CN" altLang="zh-CN" sz="2800" dirty="0"/>
              <a:t>语句的时候，</a:t>
            </a:r>
            <a:r>
              <a:rPr lang="en-US" altLang="zh-CN" sz="2800" dirty="0"/>
              <a:t>Python</a:t>
            </a:r>
            <a:r>
              <a:rPr lang="zh-CN" altLang="zh-CN" sz="2800" dirty="0"/>
              <a:t>解释器会依次从这些目录中去寻找所引入的模块。这看起来很像环境变量，事实上，也可以通过定义环境变量的方式来确定搜索路径。搜索路径是在</a:t>
            </a:r>
            <a:r>
              <a:rPr lang="en-US" altLang="zh-CN" sz="2800" dirty="0"/>
              <a:t>Python</a:t>
            </a:r>
            <a:r>
              <a:rPr lang="zh-CN" altLang="zh-CN" sz="2800" dirty="0"/>
              <a:t>编译或安装的时候确定的。</a:t>
            </a:r>
            <a:endParaRPr lang="zh-CN" altLang="en-US" sz="2800" dirty="0"/>
          </a:p>
        </p:txBody>
      </p:sp>
    </p:spTree>
  </p:cSld>
  <p:clrMapOvr>
    <a:masterClrMapping/>
  </p:clrMapOvr>
  <p:transition spd="med">
    <p:push/>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87325"/>
            <a:ext cx="7886700" cy="931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6.2.2  </a:t>
            </a:r>
            <a:r>
              <a:rPr lang="zh-CN" altLang="zh-CN" dirty="0">
                <a:effectLst>
                  <a:outerShdw blurRad="38100" dist="38100" dir="2700000">
                    <a:srgbClr val="000000"/>
                  </a:outerShdw>
                </a:effectLst>
              </a:rPr>
              <a:t>使用</a:t>
            </a:r>
            <a:r>
              <a:rPr lang="zh-CN" altLang="zh-CN" dirty="0">
                <a:solidFill>
                  <a:srgbClr val="FF0000"/>
                </a:solidFill>
                <a:effectLst>
                  <a:outerShdw blurRad="38100" dist="38100" dir="2700000">
                    <a:srgbClr val="000000"/>
                  </a:outerShdw>
                </a:effectLst>
              </a:rPr>
              <a:t>逗号输出</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1119188"/>
            <a:ext cx="7886700" cy="5738813"/>
          </a:xfrm>
        </p:spPr>
        <p:txBody>
          <a:bodyPr vert="horz" wrap="square" lIns="91440" tIns="45720" rIns="91440" bIns="45720" numCol="1" anchor="t" anchorCtr="0" compatLnSpc="1"/>
          <a:p>
            <a:pPr>
              <a:lnSpc>
                <a:spcPct val="80000"/>
              </a:lnSpc>
            </a:pPr>
            <a:r>
              <a:rPr lang="zh-CN" altLang="zh-CN" sz="3000" dirty="0"/>
              <a:t>我们在前面的章节已经看到非常多类似以下的示例：</a:t>
            </a:r>
            <a:endParaRPr lang="en-US" altLang="zh-CN" sz="3000" dirty="0"/>
          </a:p>
          <a:p>
            <a:pPr>
              <a:lnSpc>
                <a:spcPct val="80000"/>
              </a:lnSpc>
            </a:pPr>
            <a:r>
              <a:rPr lang="en-US" altLang="zh-CN" sz="3000" dirty="0"/>
              <a:t>&gt;&gt;&gt; student='</a:t>
            </a:r>
            <a:r>
              <a:rPr lang="zh-CN" altLang="zh-CN" sz="3000" dirty="0"/>
              <a:t>小智</a:t>
            </a:r>
            <a:r>
              <a:rPr lang="en-US" altLang="zh-CN" sz="3000" dirty="0"/>
              <a:t>'</a:t>
            </a:r>
            <a:endParaRPr lang="zh-CN" altLang="zh-CN" sz="3000" dirty="0"/>
          </a:p>
          <a:p>
            <a:pPr>
              <a:lnSpc>
                <a:spcPct val="80000"/>
              </a:lnSpc>
            </a:pPr>
            <a:r>
              <a:rPr lang="en-US" altLang="zh-CN" sz="3000" dirty="0"/>
              <a:t>&gt;&gt;&gt; print('</a:t>
            </a:r>
            <a:r>
              <a:rPr lang="zh-CN" altLang="zh-CN" sz="3000" dirty="0"/>
              <a:t>学生称呼：</a:t>
            </a:r>
            <a:r>
              <a:rPr lang="en-US" altLang="zh-CN" sz="3000" dirty="0"/>
              <a:t>',student)</a:t>
            </a:r>
            <a:endParaRPr lang="zh-CN" altLang="zh-CN" sz="3000" dirty="0"/>
          </a:p>
          <a:p>
            <a:pPr>
              <a:lnSpc>
                <a:spcPct val="80000"/>
              </a:lnSpc>
            </a:pPr>
            <a:r>
              <a:rPr lang="zh-CN" altLang="zh-CN" sz="3000" dirty="0"/>
              <a:t>学生称呼： 小智</a:t>
            </a:r>
            <a:endParaRPr lang="zh-CN" altLang="zh-CN" sz="3000" dirty="0"/>
          </a:p>
          <a:p>
            <a:pPr>
              <a:lnSpc>
                <a:spcPct val="80000"/>
              </a:lnSpc>
            </a:pPr>
            <a:r>
              <a:rPr lang="zh-CN" altLang="zh-CN" sz="3000" dirty="0"/>
              <a:t>这个其实就叫做</a:t>
            </a:r>
            <a:r>
              <a:rPr lang="zh-CN" altLang="zh-CN" sz="3000" b="1" dirty="0">
                <a:solidFill>
                  <a:srgbClr val="FF0000"/>
                </a:solidFill>
              </a:rPr>
              <a:t>逗号输出，这种方式是可以打印多个表达式的，只要将多个表达式用逗号隔开就行</a:t>
            </a:r>
            <a:r>
              <a:rPr lang="zh-CN" altLang="en-US" sz="3000" dirty="0"/>
              <a:t>。</a:t>
            </a:r>
            <a:r>
              <a:rPr lang="zh-CN" altLang="zh-CN" sz="3000" dirty="0"/>
              <a:t>如下输入：</a:t>
            </a:r>
            <a:endParaRPr lang="en-US" altLang="zh-CN" sz="3000" dirty="0"/>
          </a:p>
          <a:p>
            <a:pPr>
              <a:lnSpc>
                <a:spcPct val="80000"/>
              </a:lnSpc>
            </a:pPr>
            <a:r>
              <a:rPr lang="en-US" altLang="zh-CN" sz="3000" dirty="0"/>
              <a:t>&gt;&gt;&gt; greeting='</a:t>
            </a:r>
            <a:r>
              <a:rPr lang="zh-CN" altLang="zh-CN" sz="3000" dirty="0"/>
              <a:t>大家好！</a:t>
            </a:r>
            <a:r>
              <a:rPr lang="en-US" altLang="zh-CN" sz="3000" dirty="0"/>
              <a:t>'</a:t>
            </a:r>
            <a:endParaRPr lang="zh-CN" altLang="zh-CN" sz="3000" dirty="0"/>
          </a:p>
          <a:p>
            <a:pPr>
              <a:lnSpc>
                <a:spcPct val="80000"/>
              </a:lnSpc>
            </a:pPr>
            <a:r>
              <a:rPr lang="en-US" altLang="zh-CN" sz="3000" dirty="0"/>
              <a:t>&gt;&gt;&gt; intriduce='</a:t>
            </a:r>
            <a:r>
              <a:rPr lang="zh-CN" altLang="zh-CN" sz="3000" dirty="0"/>
              <a:t>我叫小智，</a:t>
            </a:r>
            <a:r>
              <a:rPr lang="en-US" altLang="zh-CN" sz="3000" dirty="0"/>
              <a:t>'</a:t>
            </a:r>
            <a:endParaRPr lang="zh-CN" altLang="zh-CN" sz="3000" dirty="0"/>
          </a:p>
          <a:p>
            <a:pPr>
              <a:lnSpc>
                <a:spcPct val="80000"/>
              </a:lnSpc>
            </a:pPr>
            <a:r>
              <a:rPr lang="en-US" altLang="zh-CN" sz="3000" dirty="0"/>
              <a:t>&gt;&gt;&gt; comefrom='</a:t>
            </a:r>
            <a:r>
              <a:rPr lang="zh-CN" altLang="zh-CN" sz="3000" dirty="0"/>
              <a:t>我来自智慧城市。</a:t>
            </a:r>
            <a:r>
              <a:rPr lang="en-US" altLang="zh-CN" sz="3000" dirty="0"/>
              <a:t>'</a:t>
            </a:r>
            <a:endParaRPr lang="zh-CN" altLang="zh-CN" sz="3000" dirty="0"/>
          </a:p>
          <a:p>
            <a:pPr>
              <a:lnSpc>
                <a:spcPct val="80000"/>
              </a:lnSpc>
            </a:pPr>
            <a:r>
              <a:rPr lang="en-US" altLang="zh-CN" sz="3000" dirty="0"/>
              <a:t>&gt;&gt;&gt; print(greeting,intriduce,comefrom)</a:t>
            </a:r>
            <a:endParaRPr lang="zh-CN" altLang="zh-CN" sz="3000" dirty="0"/>
          </a:p>
          <a:p>
            <a:pPr>
              <a:lnSpc>
                <a:spcPct val="80000"/>
              </a:lnSpc>
            </a:pPr>
            <a:r>
              <a:rPr lang="zh-CN" altLang="zh-CN" sz="3000" dirty="0"/>
              <a:t>大家好！ 我叫小智， 我来自智慧城市。</a:t>
            </a:r>
            <a:endParaRPr lang="zh-CN" altLang="en-US" sz="3000" dirty="0"/>
          </a:p>
        </p:txBody>
      </p:sp>
    </p:spTree>
  </p:cSld>
  <p:clrMapOvr>
    <a:masterClrMapping/>
  </p:clrMapOvr>
  <p:transition spd="med">
    <p:push/>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46063"/>
            <a:ext cx="7886700" cy="682625"/>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6.3  </a:t>
            </a:r>
            <a:r>
              <a:rPr lang="zh-CN" altLang="zh-CN" sz="3600" dirty="0">
                <a:solidFill>
                  <a:srgbClr val="FF0000"/>
                </a:solidFill>
                <a:effectLst>
                  <a:outerShdw blurRad="38100" dist="38100" dir="2700000">
                    <a:srgbClr val="000000"/>
                  </a:outerShdw>
                </a:effectLst>
              </a:rPr>
              <a:t>别样的赋值</a:t>
            </a:r>
            <a:endParaRPr lang="zh-CN" altLang="en-US" sz="3600" dirty="0">
              <a:solidFill>
                <a:srgbClr val="FF0000"/>
              </a:solidFill>
              <a:effectLst>
                <a:outerShdw blurRad="38100" dist="38100" dir="2700000">
                  <a:srgbClr val="000000"/>
                </a:outerShdw>
              </a:effectLst>
            </a:endParaRPr>
          </a:p>
        </p:txBody>
      </p:sp>
      <p:sp>
        <p:nvSpPr>
          <p:cNvPr id="226307" name="内容占位符 2"/>
          <p:cNvSpPr>
            <a:spLocks noGrp="1"/>
          </p:cNvSpPr>
          <p:nvPr>
            <p:ph idx="1"/>
          </p:nvPr>
        </p:nvSpPr>
        <p:spPr>
          <a:xfrm>
            <a:off x="628650" y="1119188"/>
            <a:ext cx="7886700" cy="5057775"/>
          </a:xfrm>
        </p:spPr>
        <p:txBody>
          <a:bodyPr vert="horz" wrap="square" lIns="91440" tIns="45720" rIns="91440" bIns="45720" anchor="t"/>
          <a:p>
            <a:r>
              <a:rPr lang="zh-CN" altLang="zh-CN" dirty="0"/>
              <a:t>之前我们已经介绍了很多赋值语句，在实际使用中，赋值语句还有很多特殊用法也比较常见，掌握这些用法，对于提高编程水平很有帮助。</a:t>
            </a:r>
            <a:endParaRPr lang="zh-CN" altLang="en-US" dirty="0"/>
          </a:p>
        </p:txBody>
      </p:sp>
    </p:spTree>
  </p:cSld>
  <p:clrMapOvr>
    <a:masterClrMapping/>
  </p:clrMapOvr>
  <p:transition spd="med">
    <p:push/>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0"/>
            <a:ext cx="7886700" cy="8461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6.3.1  </a:t>
            </a:r>
            <a:r>
              <a:rPr lang="zh-CN" altLang="zh-CN" dirty="0">
                <a:solidFill>
                  <a:srgbClr val="FF0000"/>
                </a:solidFill>
                <a:effectLst>
                  <a:outerShdw blurRad="38100" dist="38100" dir="2700000">
                    <a:srgbClr val="000000"/>
                  </a:outerShdw>
                </a:effectLst>
              </a:rPr>
              <a:t>序列解包</a:t>
            </a:r>
            <a:endParaRPr lang="zh-CN" altLang="en-US" dirty="0">
              <a:solidFill>
                <a:srgbClr val="FF0000"/>
              </a:solidFill>
              <a:effectLst>
                <a:outerShdw blurRad="38100" dist="38100" dir="2700000">
                  <a:srgbClr val="000000"/>
                </a:outerShdw>
              </a:effectLst>
            </a:endParaRPr>
          </a:p>
        </p:txBody>
      </p:sp>
      <p:sp>
        <p:nvSpPr>
          <p:cNvPr id="227331" name="内容占位符 2"/>
          <p:cNvSpPr>
            <a:spLocks noGrp="1"/>
          </p:cNvSpPr>
          <p:nvPr>
            <p:ph idx="1"/>
          </p:nvPr>
        </p:nvSpPr>
        <p:spPr>
          <a:xfrm>
            <a:off x="628650" y="846138"/>
            <a:ext cx="7886700" cy="5330825"/>
          </a:xfrm>
        </p:spPr>
        <p:txBody>
          <a:bodyPr vert="horz" wrap="square" lIns="91440" tIns="45720" rIns="91440" bIns="45720" anchor="t"/>
          <a:p>
            <a:r>
              <a:rPr lang="zh-CN" altLang="zh-CN" sz="2800" dirty="0"/>
              <a:t>看</a:t>
            </a:r>
            <a:r>
              <a:rPr lang="zh-CN" altLang="en-US" sz="2800" dirty="0"/>
              <a:t>如下</a:t>
            </a:r>
            <a:r>
              <a:rPr lang="zh-CN" altLang="zh-CN" sz="2800" dirty="0"/>
              <a:t>示例：</a:t>
            </a:r>
            <a:endParaRPr lang="zh-CN" altLang="zh-CN" sz="2800" dirty="0"/>
          </a:p>
          <a:p>
            <a:r>
              <a:rPr lang="en-US" altLang="zh-CN" sz="2800" dirty="0"/>
              <a:t>&gt;&gt;&gt; x,y,z=1,2,3</a:t>
            </a:r>
            <a:endParaRPr lang="zh-CN" altLang="zh-CN" sz="2800" dirty="0"/>
          </a:p>
          <a:p>
            <a:r>
              <a:rPr lang="en-US" altLang="zh-CN" sz="2800" dirty="0"/>
              <a:t>&gt;&gt;&gt; x,y=y,x</a:t>
            </a:r>
            <a:endParaRPr lang="zh-CN" altLang="zh-CN" sz="2800" dirty="0"/>
          </a:p>
          <a:p>
            <a:r>
              <a:rPr lang="en-US" altLang="zh-CN" sz="2800" dirty="0"/>
              <a:t>&gt;&gt;&gt; print(x,y,z)</a:t>
            </a:r>
            <a:endParaRPr lang="zh-CN" altLang="zh-CN" sz="2800" dirty="0"/>
          </a:p>
          <a:p>
            <a:r>
              <a:rPr lang="en-US" altLang="zh-CN" sz="2800" dirty="0"/>
              <a:t>2 1 3</a:t>
            </a:r>
            <a:endParaRPr lang="zh-CN" altLang="zh-CN" sz="2800" dirty="0"/>
          </a:p>
          <a:p>
            <a:r>
              <a:rPr lang="en-US" altLang="zh-CN" sz="2800" dirty="0"/>
              <a:t>x</a:t>
            </a:r>
            <a:r>
              <a:rPr lang="zh-CN" altLang="zh-CN" sz="2800" dirty="0"/>
              <a:t>和</a:t>
            </a:r>
            <a:r>
              <a:rPr lang="en-US" altLang="zh-CN" sz="2800" dirty="0"/>
              <a:t>y</a:t>
            </a:r>
            <a:r>
              <a:rPr lang="zh-CN" altLang="zh-CN" sz="2800" dirty="0"/>
              <a:t>的值交换了，可以用来交换两个或多个变量的值。</a:t>
            </a:r>
            <a:endParaRPr lang="zh-CN" altLang="zh-CN" sz="2800" dirty="0"/>
          </a:p>
          <a:p>
            <a:r>
              <a:rPr lang="zh-CN" altLang="zh-CN" sz="2800" dirty="0"/>
              <a:t>在</a:t>
            </a:r>
            <a:r>
              <a:rPr lang="en-US" altLang="zh-CN" sz="2800" dirty="0"/>
              <a:t>Python</a:t>
            </a:r>
            <a:r>
              <a:rPr lang="zh-CN" altLang="zh-CN" sz="2800" dirty="0"/>
              <a:t>中，这里交换所做的事情叫做序列解包（</a:t>
            </a:r>
            <a:r>
              <a:rPr lang="en-US" altLang="zh-CN" sz="2800" dirty="0"/>
              <a:t>sequence unpacking</a:t>
            </a:r>
            <a:r>
              <a:rPr lang="zh-CN" altLang="zh-CN" sz="2800" dirty="0"/>
              <a:t>）或可选迭代解包，即将多个值的序列解开，然后放到变量的序列中。</a:t>
            </a:r>
            <a:endParaRPr lang="zh-CN" altLang="en-US" sz="2800" dirty="0"/>
          </a:p>
        </p:txBody>
      </p:sp>
    </p:spTree>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3352" y="2186862"/>
            <a:ext cx="1947068" cy="576909"/>
          </a:xfrm>
          <a:prstGeom prst="rect">
            <a:avLst/>
          </a:prstGeom>
        </p:spPr>
      </p:pic>
      <p:sp>
        <p:nvSpPr>
          <p:cNvPr id="13" name="矩形 28"/>
          <p:cNvSpPr/>
          <p:nvPr/>
        </p:nvSpPr>
        <p:spPr>
          <a:xfrm>
            <a:off x="-14174" y="1360622"/>
            <a:ext cx="382661" cy="448727"/>
          </a:xfrm>
          <a:prstGeom prst="rect">
            <a:avLst/>
          </a:prstGeom>
          <a:solidFill>
            <a:srgbClr val="94212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prstClr val="white"/>
              </a:solidFill>
            </a:endParaRPr>
          </a:p>
        </p:txBody>
      </p:sp>
      <p:sp>
        <p:nvSpPr>
          <p:cNvPr id="14" name="矩形 13"/>
          <p:cNvSpPr/>
          <p:nvPr/>
        </p:nvSpPr>
        <p:spPr>
          <a:xfrm>
            <a:off x="359532" y="1360622"/>
            <a:ext cx="4860540" cy="448727"/>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5" name="Freeform 83"/>
          <p:cNvSpPr>
            <a:spLocks noChangeArrowheads="1"/>
          </p:cNvSpPr>
          <p:nvPr/>
        </p:nvSpPr>
        <p:spPr bwMode="auto">
          <a:xfrm>
            <a:off x="69157" y="1476986"/>
            <a:ext cx="216000" cy="216000"/>
          </a:xfrm>
          <a:custGeom>
            <a:avLst/>
            <a:gdLst>
              <a:gd name="T0" fmla="*/ 38764526 w 602"/>
              <a:gd name="T1" fmla="*/ 78442719 h 602"/>
              <a:gd name="T2" fmla="*/ 38764526 w 602"/>
              <a:gd name="T3" fmla="*/ 78442719 h 602"/>
              <a:gd name="T4" fmla="*/ 0 w 602"/>
              <a:gd name="T5" fmla="*/ 38764526 h 602"/>
              <a:gd name="T6" fmla="*/ 38764526 w 602"/>
              <a:gd name="T7" fmla="*/ 0 h 602"/>
              <a:gd name="T8" fmla="*/ 78442719 w 602"/>
              <a:gd name="T9" fmla="*/ 38764526 h 602"/>
              <a:gd name="T10" fmla="*/ 38764526 w 602"/>
              <a:gd name="T11" fmla="*/ 78442719 h 602"/>
              <a:gd name="T12" fmla="*/ 61866665 w 602"/>
              <a:gd name="T13" fmla="*/ 16576054 h 602"/>
              <a:gd name="T14" fmla="*/ 61866665 w 602"/>
              <a:gd name="T15" fmla="*/ 16576054 h 602"/>
              <a:gd name="T16" fmla="*/ 38764526 w 602"/>
              <a:gd name="T17" fmla="*/ 38764526 h 602"/>
              <a:gd name="T18" fmla="*/ 38764526 w 602"/>
              <a:gd name="T19" fmla="*/ 7308970 h 602"/>
              <a:gd name="T20" fmla="*/ 7439751 w 602"/>
              <a:gd name="T21" fmla="*/ 38764526 h 602"/>
              <a:gd name="T22" fmla="*/ 38764526 w 602"/>
              <a:gd name="T23" fmla="*/ 71002968 h 602"/>
              <a:gd name="T24" fmla="*/ 71002968 w 602"/>
              <a:gd name="T25" fmla="*/ 38764526 h 602"/>
              <a:gd name="T26" fmla="*/ 61866665 w 602"/>
              <a:gd name="T27" fmla="*/ 16576054 h 6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02" h="602">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lIns="68580" tIns="34290" rIns="68580" bIns="34290" anchor="ctr"/>
          <a:lstStyle/>
          <a:p>
            <a:endParaRPr lang="en-US">
              <a:solidFill>
                <a:prstClr val="black"/>
              </a:solidFill>
            </a:endParaRPr>
          </a:p>
        </p:txBody>
      </p:sp>
      <p:sp>
        <p:nvSpPr>
          <p:cNvPr id="16" name="文本框 5"/>
          <p:cNvSpPr txBox="1"/>
          <p:nvPr/>
        </p:nvSpPr>
        <p:spPr>
          <a:xfrm>
            <a:off x="715339" y="1389364"/>
            <a:ext cx="4828769" cy="391160"/>
          </a:xfrm>
          <a:prstGeom prst="rect">
            <a:avLst/>
          </a:prstGeom>
          <a:noFill/>
        </p:spPr>
        <p:txBody>
          <a:bodyPr wrap="square" lIns="68580" tIns="34290" rIns="68580" bIns="34290" rtlCol="0">
            <a:spAutoFit/>
          </a:bodyPr>
          <a:lstStyle/>
          <a:p>
            <a:r>
              <a:rPr lang="en-US" altLang="zh-CN" sz="2100" dirty="0">
                <a:solidFill>
                  <a:prstClr val="white"/>
                </a:solidFill>
                <a:latin typeface="微软雅黑 Light" panose="020B0502040204020203" pitchFamily="34" charset="-122"/>
                <a:ea typeface="微软雅黑 Light" panose="020B0502040204020203" pitchFamily="34" charset="-122"/>
              </a:rPr>
              <a:t>Python</a:t>
            </a:r>
            <a:r>
              <a:rPr lang="zh-CN" altLang="en-US" sz="2100" dirty="0">
                <a:solidFill>
                  <a:prstClr val="white"/>
                </a:solidFill>
                <a:latin typeface="微软雅黑 Light" panose="020B0502040204020203" pitchFamily="34" charset="-122"/>
                <a:ea typeface="微软雅黑 Light" panose="020B0502040204020203" pitchFamily="34" charset="-122"/>
              </a:rPr>
              <a:t>语言与</a:t>
            </a:r>
            <a:r>
              <a:rPr lang="en-US" altLang="zh-CN" sz="2100" dirty="0">
                <a:solidFill>
                  <a:prstClr val="white"/>
                </a:solidFill>
                <a:latin typeface="微软雅黑 Light" panose="020B0502040204020203" pitchFamily="34" charset="-122"/>
                <a:ea typeface="微软雅黑 Light" panose="020B0502040204020203" pitchFamily="34" charset="-122"/>
              </a:rPr>
              <a:t>R</a:t>
            </a:r>
            <a:r>
              <a:rPr lang="zh-CN" altLang="en-US" sz="2100" dirty="0">
                <a:solidFill>
                  <a:prstClr val="white"/>
                </a:solidFill>
                <a:latin typeface="微软雅黑 Light" panose="020B0502040204020203" pitchFamily="34" charset="-122"/>
                <a:ea typeface="微软雅黑 Light" panose="020B0502040204020203" pitchFamily="34" charset="-122"/>
              </a:rPr>
              <a:t>语言的应用场景对比</a:t>
            </a:r>
            <a:endParaRPr lang="zh-CN" altLang="en-US" sz="2100" dirty="0">
              <a:solidFill>
                <a:prstClr val="white"/>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a:blip r:embed="rId2" cstate="print"/>
          <a:stretch>
            <a:fillRect/>
          </a:stretch>
        </p:blipFill>
        <p:spPr>
          <a:xfrm>
            <a:off x="4896036" y="2065113"/>
            <a:ext cx="798467" cy="698658"/>
          </a:xfrm>
          <a:prstGeom prst="rect">
            <a:avLst/>
          </a:prstGeom>
        </p:spPr>
      </p:pic>
      <p:sp>
        <p:nvSpPr>
          <p:cNvPr id="9" name="内容占位符 1"/>
          <p:cNvSpPr>
            <a:spLocks noGrp="1"/>
          </p:cNvSpPr>
          <p:nvPr>
            <p:ph idx="1"/>
          </p:nvPr>
        </p:nvSpPr>
        <p:spPr>
          <a:xfrm>
            <a:off x="740622" y="3104964"/>
            <a:ext cx="3993396" cy="2484276"/>
          </a:xfrm>
        </p:spPr>
        <p:txBody>
          <a:bodyPr>
            <a:normAutofit/>
          </a:bodyPr>
          <a:lstStyle/>
          <a:p>
            <a:pPr>
              <a:lnSpc>
                <a:spcPct val="150000"/>
              </a:lnSpc>
            </a:pPr>
            <a:r>
              <a:rPr kumimoji="1" lang="zh-CN" altLang="en-US" dirty="0"/>
              <a:t>网络爬虫</a:t>
            </a:r>
            <a:endParaRPr kumimoji="1" lang="en-US" altLang="zh-CN" dirty="0"/>
          </a:p>
          <a:p>
            <a:pPr>
              <a:lnSpc>
                <a:spcPct val="150000"/>
              </a:lnSpc>
            </a:pPr>
            <a:r>
              <a:rPr kumimoji="1" lang="zh-CN" altLang="en-US" dirty="0"/>
              <a:t>连接数据库</a:t>
            </a:r>
            <a:endParaRPr kumimoji="1" lang="en-US" altLang="zh-CN" dirty="0"/>
          </a:p>
          <a:p>
            <a:pPr>
              <a:lnSpc>
                <a:spcPct val="150000"/>
              </a:lnSpc>
            </a:pPr>
            <a:r>
              <a:rPr kumimoji="1" lang="zh-CN" altLang="en-US" dirty="0"/>
              <a:t>内容管理系统</a:t>
            </a:r>
            <a:endParaRPr kumimoji="1" lang="en-US" altLang="zh-CN" dirty="0"/>
          </a:p>
          <a:p>
            <a:pPr>
              <a:lnSpc>
                <a:spcPct val="150000"/>
              </a:lnSpc>
            </a:pPr>
            <a:r>
              <a:rPr kumimoji="1" lang="en-US" altLang="zh-CN" dirty="0"/>
              <a:t>API</a:t>
            </a:r>
            <a:r>
              <a:rPr kumimoji="1" lang="zh-CN" altLang="en-US" dirty="0"/>
              <a:t>构建</a:t>
            </a:r>
            <a:endParaRPr kumimoji="1" lang="zh-CN" altLang="en-US" dirty="0"/>
          </a:p>
        </p:txBody>
      </p:sp>
      <p:sp>
        <p:nvSpPr>
          <p:cNvPr id="10" name="内容占位符 1"/>
          <p:cNvSpPr txBox="1"/>
          <p:nvPr/>
        </p:nvSpPr>
        <p:spPr>
          <a:xfrm>
            <a:off x="4896036" y="3104964"/>
            <a:ext cx="3993396" cy="194421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1" lang="zh-CN" altLang="en-US" sz="1800" dirty="0"/>
              <a:t>统计分析</a:t>
            </a:r>
            <a:endParaRPr kumimoji="1" lang="en-US" altLang="zh-CN" sz="1800" dirty="0"/>
          </a:p>
          <a:p>
            <a:pPr>
              <a:lnSpc>
                <a:spcPct val="150000"/>
              </a:lnSpc>
            </a:pPr>
            <a:r>
              <a:rPr kumimoji="1" lang="zh-CN" altLang="en-US" sz="1800" dirty="0"/>
              <a:t>互动式图标</a:t>
            </a:r>
            <a:r>
              <a:rPr kumimoji="1" lang="en-US" altLang="zh-CN" sz="1800" dirty="0"/>
              <a:t>/</a:t>
            </a:r>
            <a:r>
              <a:rPr kumimoji="1" lang="zh-CN" altLang="en-US" sz="1800" dirty="0"/>
              <a:t>面板</a:t>
            </a:r>
            <a:endParaRPr kumimoji="1" lang="zh-CN" altLang="en-US" dirty="0"/>
          </a:p>
        </p:txBody>
      </p:sp>
      <p:sp>
        <p:nvSpPr>
          <p:cNvPr id="3" name="灯片编号占位符 2"/>
          <p:cNvSpPr>
            <a:spLocks noGrp="1"/>
          </p:cNvSpPr>
          <p:nvPr>
            <p:ph type="sldNum" sz="quarter" idx="12"/>
          </p:nvPr>
        </p:nvSpPr>
        <p:spPr/>
        <p:txBody>
          <a:bodyPr/>
          <a:lstStyle/>
          <a:p>
            <a:fld id="{370D8578-DDD4-487D-A316-C8E65CC577E1}" type="slidenum">
              <a:rPr lang="zh-CN" altLang="en-US" smtClean="0"/>
            </a:fld>
            <a:endParaRPr lang="zh-CN" altLang="en-US"/>
          </a:p>
        </p:txBody>
      </p:sp>
      <p:sp>
        <p:nvSpPr>
          <p:cNvPr id="11" name="矩形 10"/>
          <p:cNvSpPr/>
          <p:nvPr/>
        </p:nvSpPr>
        <p:spPr>
          <a:xfrm>
            <a:off x="0" y="5500702"/>
            <a:ext cx="9144000" cy="50004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a:defRPr/>
            </a:pP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12" name="椭圆 11"/>
          <p:cNvSpPr/>
          <p:nvPr/>
        </p:nvSpPr>
        <p:spPr>
          <a:xfrm>
            <a:off x="-1226820" y="-489667"/>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0"/>
            <a:ext cx="7886700" cy="8461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6.3.2  </a:t>
            </a:r>
            <a:r>
              <a:rPr lang="zh-CN" altLang="zh-CN" dirty="0">
                <a:solidFill>
                  <a:srgbClr val="FF0000"/>
                </a:solidFill>
                <a:effectLst>
                  <a:outerShdw blurRad="38100" dist="38100" dir="2700000">
                    <a:srgbClr val="000000"/>
                  </a:outerShdw>
                </a:effectLst>
              </a:rPr>
              <a:t>链式赋值</a:t>
            </a:r>
            <a:endParaRPr lang="zh-CN" altLang="en-US" dirty="0">
              <a:solidFill>
                <a:srgbClr val="FF0000"/>
              </a:solidFill>
              <a:effectLst>
                <a:outerShdw blurRad="38100" dist="38100" dir="2700000">
                  <a:srgbClr val="000000"/>
                </a:outerShdw>
              </a:effectLst>
            </a:endParaRPr>
          </a:p>
        </p:txBody>
      </p:sp>
      <p:sp>
        <p:nvSpPr>
          <p:cNvPr id="228355" name="内容占位符 2"/>
          <p:cNvSpPr>
            <a:spLocks noGrp="1"/>
          </p:cNvSpPr>
          <p:nvPr>
            <p:ph idx="1"/>
          </p:nvPr>
        </p:nvSpPr>
        <p:spPr>
          <a:xfrm>
            <a:off x="628650" y="846138"/>
            <a:ext cx="7886700" cy="5330825"/>
          </a:xfrm>
        </p:spPr>
        <p:txBody>
          <a:bodyPr vert="horz" wrap="square" lIns="91440" tIns="45720" rIns="91440" bIns="45720" anchor="t"/>
          <a:p>
            <a:r>
              <a:rPr lang="zh-CN" altLang="zh-CN" dirty="0"/>
              <a:t>序列解包对不同变量赋不同值时非常有用，若是要赋相同的值，用序列解包也可以实现，其实还可以使用其他方法，如链式赋值。我们看如下示例：</a:t>
            </a:r>
            <a:endParaRPr lang="zh-CN" altLang="zh-CN" dirty="0"/>
          </a:p>
          <a:p>
            <a:r>
              <a:rPr lang="en-US" altLang="zh-CN" dirty="0"/>
              <a:t>&gt;&gt;&gt; x=y=z=10</a:t>
            </a:r>
            <a:endParaRPr lang="zh-CN" altLang="zh-CN" dirty="0"/>
          </a:p>
          <a:p>
            <a:r>
              <a:rPr lang="en-US" altLang="zh-CN" dirty="0"/>
              <a:t>&gt;&gt;&gt; x</a:t>
            </a:r>
            <a:endParaRPr lang="zh-CN" altLang="zh-CN" dirty="0"/>
          </a:p>
          <a:p>
            <a:r>
              <a:rPr lang="en-US" altLang="zh-CN" dirty="0"/>
              <a:t>10</a:t>
            </a:r>
            <a:endParaRPr lang="en-US" altLang="zh-CN" dirty="0"/>
          </a:p>
          <a:p>
            <a:r>
              <a:rPr lang="zh-CN" altLang="zh-CN" dirty="0"/>
              <a:t>链式赋值（</a:t>
            </a:r>
            <a:r>
              <a:rPr lang="en-US" altLang="zh-CN" dirty="0"/>
              <a:t>chained assignment</a:t>
            </a:r>
            <a:r>
              <a:rPr lang="zh-CN" altLang="zh-CN" dirty="0"/>
              <a:t>）是将同一个值赋给多个变量的捷径。</a:t>
            </a:r>
            <a:endParaRPr lang="zh-CN" altLang="en-US" dirty="0"/>
          </a:p>
        </p:txBody>
      </p:sp>
    </p:spTree>
  </p:cSld>
  <p:clrMapOvr>
    <a:masterClrMapping/>
  </p:clrMapOvr>
  <p:transition spd="med">
    <p:push/>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668338"/>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6.3.3  </a:t>
            </a:r>
            <a:r>
              <a:rPr lang="zh-CN" altLang="zh-CN" sz="3600" dirty="0">
                <a:solidFill>
                  <a:srgbClr val="FF0000"/>
                </a:solidFill>
                <a:effectLst>
                  <a:outerShdw blurRad="38100" dist="38100" dir="2700000">
                    <a:srgbClr val="000000"/>
                  </a:outerShdw>
                </a:effectLst>
              </a:rPr>
              <a:t>增量赋值</a:t>
            </a:r>
            <a:endParaRPr lang="zh-CN" altLang="en-US" sz="3600" dirty="0">
              <a:solidFill>
                <a:srgbClr val="FF0000"/>
              </a:solidFill>
              <a:effectLst>
                <a:outerShdw blurRad="38100" dist="38100" dir="2700000">
                  <a:srgbClr val="000000"/>
                </a:outerShdw>
              </a:effectLst>
            </a:endParaRPr>
          </a:p>
        </p:txBody>
      </p:sp>
      <p:sp>
        <p:nvSpPr>
          <p:cNvPr id="229379" name="内容占位符 2"/>
          <p:cNvSpPr>
            <a:spLocks noGrp="1"/>
          </p:cNvSpPr>
          <p:nvPr>
            <p:ph idx="1"/>
          </p:nvPr>
        </p:nvSpPr>
        <p:spPr>
          <a:xfrm>
            <a:off x="628650" y="777875"/>
            <a:ext cx="7886700" cy="7464425"/>
          </a:xfrm>
        </p:spPr>
        <p:txBody>
          <a:bodyPr vert="horz" wrap="square" lIns="91440" tIns="45720" rIns="91440" bIns="45720" anchor="t"/>
          <a:p>
            <a:r>
              <a:rPr lang="zh-CN" altLang="zh-CN" sz="2800" dirty="0"/>
              <a:t>如将</a:t>
            </a:r>
            <a:r>
              <a:rPr lang="en-US" altLang="zh-CN" sz="2800" dirty="0"/>
              <a:t>x=x+1</a:t>
            </a:r>
            <a:r>
              <a:rPr lang="zh-CN" altLang="zh-CN" sz="2800" dirty="0"/>
              <a:t>写成</a:t>
            </a:r>
            <a:r>
              <a:rPr lang="en-US" altLang="zh-CN" sz="2800" dirty="0"/>
              <a:t>x+=1</a:t>
            </a:r>
            <a:r>
              <a:rPr lang="zh-CN" altLang="zh-CN" sz="2800" dirty="0"/>
              <a:t>，这种写法在</a:t>
            </a:r>
            <a:r>
              <a:rPr lang="en-US" altLang="zh-CN" sz="2800" dirty="0"/>
              <a:t>Python</a:t>
            </a:r>
            <a:r>
              <a:rPr lang="zh-CN" altLang="zh-CN" sz="2800" dirty="0"/>
              <a:t>中叫做</a:t>
            </a:r>
            <a:r>
              <a:rPr lang="zh-CN" altLang="zh-CN" sz="2800" dirty="0">
                <a:solidFill>
                  <a:srgbClr val="FF0000"/>
                </a:solidFill>
              </a:rPr>
              <a:t>增量赋值（</a:t>
            </a:r>
            <a:r>
              <a:rPr lang="en-US" altLang="zh-CN" sz="2800" dirty="0">
                <a:solidFill>
                  <a:srgbClr val="FF0000"/>
                </a:solidFill>
              </a:rPr>
              <a:t>augemented assignment</a:t>
            </a:r>
            <a:r>
              <a:rPr lang="zh-CN" altLang="zh-CN" sz="2800" dirty="0">
                <a:solidFill>
                  <a:srgbClr val="FF0000"/>
                </a:solidFill>
              </a:rPr>
              <a:t>）。这种写法对</a:t>
            </a:r>
            <a:r>
              <a:rPr lang="en-US" altLang="zh-CN" sz="2800" dirty="0">
                <a:solidFill>
                  <a:srgbClr val="FF0000"/>
                </a:solidFill>
              </a:rPr>
              <a:t>*</a:t>
            </a:r>
            <a:r>
              <a:rPr lang="zh-CN" altLang="zh-CN" sz="2800" dirty="0">
                <a:solidFill>
                  <a:srgbClr val="FF0000"/>
                </a:solidFill>
              </a:rPr>
              <a:t>（乘）、</a:t>
            </a:r>
            <a:r>
              <a:rPr lang="en-US" altLang="zh-CN" sz="2800" dirty="0">
                <a:solidFill>
                  <a:srgbClr val="FF0000"/>
                </a:solidFill>
              </a:rPr>
              <a:t>/</a:t>
            </a:r>
            <a:r>
              <a:rPr lang="zh-CN" altLang="zh-CN" sz="2800" dirty="0">
                <a:solidFill>
                  <a:srgbClr val="FF0000"/>
                </a:solidFill>
              </a:rPr>
              <a:t>（除）、</a:t>
            </a:r>
            <a:r>
              <a:rPr lang="en-US" altLang="zh-CN" sz="2800" dirty="0">
                <a:solidFill>
                  <a:srgbClr val="FF0000"/>
                </a:solidFill>
              </a:rPr>
              <a:t>%</a:t>
            </a:r>
            <a:r>
              <a:rPr lang="zh-CN" altLang="zh-CN" sz="2800" dirty="0">
                <a:solidFill>
                  <a:srgbClr val="FF0000"/>
                </a:solidFill>
              </a:rPr>
              <a:t>（取模）等标准运算符都是适用的</a:t>
            </a:r>
            <a:r>
              <a:rPr lang="zh-CN" altLang="zh-CN" sz="2800" dirty="0"/>
              <a:t>。如下示例：</a:t>
            </a:r>
            <a:endParaRPr lang="en-US" altLang="zh-CN" sz="2800" dirty="0"/>
          </a:p>
          <a:p>
            <a:r>
              <a:rPr lang="en-US" altLang="zh-CN" sz="2800" dirty="0"/>
              <a:t>&gt;&gt;&gt; x=5</a:t>
            </a:r>
            <a:endParaRPr lang="zh-CN" altLang="zh-CN" sz="2800" dirty="0"/>
          </a:p>
          <a:p>
            <a:r>
              <a:rPr lang="en-US" altLang="zh-CN" sz="2800" dirty="0"/>
              <a:t>&gt;&gt;&gt; x+=1   #</a:t>
            </a:r>
            <a:r>
              <a:rPr lang="zh-CN" altLang="zh-CN" sz="2800" dirty="0"/>
              <a:t>加</a:t>
            </a:r>
            <a:endParaRPr lang="zh-CN" altLang="zh-CN" sz="2800" dirty="0"/>
          </a:p>
          <a:p>
            <a:r>
              <a:rPr lang="en-US" altLang="zh-CN" sz="2800" dirty="0"/>
              <a:t>&gt;&gt;&gt; x</a:t>
            </a:r>
            <a:endParaRPr lang="zh-CN" altLang="zh-CN" sz="2800" dirty="0"/>
          </a:p>
          <a:p>
            <a:r>
              <a:rPr lang="en-US" altLang="zh-CN" sz="2800" dirty="0"/>
              <a:t>6</a:t>
            </a:r>
            <a:endParaRPr lang="zh-CN" altLang="zh-CN" sz="2800" dirty="0"/>
          </a:p>
          <a:p>
            <a:r>
              <a:rPr lang="en-US" altLang="zh-CN" sz="2800" dirty="0"/>
              <a:t>&gt;&gt;&gt; x-=2 #</a:t>
            </a:r>
            <a:r>
              <a:rPr lang="zh-CN" altLang="zh-CN" sz="2800" dirty="0"/>
              <a:t>减</a:t>
            </a:r>
            <a:endParaRPr lang="zh-CN" altLang="zh-CN" sz="2800" dirty="0"/>
          </a:p>
          <a:p>
            <a:r>
              <a:rPr lang="en-US" altLang="zh-CN" sz="2800" dirty="0"/>
              <a:t>&gt;&gt;&gt; x</a:t>
            </a:r>
            <a:endParaRPr lang="zh-CN" altLang="zh-CN" sz="2800" dirty="0"/>
          </a:p>
          <a:p>
            <a:r>
              <a:rPr lang="en-US" altLang="zh-CN" sz="2800" dirty="0"/>
              <a:t>4</a:t>
            </a:r>
            <a:endParaRPr lang="en-US" altLang="zh-CN" sz="2800" dirty="0"/>
          </a:p>
        </p:txBody>
      </p:sp>
    </p:spTree>
  </p:cSld>
  <p:clrMapOvr>
    <a:masterClrMapping/>
  </p:clrMapOvr>
  <p:transition spd="med">
    <p:push/>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3350"/>
            <a:ext cx="7886700" cy="9350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6.4  </a:t>
            </a:r>
            <a:r>
              <a:rPr lang="zh-CN" altLang="zh-CN" dirty="0">
                <a:solidFill>
                  <a:srgbClr val="FF0000"/>
                </a:solidFill>
                <a:effectLst>
                  <a:outerShdw blurRad="38100" dist="38100" dir="2700000">
                    <a:srgbClr val="000000"/>
                  </a:outerShdw>
                </a:effectLst>
              </a:rPr>
              <a:t>语</a:t>
            </a:r>
            <a:r>
              <a:rPr lang="en-US" altLang="zh-CN" dirty="0">
                <a:solidFill>
                  <a:srgbClr val="FF0000"/>
                </a:solidFill>
                <a:effectLst>
                  <a:outerShdw blurRad="38100" dist="38100" dir="2700000">
                    <a:srgbClr val="000000"/>
                  </a:outerShdw>
                </a:effectLst>
              </a:rPr>
              <a:t>  </a:t>
            </a:r>
            <a:r>
              <a:rPr lang="zh-CN" altLang="zh-CN" dirty="0">
                <a:solidFill>
                  <a:srgbClr val="FF0000"/>
                </a:solidFill>
                <a:effectLst>
                  <a:outerShdw blurRad="38100" dist="38100" dir="2700000">
                    <a:srgbClr val="000000"/>
                  </a:outerShdw>
                </a:effectLst>
              </a:rPr>
              <a:t>句</a:t>
            </a:r>
            <a:r>
              <a:rPr lang="en-US" altLang="zh-CN" dirty="0">
                <a:solidFill>
                  <a:srgbClr val="FF0000"/>
                </a:solidFill>
                <a:effectLst>
                  <a:outerShdw blurRad="38100" dist="38100" dir="2700000">
                    <a:srgbClr val="000000"/>
                  </a:outerShdw>
                </a:effectLst>
              </a:rPr>
              <a:t>  </a:t>
            </a:r>
            <a:r>
              <a:rPr lang="zh-CN" altLang="zh-CN" dirty="0">
                <a:solidFill>
                  <a:srgbClr val="FF0000"/>
                </a:solidFill>
                <a:effectLst>
                  <a:outerShdw blurRad="38100" dist="38100" dir="2700000">
                    <a:srgbClr val="000000"/>
                  </a:outerShdw>
                </a:effectLst>
              </a:rPr>
              <a:t>块</a:t>
            </a:r>
            <a:endParaRPr lang="zh-CN" altLang="en-US" dirty="0">
              <a:solidFill>
                <a:srgbClr val="FF0000"/>
              </a:solidFill>
              <a:effectLst>
                <a:outerShdw blurRad="38100" dist="38100" dir="2700000">
                  <a:srgbClr val="000000"/>
                </a:outerShdw>
              </a:effectLst>
            </a:endParaRPr>
          </a:p>
        </p:txBody>
      </p:sp>
      <p:sp>
        <p:nvSpPr>
          <p:cNvPr id="230403" name="内容占位符 2"/>
          <p:cNvSpPr>
            <a:spLocks noGrp="1"/>
          </p:cNvSpPr>
          <p:nvPr>
            <p:ph idx="1"/>
          </p:nvPr>
        </p:nvSpPr>
        <p:spPr>
          <a:xfrm>
            <a:off x="628650" y="1068388"/>
            <a:ext cx="7886700" cy="5108575"/>
          </a:xfrm>
        </p:spPr>
        <p:txBody>
          <a:bodyPr vert="horz" wrap="square" lIns="91440" tIns="45720" rIns="91440" bIns="45720" anchor="t"/>
          <a:p>
            <a:r>
              <a:rPr lang="zh-CN" altLang="zh-CN" dirty="0"/>
              <a:t>语句块并非一种语句，</a:t>
            </a:r>
            <a:r>
              <a:rPr lang="zh-CN" altLang="zh-CN" dirty="0">
                <a:solidFill>
                  <a:srgbClr val="FF0000"/>
                </a:solidFill>
              </a:rPr>
              <a:t>语句块是在满足一定条件下执行一次或多次的一组语句</a:t>
            </a:r>
            <a:r>
              <a:rPr lang="zh-CN" altLang="zh-CN" dirty="0"/>
              <a:t>。语句块的创建方式为在代码前放置</a:t>
            </a:r>
            <a:r>
              <a:rPr lang="zh-CN" altLang="zh-CN" dirty="0">
                <a:solidFill>
                  <a:srgbClr val="FF0000"/>
                </a:solidFill>
              </a:rPr>
              <a:t>空格缩进</a:t>
            </a:r>
            <a:r>
              <a:rPr lang="zh-CN" altLang="zh-CN" dirty="0"/>
              <a:t>。</a:t>
            </a:r>
            <a:endParaRPr lang="zh-CN" altLang="zh-CN" dirty="0"/>
          </a:p>
          <a:p>
            <a:r>
              <a:rPr lang="zh-CN" altLang="zh-CN" b="1" u="sng" dirty="0">
                <a:solidFill>
                  <a:srgbClr val="FF0000"/>
                </a:solidFill>
              </a:rPr>
              <a:t>同一段语句块中的每行都要保持同样的缩进</a:t>
            </a:r>
            <a:r>
              <a:rPr lang="zh-CN" altLang="zh-CN" b="1" dirty="0"/>
              <a:t>，</a:t>
            </a:r>
            <a:r>
              <a:rPr lang="zh-CN" altLang="zh-CN" dirty="0"/>
              <a:t>若没有，</a:t>
            </a:r>
            <a:r>
              <a:rPr lang="en-US" altLang="zh-CN" dirty="0"/>
              <a:t>Python</a:t>
            </a:r>
            <a:r>
              <a:rPr lang="zh-CN" altLang="zh-CN" dirty="0"/>
              <a:t>编译器回认为不属于同一语句块或是认为错误。</a:t>
            </a:r>
            <a:endParaRPr lang="zh-CN" altLang="zh-CN" dirty="0"/>
          </a:p>
          <a:p>
            <a:r>
              <a:rPr lang="zh-CN" altLang="zh-CN" dirty="0"/>
              <a:t>在</a:t>
            </a:r>
            <a:r>
              <a:rPr lang="en-US" altLang="zh-CN" dirty="0"/>
              <a:t>Python</a:t>
            </a:r>
            <a:r>
              <a:rPr lang="zh-CN" altLang="zh-CN" dirty="0"/>
              <a:t>中，</a:t>
            </a:r>
            <a:r>
              <a:rPr lang="zh-CN" altLang="zh-CN" dirty="0">
                <a:solidFill>
                  <a:srgbClr val="FF0000"/>
                </a:solidFill>
              </a:rPr>
              <a:t>冒号（</a:t>
            </a:r>
            <a:r>
              <a:rPr lang="en-US" altLang="zh-CN" dirty="0">
                <a:solidFill>
                  <a:srgbClr val="FF0000"/>
                </a:solidFill>
              </a:rPr>
              <a:t>:</a:t>
            </a:r>
            <a:r>
              <a:rPr lang="zh-CN" altLang="zh-CN" dirty="0">
                <a:solidFill>
                  <a:srgbClr val="FF0000"/>
                </a:solidFill>
              </a:rPr>
              <a:t>）用来标识语句块的开始，块中的每一个语句都是缩进的（缩进量相同）。当退回到和已经闭合的块一样的缩进量时，就表示当前块已经结束了。</a:t>
            </a:r>
            <a:endParaRPr lang="zh-CN" altLang="zh-CN" dirty="0">
              <a:solidFill>
                <a:srgbClr val="FF0000"/>
              </a:solidFill>
            </a:endParaRPr>
          </a:p>
        </p:txBody>
      </p:sp>
    </p:spTree>
  </p:cSld>
  <p:clrMapOvr>
    <a:masterClrMapping/>
  </p:clrMapOvr>
  <p:transition spd="med">
    <p:push/>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1450"/>
            <a:ext cx="7886700" cy="8715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6.5  </a:t>
            </a:r>
            <a:r>
              <a:rPr lang="zh-CN" altLang="zh-CN" dirty="0">
                <a:effectLst>
                  <a:outerShdw blurRad="38100" dist="38100" dir="2700000">
                    <a:srgbClr val="000000"/>
                  </a:outerShdw>
                </a:effectLst>
              </a:rPr>
              <a:t>条件语句</a:t>
            </a:r>
            <a:endParaRPr lang="zh-CN" altLang="en-US" dirty="0">
              <a:effectLst>
                <a:outerShdw blurRad="38100" dist="38100" dir="2700000">
                  <a:srgbClr val="000000"/>
                </a:outerShdw>
              </a:effectLst>
            </a:endParaRPr>
          </a:p>
        </p:txBody>
      </p:sp>
      <p:sp>
        <p:nvSpPr>
          <p:cNvPr id="231427" name="内容占位符 2"/>
          <p:cNvSpPr>
            <a:spLocks noGrp="1"/>
          </p:cNvSpPr>
          <p:nvPr>
            <p:ph idx="1"/>
          </p:nvPr>
        </p:nvSpPr>
        <p:spPr>
          <a:xfrm>
            <a:off x="628650" y="1158875"/>
            <a:ext cx="7886700" cy="5018088"/>
          </a:xfrm>
        </p:spPr>
        <p:txBody>
          <a:bodyPr vert="horz" wrap="square" lIns="91440" tIns="45720" rIns="91440" bIns="45720" anchor="t"/>
          <a:p>
            <a:r>
              <a:rPr lang="zh-CN" altLang="zh-CN" dirty="0"/>
              <a:t>到目前为止，我们编写的程序都是简单的按语句顺序一条一条执行的。本节将介绍让程序选择执行语句的方法。</a:t>
            </a:r>
            <a:endParaRPr lang="zh-CN" altLang="en-US" dirty="0"/>
          </a:p>
        </p:txBody>
      </p:sp>
    </p:spTree>
  </p:cSld>
  <p:clrMapOvr>
    <a:masterClrMapping/>
  </p:clrMapOvr>
  <p:transition spd="med">
    <p:push/>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95250"/>
            <a:ext cx="7886700" cy="690563"/>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6.5.1  </a:t>
            </a:r>
            <a:r>
              <a:rPr lang="zh-CN" altLang="zh-CN" sz="3600" dirty="0">
                <a:effectLst>
                  <a:outerShdw blurRad="38100" dist="38100" dir="2700000">
                    <a:srgbClr val="000000"/>
                  </a:outerShdw>
                </a:effectLst>
              </a:rPr>
              <a:t>布尔变量的作用</a:t>
            </a:r>
            <a:endParaRPr lang="zh-CN" altLang="en-US" sz="3600" dirty="0">
              <a:effectLst>
                <a:outerShdw blurRad="38100" dist="38100" dir="2700000">
                  <a:srgbClr val="000000"/>
                </a:outerShdw>
              </a:effectLst>
            </a:endParaRPr>
          </a:p>
        </p:txBody>
      </p:sp>
      <p:sp>
        <p:nvSpPr>
          <p:cNvPr id="232451" name="内容占位符 2"/>
          <p:cNvSpPr>
            <a:spLocks noGrp="1"/>
          </p:cNvSpPr>
          <p:nvPr>
            <p:ph idx="1"/>
          </p:nvPr>
        </p:nvSpPr>
        <p:spPr>
          <a:xfrm>
            <a:off x="628650" y="785813"/>
            <a:ext cx="7886700" cy="5391150"/>
          </a:xfrm>
        </p:spPr>
        <p:txBody>
          <a:bodyPr vert="horz" wrap="square" lIns="91440" tIns="45720" rIns="91440" bIns="45720" anchor="t"/>
          <a:p>
            <a:r>
              <a:rPr lang="en-US" altLang="zh-CN" sz="2800" dirty="0"/>
              <a:t>True</a:t>
            </a:r>
            <a:r>
              <a:rPr lang="zh-CN" altLang="zh-CN" sz="2800" dirty="0"/>
              <a:t>、</a:t>
            </a:r>
            <a:r>
              <a:rPr lang="en-US" altLang="zh-CN" sz="2800" dirty="0"/>
              <a:t>False</a:t>
            </a:r>
            <a:r>
              <a:rPr lang="zh-CN" altLang="zh-CN" sz="2800" dirty="0"/>
              <a:t>就是布尔变量。</a:t>
            </a:r>
            <a:endParaRPr lang="zh-CN" altLang="zh-CN" sz="2800" dirty="0"/>
          </a:p>
          <a:p>
            <a:r>
              <a:rPr lang="zh-CN" altLang="zh-CN" sz="2800" dirty="0"/>
              <a:t>下面的值在作为布尔表达式的时候，会被解释器看作假（</a:t>
            </a:r>
            <a:r>
              <a:rPr lang="en-US" altLang="zh-CN" sz="2800" dirty="0"/>
              <a:t>false</a:t>
            </a:r>
            <a:r>
              <a:rPr lang="zh-CN" altLang="zh-CN" sz="2800" dirty="0"/>
              <a:t>）：</a:t>
            </a:r>
            <a:endParaRPr lang="zh-CN" altLang="zh-CN" sz="2800" dirty="0"/>
          </a:p>
          <a:p>
            <a:r>
              <a:rPr lang="en-US" altLang="zh-CN" sz="2800" dirty="0"/>
              <a:t>False  None 0  “” () [] {}</a:t>
            </a:r>
            <a:endParaRPr lang="en-US" altLang="zh-CN" sz="2800" dirty="0"/>
          </a:p>
          <a:p>
            <a:r>
              <a:rPr lang="zh-CN" altLang="zh-CN" sz="2800" dirty="0"/>
              <a:t>标准值</a:t>
            </a:r>
            <a:r>
              <a:rPr lang="en-US" altLang="zh-CN" sz="2800" dirty="0"/>
              <a:t>False</a:t>
            </a:r>
            <a:r>
              <a:rPr lang="zh-CN" altLang="zh-CN" sz="2800" dirty="0"/>
              <a:t>和</a:t>
            </a:r>
            <a:r>
              <a:rPr lang="en-US" altLang="zh-CN" sz="2800" dirty="0"/>
              <a:t>None</a:t>
            </a:r>
            <a:r>
              <a:rPr lang="zh-CN" altLang="zh-CN" sz="2800" dirty="0"/>
              <a:t>、所有类型的数字</a:t>
            </a:r>
            <a:r>
              <a:rPr lang="en-US" altLang="zh-CN" sz="2800" dirty="0"/>
              <a:t>0</a:t>
            </a:r>
            <a:r>
              <a:rPr lang="zh-CN" altLang="zh-CN" sz="2800" dirty="0"/>
              <a:t>（包括浮点型、长整型和其他类型）、空序列（如空字符串、空元组和空列表）以及空的字典都为假。其他的都解释为真，包括原生的布尔值</a:t>
            </a:r>
            <a:r>
              <a:rPr lang="en-US" altLang="zh-CN" sz="2800" dirty="0"/>
              <a:t>True</a:t>
            </a:r>
            <a:r>
              <a:rPr lang="zh-CN" altLang="zh-CN" sz="2800" dirty="0"/>
              <a:t>。</a:t>
            </a:r>
            <a:endParaRPr lang="en-US" altLang="zh-CN" sz="2800" dirty="0"/>
          </a:p>
          <a:p>
            <a:r>
              <a:rPr lang="zh-CN" altLang="zh-CN" sz="2800" dirty="0"/>
              <a:t>在</a:t>
            </a:r>
            <a:r>
              <a:rPr lang="en-US" altLang="zh-CN" sz="2800" dirty="0"/>
              <a:t>Python</a:t>
            </a:r>
            <a:r>
              <a:rPr lang="zh-CN" altLang="zh-CN" sz="2800" dirty="0"/>
              <a:t>中，标准的真值有</a:t>
            </a:r>
            <a:r>
              <a:rPr lang="en-US" altLang="zh-CN" sz="2800" dirty="0"/>
              <a:t>True</a:t>
            </a:r>
            <a:r>
              <a:rPr lang="zh-CN" altLang="zh-CN" sz="2800" dirty="0"/>
              <a:t>和</a:t>
            </a:r>
            <a:r>
              <a:rPr lang="en-US" altLang="zh-CN" sz="2800" dirty="0"/>
              <a:t>False</a:t>
            </a:r>
            <a:r>
              <a:rPr lang="zh-CN" altLang="zh-CN" sz="2800" dirty="0"/>
              <a:t>两个。在其他一些语言中，标准的真值为</a:t>
            </a:r>
            <a:r>
              <a:rPr lang="en-US" altLang="zh-CN" sz="2800" dirty="0"/>
              <a:t>0</a:t>
            </a:r>
            <a:r>
              <a:rPr lang="zh-CN" altLang="zh-CN" sz="2800" dirty="0"/>
              <a:t>（表示假）和</a:t>
            </a:r>
            <a:r>
              <a:rPr lang="en-US" altLang="zh-CN" sz="2800" dirty="0"/>
              <a:t>1</a:t>
            </a:r>
            <a:r>
              <a:rPr lang="zh-CN" altLang="zh-CN" sz="2800" dirty="0"/>
              <a:t>（表示真）。</a:t>
            </a:r>
            <a:endParaRPr lang="zh-CN" altLang="en-US" sz="2800" dirty="0"/>
          </a:p>
        </p:txBody>
      </p:sp>
    </p:spTree>
  </p:cSld>
  <p:clrMapOvr>
    <a:masterClrMapping/>
  </p:clrMapOvr>
  <p:transition spd="med">
    <p:push/>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8750"/>
            <a:ext cx="7886700" cy="665163"/>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6.5.2  if</a:t>
            </a:r>
            <a:r>
              <a:rPr lang="zh-CN" altLang="zh-CN" sz="3600" dirty="0">
                <a:effectLst>
                  <a:outerShdw blurRad="38100" dist="38100" dir="2700000">
                    <a:srgbClr val="000000"/>
                  </a:outerShdw>
                </a:effectLst>
              </a:rPr>
              <a:t>语句</a:t>
            </a:r>
            <a:endParaRPr lang="zh-CN" altLang="en-US" sz="3600" dirty="0">
              <a:effectLst>
                <a:outerShdw blurRad="38100" dist="38100" dir="2700000">
                  <a:srgbClr val="000000"/>
                </a:outerShdw>
              </a:effectLst>
            </a:endParaRPr>
          </a:p>
        </p:txBody>
      </p:sp>
      <p:sp>
        <p:nvSpPr>
          <p:cNvPr id="233475" name="内容占位符 2"/>
          <p:cNvSpPr>
            <a:spLocks noGrp="1"/>
          </p:cNvSpPr>
          <p:nvPr>
            <p:ph idx="1"/>
          </p:nvPr>
        </p:nvSpPr>
        <p:spPr>
          <a:xfrm>
            <a:off x="628650" y="823913"/>
            <a:ext cx="7886700" cy="5353050"/>
          </a:xfrm>
        </p:spPr>
        <p:txBody>
          <a:bodyPr vert="horz" wrap="square" lIns="91440" tIns="45720" rIns="91440" bIns="45720" anchor="t"/>
          <a:p>
            <a:r>
              <a:rPr lang="zh-CN" altLang="zh-CN" dirty="0"/>
              <a:t>真值可以联合使用，看如下代码：</a:t>
            </a:r>
            <a:endParaRPr lang="zh-CN" altLang="zh-CN" dirty="0"/>
          </a:p>
          <a:p>
            <a:r>
              <a:rPr lang="en-US" altLang="zh-CN" dirty="0"/>
              <a:t>#! /usr/bin/python3</a:t>
            </a:r>
            <a:endParaRPr lang="zh-CN" altLang="zh-CN" dirty="0"/>
          </a:p>
          <a:p>
            <a:r>
              <a:rPr lang="en-US" altLang="zh-CN" dirty="0"/>
              <a:t># -*- coding:UTF-8 -*-</a:t>
            </a:r>
            <a:endParaRPr lang="zh-CN" altLang="zh-CN" dirty="0"/>
          </a:p>
          <a:p>
            <a:r>
              <a:rPr lang="en-US" altLang="zh-CN" dirty="0"/>
              <a:t>#if </a:t>
            </a:r>
            <a:r>
              <a:rPr lang="zh-CN" altLang="zh-CN" dirty="0"/>
              <a:t>基本用法</a:t>
            </a:r>
            <a:endParaRPr lang="zh-CN" altLang="zh-CN" dirty="0"/>
          </a:p>
          <a:p>
            <a:r>
              <a:rPr lang="en-US" altLang="zh-CN" dirty="0"/>
              <a:t> </a:t>
            </a:r>
            <a:endParaRPr lang="zh-CN" altLang="zh-CN" dirty="0"/>
          </a:p>
          <a:p>
            <a:pPr>
              <a:buNone/>
            </a:pPr>
            <a:r>
              <a:rPr lang="en-US" altLang="zh-CN" dirty="0"/>
              <a:t>greeting='hello'</a:t>
            </a:r>
            <a:endParaRPr lang="zh-CN" altLang="zh-CN" dirty="0"/>
          </a:p>
          <a:p>
            <a:pPr>
              <a:buNone/>
            </a:pPr>
            <a:r>
              <a:rPr lang="en-US" altLang="zh-CN" dirty="0"/>
              <a:t>if greeting == 'hello':</a:t>
            </a:r>
            <a:endParaRPr lang="zh-CN" altLang="zh-CN" dirty="0"/>
          </a:p>
          <a:p>
            <a:pPr>
              <a:buNone/>
            </a:pPr>
            <a:r>
              <a:rPr lang="en-US" altLang="zh-CN" dirty="0"/>
              <a:t>    print('hello')</a:t>
            </a:r>
            <a:endParaRPr lang="zh-CN" altLang="zh-CN" dirty="0"/>
          </a:p>
          <a:p>
            <a:pPr>
              <a:buNone/>
            </a:pPr>
            <a:r>
              <a:rPr lang="zh-CN" altLang="zh-CN" dirty="0"/>
              <a:t>执行结果：</a:t>
            </a:r>
            <a:endParaRPr lang="zh-CN" altLang="zh-CN" dirty="0"/>
          </a:p>
          <a:p>
            <a:pPr>
              <a:buNone/>
            </a:pPr>
            <a:r>
              <a:rPr lang="en-US" altLang="zh-CN" dirty="0"/>
              <a:t>hello</a:t>
            </a:r>
            <a:endParaRPr lang="zh-CN" altLang="zh-CN" dirty="0"/>
          </a:p>
          <a:p>
            <a:endParaRPr lang="zh-CN" altLang="en-US" dirty="0"/>
          </a:p>
        </p:txBody>
      </p:sp>
    </p:spTree>
  </p:cSld>
  <p:clrMapOvr>
    <a:masterClrMapping/>
  </p:clrMapOvr>
  <p:transition spd="med">
    <p:push/>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内容占位符 2"/>
          <p:cNvSpPr>
            <a:spLocks noGrp="1"/>
          </p:cNvSpPr>
          <p:nvPr>
            <p:ph idx="1"/>
          </p:nvPr>
        </p:nvSpPr>
        <p:spPr>
          <a:xfrm>
            <a:off x="628650" y="219075"/>
            <a:ext cx="7886700" cy="6638925"/>
          </a:xfrm>
        </p:spPr>
        <p:txBody>
          <a:bodyPr vert="horz" wrap="square" lIns="91440" tIns="45720" rIns="91440" bIns="45720" anchor="t"/>
          <a:p>
            <a:r>
              <a:rPr lang="zh-CN" altLang="zh-CN" dirty="0"/>
              <a:t>如果条件（在</a:t>
            </a:r>
            <a:r>
              <a:rPr lang="en-US" altLang="zh-CN" dirty="0"/>
              <a:t>if</a:t>
            </a:r>
            <a:r>
              <a:rPr lang="zh-CN" altLang="zh-CN" dirty="0"/>
              <a:t>和冒号之间的表达式）判定为真，那么后面的语句块（本例中是</a:t>
            </a:r>
            <a:r>
              <a:rPr lang="en-US" altLang="zh-CN" dirty="0"/>
              <a:t>print</a:t>
            </a:r>
            <a:r>
              <a:rPr lang="zh-CN" altLang="zh-CN" dirty="0"/>
              <a:t>语句）就会被执行；如果条件为假，语句块就不会被执行。</a:t>
            </a:r>
            <a:endParaRPr lang="zh-CN" altLang="zh-CN" dirty="0"/>
          </a:p>
        </p:txBody>
      </p:sp>
      <p:pic>
        <p:nvPicPr>
          <p:cNvPr id="234499" name="图片 12"/>
          <p:cNvPicPr>
            <a:picLocks noChangeAspect="1"/>
          </p:cNvPicPr>
          <p:nvPr/>
        </p:nvPicPr>
        <p:blipFill>
          <a:blip r:embed="rId1"/>
          <a:stretch>
            <a:fillRect/>
          </a:stretch>
        </p:blipFill>
        <p:spPr>
          <a:xfrm>
            <a:off x="5795963" y="1924050"/>
            <a:ext cx="3125787" cy="4491038"/>
          </a:xfrm>
          <a:prstGeom prst="rect">
            <a:avLst/>
          </a:prstGeom>
          <a:noFill/>
          <a:ln w="9525">
            <a:noFill/>
          </a:ln>
        </p:spPr>
      </p:pic>
    </p:spTree>
  </p:cSld>
  <p:clrMapOvr>
    <a:masterClrMapping/>
  </p:clrMapOvr>
  <p:transition spd="med">
    <p:push/>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8438"/>
            <a:ext cx="7886700" cy="690563"/>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6.5.3  else</a:t>
            </a:r>
            <a:r>
              <a:rPr lang="zh-CN" altLang="zh-CN" sz="3600" dirty="0">
                <a:effectLst>
                  <a:outerShdw blurRad="38100" dist="38100" dir="2700000">
                    <a:srgbClr val="000000"/>
                  </a:outerShdw>
                </a:effectLst>
              </a:rPr>
              <a:t>子句</a:t>
            </a:r>
            <a:endParaRPr lang="zh-CN" altLang="en-US" sz="3600" dirty="0">
              <a:effectLst>
                <a:outerShdw blurRad="38100" dist="38100" dir="2700000">
                  <a:srgbClr val="000000"/>
                </a:outerShdw>
              </a:effectLst>
            </a:endParaRPr>
          </a:p>
        </p:txBody>
      </p:sp>
      <p:sp>
        <p:nvSpPr>
          <p:cNvPr id="3" name="内容占位符 2"/>
          <p:cNvSpPr>
            <a:spLocks noGrp="1"/>
          </p:cNvSpPr>
          <p:nvPr>
            <p:ph idx="1"/>
          </p:nvPr>
        </p:nvSpPr>
        <p:spPr>
          <a:xfrm>
            <a:off x="628650" y="992188"/>
            <a:ext cx="7886700" cy="5768975"/>
          </a:xfrm>
        </p:spPr>
        <p:txBody>
          <a:bodyPr vert="horz" wrap="square" lIns="91440" tIns="45720" rIns="91440" bIns="45720" numCol="1" anchor="t" anchorCtr="0" compatLnSpc="1"/>
          <a:p>
            <a:pPr>
              <a:lnSpc>
                <a:spcPct val="80000"/>
              </a:lnSpc>
            </a:pPr>
            <a:r>
              <a:rPr lang="zh-CN" altLang="zh-CN" sz="2700" dirty="0"/>
              <a:t>在</a:t>
            </a:r>
            <a:r>
              <a:rPr lang="en-US" altLang="zh-CN" sz="2700" dirty="0"/>
              <a:t>if</a:t>
            </a:r>
            <a:r>
              <a:rPr lang="zh-CN" altLang="zh-CN" sz="2700" dirty="0"/>
              <a:t>语句的示例中，</a:t>
            </a:r>
            <a:r>
              <a:rPr lang="zh-CN" altLang="en-US" sz="2700" dirty="0"/>
              <a:t>若</a:t>
            </a:r>
            <a:r>
              <a:rPr lang="en-US" altLang="zh-CN" sz="2700" dirty="0"/>
              <a:t>greeting</a:t>
            </a:r>
            <a:r>
              <a:rPr lang="zh-CN" altLang="zh-CN" sz="2700" dirty="0"/>
              <a:t>的值不为</a:t>
            </a:r>
            <a:r>
              <a:rPr lang="en-US" altLang="zh-CN" sz="2700" dirty="0"/>
              <a:t>hello</a:t>
            </a:r>
            <a:r>
              <a:rPr lang="zh-CN" altLang="zh-CN" sz="2700" dirty="0"/>
              <a:t>，那就进不了语句块，但若想要相关的提示，比如告诉我们</a:t>
            </a:r>
            <a:r>
              <a:rPr lang="en-US" altLang="zh-CN" sz="2700" dirty="0"/>
              <a:t>greeting</a:t>
            </a:r>
            <a:r>
              <a:rPr lang="zh-CN" altLang="zh-CN" sz="2700" dirty="0"/>
              <a:t>的值不为</a:t>
            </a:r>
            <a:r>
              <a:rPr lang="en-US" altLang="zh-CN" sz="2700" dirty="0"/>
              <a:t>hello</a:t>
            </a:r>
            <a:r>
              <a:rPr lang="zh-CN" altLang="zh-CN" sz="2700" dirty="0"/>
              <a:t>，那该怎么</a:t>
            </a:r>
            <a:r>
              <a:rPr lang="zh-CN" altLang="en-US" sz="2700" dirty="0"/>
              <a:t>处理</a:t>
            </a:r>
            <a:r>
              <a:rPr lang="zh-CN" altLang="zh-CN" sz="2700" dirty="0"/>
              <a:t>？看如下输入：</a:t>
            </a:r>
            <a:endParaRPr lang="en-US" altLang="zh-CN" sz="2700" dirty="0"/>
          </a:p>
          <a:p>
            <a:pPr>
              <a:lnSpc>
                <a:spcPct val="80000"/>
              </a:lnSpc>
            </a:pPr>
            <a:r>
              <a:rPr lang="en-US" altLang="zh-CN" sz="2700" dirty="0"/>
              <a:t>#! /usr/bin/python3</a:t>
            </a:r>
            <a:endParaRPr lang="zh-CN" altLang="zh-CN" sz="2700" dirty="0"/>
          </a:p>
          <a:p>
            <a:pPr>
              <a:lnSpc>
                <a:spcPct val="80000"/>
              </a:lnSpc>
            </a:pPr>
            <a:r>
              <a:rPr lang="en-US" altLang="zh-CN" sz="2700" dirty="0"/>
              <a:t># -*- coding:UTF-8 -*-</a:t>
            </a:r>
            <a:endParaRPr lang="zh-CN" altLang="zh-CN" sz="2700" dirty="0"/>
          </a:p>
          <a:p>
            <a:pPr>
              <a:lnSpc>
                <a:spcPct val="80000"/>
              </a:lnSpc>
            </a:pPr>
            <a:r>
              <a:rPr lang="en-US" altLang="zh-CN" sz="2700" dirty="0"/>
              <a:t>greeting='hi'</a:t>
            </a:r>
            <a:endParaRPr lang="zh-CN" altLang="zh-CN" sz="2700" dirty="0"/>
          </a:p>
          <a:p>
            <a:pPr>
              <a:lnSpc>
                <a:spcPct val="80000"/>
              </a:lnSpc>
            </a:pPr>
            <a:r>
              <a:rPr lang="en-US" altLang="zh-CN" sz="2700" dirty="0"/>
              <a:t>if greeting == 'hello':</a:t>
            </a:r>
            <a:endParaRPr lang="zh-CN" altLang="zh-CN" sz="2700" dirty="0"/>
          </a:p>
          <a:p>
            <a:pPr>
              <a:lnSpc>
                <a:spcPct val="80000"/>
              </a:lnSpc>
            </a:pPr>
            <a:r>
              <a:rPr lang="en-US" altLang="zh-CN" sz="2700" dirty="0"/>
              <a:t>    print('hello')</a:t>
            </a:r>
            <a:endParaRPr lang="zh-CN" altLang="zh-CN" sz="2700" dirty="0"/>
          </a:p>
          <a:p>
            <a:pPr>
              <a:lnSpc>
                <a:spcPct val="80000"/>
              </a:lnSpc>
            </a:pPr>
            <a:r>
              <a:rPr lang="en-US" altLang="zh-CN" sz="2700" dirty="0"/>
              <a:t>else:</a:t>
            </a:r>
            <a:endParaRPr lang="zh-CN" altLang="zh-CN" sz="2700" dirty="0"/>
          </a:p>
          <a:p>
            <a:pPr>
              <a:lnSpc>
                <a:spcPct val="80000"/>
              </a:lnSpc>
            </a:pPr>
            <a:r>
              <a:rPr lang="en-US" altLang="zh-CN" sz="2700" dirty="0"/>
              <a:t>    print('</a:t>
            </a:r>
            <a:r>
              <a:rPr lang="zh-CN" altLang="zh-CN" sz="2700" dirty="0"/>
              <a:t>该语句块不在</a:t>
            </a:r>
            <a:r>
              <a:rPr lang="en-US" altLang="zh-CN" sz="2700" dirty="0"/>
              <a:t>if</a:t>
            </a:r>
            <a:r>
              <a:rPr lang="zh-CN" altLang="zh-CN" sz="2700" dirty="0"/>
              <a:t>中，</a:t>
            </a:r>
            <a:r>
              <a:rPr lang="en-US" altLang="zh-CN" sz="2700" dirty="0"/>
              <a:t>greeting</a:t>
            </a:r>
            <a:r>
              <a:rPr lang="zh-CN" altLang="zh-CN" sz="2700" dirty="0"/>
              <a:t>的值不是</a:t>
            </a:r>
            <a:r>
              <a:rPr lang="en-US" altLang="zh-CN" sz="2700" dirty="0"/>
              <a:t>hello')</a:t>
            </a:r>
            <a:endParaRPr lang="en-US" altLang="zh-CN" sz="2700" dirty="0"/>
          </a:p>
          <a:p>
            <a:pPr>
              <a:lnSpc>
                <a:spcPct val="80000"/>
              </a:lnSpc>
            </a:pPr>
            <a:r>
              <a:rPr lang="zh-CN" altLang="zh-CN" sz="2700" dirty="0"/>
              <a:t>输出结果</a:t>
            </a:r>
            <a:r>
              <a:rPr lang="zh-CN" altLang="en-US" sz="2700" dirty="0"/>
              <a:t>：</a:t>
            </a:r>
            <a:endParaRPr lang="en-US" altLang="zh-CN" sz="2700" dirty="0"/>
          </a:p>
          <a:p>
            <a:pPr>
              <a:lnSpc>
                <a:spcPct val="80000"/>
              </a:lnSpc>
            </a:pPr>
            <a:r>
              <a:rPr lang="zh-CN" altLang="zh-CN" sz="2700" dirty="0"/>
              <a:t>该语句块不在</a:t>
            </a:r>
            <a:r>
              <a:rPr lang="en-US" altLang="zh-CN" sz="2700" dirty="0"/>
              <a:t>if</a:t>
            </a:r>
            <a:r>
              <a:rPr lang="zh-CN" altLang="zh-CN" sz="2700" dirty="0"/>
              <a:t>中，</a:t>
            </a:r>
            <a:r>
              <a:rPr lang="en-US" altLang="zh-CN" sz="2700" dirty="0"/>
              <a:t>greeting</a:t>
            </a:r>
            <a:r>
              <a:rPr lang="zh-CN" altLang="zh-CN" sz="2700" dirty="0"/>
              <a:t>的值不是</a:t>
            </a:r>
            <a:r>
              <a:rPr lang="en-US" altLang="zh-CN" sz="2700" dirty="0"/>
              <a:t>hello</a:t>
            </a:r>
            <a:endParaRPr lang="zh-CN" altLang="zh-CN" sz="2700" dirty="0"/>
          </a:p>
        </p:txBody>
      </p:sp>
    </p:spTree>
  </p:cSld>
  <p:clrMapOvr>
    <a:masterClrMapping/>
  </p:clrMapOvr>
  <p:transition spd="med">
    <p:push/>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1450"/>
            <a:ext cx="7886700" cy="7048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6.5.4  elif</a:t>
            </a:r>
            <a:r>
              <a:rPr lang="zh-CN" altLang="zh-CN" dirty="0">
                <a:effectLst>
                  <a:outerShdw blurRad="38100" dist="38100" dir="2700000">
                    <a:srgbClr val="000000"/>
                  </a:outerShdw>
                </a:effectLst>
              </a:rPr>
              <a:t>子句</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92188"/>
            <a:ext cx="7886700" cy="5865813"/>
          </a:xfrm>
        </p:spPr>
        <p:txBody>
          <a:bodyPr vert="horz" wrap="square" lIns="91440" tIns="45720" rIns="91440" bIns="45720" numCol="1" anchor="t" anchorCtr="0" compatLnSpc="1"/>
          <a:p>
            <a:pPr>
              <a:lnSpc>
                <a:spcPct val="80000"/>
              </a:lnSpc>
            </a:pPr>
            <a:r>
              <a:rPr lang="zh-CN" altLang="zh-CN" sz="2700" dirty="0"/>
              <a:t>在</a:t>
            </a:r>
            <a:r>
              <a:rPr lang="en-US" altLang="zh-CN" sz="2700" dirty="0"/>
              <a:t>else</a:t>
            </a:r>
            <a:r>
              <a:rPr lang="zh-CN" altLang="zh-CN" sz="2700" dirty="0"/>
              <a:t>子句的示例中，假如除</a:t>
            </a:r>
            <a:r>
              <a:rPr lang="en-US" altLang="zh-CN" sz="2700" dirty="0"/>
              <a:t>if</a:t>
            </a:r>
            <a:r>
              <a:rPr lang="zh-CN" altLang="zh-CN" sz="2700" dirty="0"/>
              <a:t>条件外，还有多个子条件需要进行判定，该怎么</a:t>
            </a:r>
            <a:r>
              <a:rPr lang="zh-CN" altLang="en-US" sz="2700" dirty="0"/>
              <a:t>处理</a:t>
            </a:r>
            <a:r>
              <a:rPr lang="zh-CN" altLang="zh-CN" sz="2700" dirty="0"/>
              <a:t>？</a:t>
            </a:r>
            <a:endParaRPr lang="zh-CN" altLang="zh-CN" sz="2700" dirty="0"/>
          </a:p>
          <a:p>
            <a:pPr>
              <a:lnSpc>
                <a:spcPct val="80000"/>
              </a:lnSpc>
            </a:pPr>
            <a:r>
              <a:rPr lang="en-US" altLang="zh-CN" sz="2700" dirty="0"/>
              <a:t>Python</a:t>
            </a:r>
            <a:r>
              <a:rPr lang="zh-CN" altLang="zh-CN" sz="2700" dirty="0"/>
              <a:t>为我们提供了一个</a:t>
            </a:r>
            <a:r>
              <a:rPr lang="en-US" altLang="zh-CN" sz="2700" dirty="0"/>
              <a:t>elif</a:t>
            </a:r>
            <a:r>
              <a:rPr lang="zh-CN" altLang="zh-CN" sz="2700" dirty="0"/>
              <a:t>语句，</a:t>
            </a:r>
            <a:r>
              <a:rPr lang="en-US" altLang="zh-CN" sz="2700" dirty="0"/>
              <a:t>elif</a:t>
            </a:r>
            <a:r>
              <a:rPr lang="zh-CN" altLang="zh-CN" sz="2700" dirty="0"/>
              <a:t>是“</a:t>
            </a:r>
            <a:r>
              <a:rPr lang="en-US" altLang="zh-CN" sz="2700" dirty="0"/>
              <a:t>else if</a:t>
            </a:r>
            <a:r>
              <a:rPr lang="zh-CN" altLang="zh-CN" sz="2700" dirty="0"/>
              <a:t>”的简写，意思为具有条件的</a:t>
            </a:r>
            <a:r>
              <a:rPr lang="en-US" altLang="zh-CN" sz="2700" dirty="0"/>
              <a:t>else</a:t>
            </a:r>
            <a:r>
              <a:rPr lang="zh-CN" altLang="zh-CN" sz="2700" dirty="0"/>
              <a:t>子句。看如下示例：</a:t>
            </a:r>
            <a:endParaRPr lang="en-US" altLang="zh-CN" sz="2700" dirty="0"/>
          </a:p>
          <a:p>
            <a:pPr>
              <a:lnSpc>
                <a:spcPct val="80000"/>
              </a:lnSpc>
            </a:pPr>
            <a:r>
              <a:rPr lang="en-US" altLang="zh-CN" sz="2700" dirty="0"/>
              <a:t>num = 10</a:t>
            </a:r>
            <a:endParaRPr lang="zh-CN" altLang="zh-CN" sz="2700" dirty="0"/>
          </a:p>
          <a:p>
            <a:pPr>
              <a:lnSpc>
                <a:spcPct val="80000"/>
              </a:lnSpc>
            </a:pPr>
            <a:r>
              <a:rPr lang="en-US" altLang="zh-CN" sz="2700" dirty="0"/>
              <a:t>if num &gt; 10:</a:t>
            </a:r>
            <a:endParaRPr lang="zh-CN" altLang="zh-CN" sz="2700" dirty="0"/>
          </a:p>
          <a:p>
            <a:pPr>
              <a:lnSpc>
                <a:spcPct val="80000"/>
              </a:lnSpc>
            </a:pPr>
            <a:r>
              <a:rPr lang="en-US" altLang="zh-CN" sz="2700" dirty="0"/>
              <a:t>    print('num</a:t>
            </a:r>
            <a:r>
              <a:rPr lang="zh-CN" altLang="zh-CN" sz="2700" dirty="0"/>
              <a:t>的值大于</a:t>
            </a:r>
            <a:r>
              <a:rPr lang="en-US" altLang="zh-CN" sz="2700" dirty="0"/>
              <a:t>10')</a:t>
            </a:r>
            <a:endParaRPr lang="zh-CN" altLang="zh-CN" sz="2700" dirty="0"/>
          </a:p>
          <a:p>
            <a:pPr>
              <a:lnSpc>
                <a:spcPct val="80000"/>
              </a:lnSpc>
            </a:pPr>
            <a:r>
              <a:rPr lang="en-US" altLang="zh-CN" sz="2700" dirty="0"/>
              <a:t>elif 0&lt;=num&lt;=10:</a:t>
            </a:r>
            <a:endParaRPr lang="zh-CN" altLang="zh-CN" sz="2700" dirty="0"/>
          </a:p>
          <a:p>
            <a:pPr>
              <a:lnSpc>
                <a:spcPct val="80000"/>
              </a:lnSpc>
            </a:pPr>
            <a:r>
              <a:rPr lang="en-US" altLang="zh-CN" sz="2700" dirty="0"/>
              <a:t>    print('num</a:t>
            </a:r>
            <a:r>
              <a:rPr lang="zh-CN" altLang="zh-CN" sz="2700" dirty="0"/>
              <a:t>的值介于</a:t>
            </a:r>
            <a:r>
              <a:rPr lang="en-US" altLang="zh-CN" sz="2700" dirty="0"/>
              <a:t>0</a:t>
            </a:r>
            <a:r>
              <a:rPr lang="zh-CN" altLang="zh-CN" sz="2700" dirty="0"/>
              <a:t>到</a:t>
            </a:r>
            <a:r>
              <a:rPr lang="en-US" altLang="zh-CN" sz="2700" dirty="0"/>
              <a:t>10</a:t>
            </a:r>
            <a:r>
              <a:rPr lang="zh-CN" altLang="zh-CN" sz="2700" dirty="0"/>
              <a:t>之间</a:t>
            </a:r>
            <a:r>
              <a:rPr lang="en-US" altLang="zh-CN" sz="2700" dirty="0"/>
              <a:t>')</a:t>
            </a:r>
            <a:endParaRPr lang="zh-CN" altLang="zh-CN" sz="2700" dirty="0"/>
          </a:p>
          <a:p>
            <a:pPr>
              <a:lnSpc>
                <a:spcPct val="80000"/>
              </a:lnSpc>
            </a:pPr>
            <a:r>
              <a:rPr lang="en-US" altLang="zh-CN" sz="2700" dirty="0"/>
              <a:t>else:</a:t>
            </a:r>
            <a:endParaRPr lang="zh-CN" altLang="zh-CN" sz="2700" dirty="0"/>
          </a:p>
          <a:p>
            <a:pPr>
              <a:lnSpc>
                <a:spcPct val="80000"/>
              </a:lnSpc>
            </a:pPr>
            <a:r>
              <a:rPr lang="en-US" altLang="zh-CN" sz="2700" dirty="0"/>
              <a:t>    print('num</a:t>
            </a:r>
            <a:r>
              <a:rPr lang="zh-CN" altLang="zh-CN" sz="2700" dirty="0"/>
              <a:t>的值小于</a:t>
            </a:r>
            <a:r>
              <a:rPr lang="en-US" altLang="zh-CN" sz="2700" dirty="0"/>
              <a:t>0')</a:t>
            </a:r>
            <a:endParaRPr lang="en-US" altLang="zh-CN" sz="2700" dirty="0"/>
          </a:p>
          <a:p>
            <a:pPr>
              <a:lnSpc>
                <a:spcPct val="80000"/>
              </a:lnSpc>
            </a:pPr>
            <a:r>
              <a:rPr lang="zh-CN" altLang="zh-CN" sz="2700" dirty="0"/>
              <a:t>输出结果：</a:t>
            </a:r>
            <a:endParaRPr lang="zh-CN" altLang="zh-CN" sz="2700" dirty="0"/>
          </a:p>
          <a:p>
            <a:pPr>
              <a:lnSpc>
                <a:spcPct val="80000"/>
              </a:lnSpc>
            </a:pPr>
            <a:r>
              <a:rPr lang="en-US" altLang="zh-CN" sz="2700" dirty="0"/>
              <a:t>num</a:t>
            </a:r>
            <a:r>
              <a:rPr lang="zh-CN" altLang="zh-CN" sz="2700" dirty="0"/>
              <a:t>的值介于</a:t>
            </a:r>
            <a:r>
              <a:rPr lang="en-US" altLang="zh-CN" sz="2700" dirty="0"/>
              <a:t>0</a:t>
            </a:r>
            <a:r>
              <a:rPr lang="zh-CN" altLang="zh-CN" sz="2700" dirty="0"/>
              <a:t>到</a:t>
            </a:r>
            <a:r>
              <a:rPr lang="en-US" altLang="zh-CN" sz="2700" dirty="0"/>
              <a:t>10</a:t>
            </a:r>
            <a:r>
              <a:rPr lang="zh-CN" altLang="zh-CN" sz="2700" dirty="0"/>
              <a:t>之间</a:t>
            </a:r>
            <a:endParaRPr lang="zh-CN" altLang="en-US" sz="2700" dirty="0"/>
          </a:p>
        </p:txBody>
      </p:sp>
    </p:spTree>
  </p:cSld>
  <p:clrMapOvr>
    <a:masterClrMapping/>
  </p:clrMapOvr>
  <p:transition spd="med">
    <p:push/>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6050"/>
            <a:ext cx="7886700" cy="627063"/>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6.5.5  </a:t>
            </a:r>
            <a:r>
              <a:rPr lang="zh-CN" altLang="zh-CN" sz="3600" dirty="0">
                <a:effectLst>
                  <a:outerShdw blurRad="38100" dist="38100" dir="2700000">
                    <a:srgbClr val="000000"/>
                  </a:outerShdw>
                </a:effectLst>
              </a:rPr>
              <a:t>嵌套代码块</a:t>
            </a:r>
            <a:endParaRPr lang="zh-CN" altLang="en-US" sz="3600" dirty="0">
              <a:effectLst>
                <a:outerShdw blurRad="38100" dist="38100" dir="2700000">
                  <a:srgbClr val="000000"/>
                </a:outerShdw>
              </a:effectLst>
            </a:endParaRPr>
          </a:p>
        </p:txBody>
      </p:sp>
      <p:sp>
        <p:nvSpPr>
          <p:cNvPr id="3" name="内容占位符 2"/>
          <p:cNvSpPr>
            <a:spLocks noGrp="1"/>
          </p:cNvSpPr>
          <p:nvPr>
            <p:ph idx="1"/>
          </p:nvPr>
        </p:nvSpPr>
        <p:spPr>
          <a:xfrm>
            <a:off x="628650" y="914400"/>
            <a:ext cx="7886700" cy="5943600"/>
          </a:xfrm>
        </p:spPr>
        <p:txBody>
          <a:bodyPr vert="horz" wrap="square" lIns="91440" tIns="45720" rIns="91440" bIns="45720" numCol="1" anchor="t" anchorCtr="0" compatLnSpc="1"/>
          <a:p>
            <a:pPr>
              <a:lnSpc>
                <a:spcPct val="80000"/>
              </a:lnSpc>
            </a:pPr>
            <a:r>
              <a:rPr lang="zh-CN" altLang="zh-CN" sz="2200" dirty="0"/>
              <a:t>前面讲述了</a:t>
            </a:r>
            <a:r>
              <a:rPr lang="en-US" altLang="zh-CN" sz="2200" dirty="0"/>
              <a:t>if</a:t>
            </a:r>
            <a:r>
              <a:rPr lang="zh-CN" altLang="zh-CN" sz="2200" dirty="0"/>
              <a:t>语句、</a:t>
            </a:r>
            <a:r>
              <a:rPr lang="en-US" altLang="zh-CN" sz="2200" dirty="0"/>
              <a:t>else</a:t>
            </a:r>
            <a:r>
              <a:rPr lang="zh-CN" altLang="zh-CN" sz="2200" dirty="0"/>
              <a:t>子句、</a:t>
            </a:r>
            <a:r>
              <a:rPr lang="en-US" altLang="zh-CN" sz="2200" dirty="0"/>
              <a:t>elif</a:t>
            </a:r>
            <a:r>
              <a:rPr lang="zh-CN" altLang="zh-CN" sz="2200" dirty="0"/>
              <a:t>子句，有这几个语句我们可以很好的进行条件的选择判定，但在实际的项目开发中，还是经常会需要一些更复杂一些的操作</a:t>
            </a:r>
            <a:r>
              <a:rPr lang="zh-CN" altLang="en-US" sz="2200" dirty="0"/>
              <a:t>，</a:t>
            </a:r>
            <a:r>
              <a:rPr lang="zh-CN" altLang="zh-CN" sz="2200" dirty="0"/>
              <a:t>看如下程序：</a:t>
            </a:r>
            <a:endParaRPr lang="en-US" altLang="zh-CN" sz="2200" dirty="0"/>
          </a:p>
          <a:p>
            <a:pPr>
              <a:lnSpc>
                <a:spcPct val="80000"/>
              </a:lnSpc>
            </a:pPr>
            <a:r>
              <a:rPr lang="en-US" altLang="zh-CN" sz="2200" dirty="0"/>
              <a:t>num = 10</a:t>
            </a:r>
            <a:endParaRPr lang="zh-CN" altLang="zh-CN" sz="2200" dirty="0"/>
          </a:p>
          <a:p>
            <a:pPr>
              <a:lnSpc>
                <a:spcPct val="80000"/>
              </a:lnSpc>
            </a:pPr>
            <a:r>
              <a:rPr lang="en-US" altLang="zh-CN" sz="2200" dirty="0"/>
              <a:t>if num%2==0:</a:t>
            </a:r>
            <a:endParaRPr lang="zh-CN" altLang="zh-CN" sz="2200" dirty="0"/>
          </a:p>
          <a:p>
            <a:pPr>
              <a:lnSpc>
                <a:spcPct val="80000"/>
              </a:lnSpc>
            </a:pPr>
            <a:r>
              <a:rPr lang="en-US" altLang="zh-CN" sz="2200" dirty="0"/>
              <a:t>    if num%3==0:</a:t>
            </a:r>
            <a:endParaRPr lang="zh-CN" altLang="zh-CN" sz="2200" dirty="0"/>
          </a:p>
          <a:p>
            <a:pPr>
              <a:lnSpc>
                <a:spcPct val="80000"/>
              </a:lnSpc>
            </a:pPr>
            <a:r>
              <a:rPr lang="en-US" altLang="zh-CN" sz="2200" dirty="0"/>
              <a:t>        print ("</a:t>
            </a:r>
            <a:r>
              <a:rPr lang="zh-CN" altLang="zh-CN" sz="2200" dirty="0"/>
              <a:t>你输入的数字可以整除</a:t>
            </a:r>
            <a:r>
              <a:rPr lang="en-US" altLang="zh-CN" sz="2200" dirty="0"/>
              <a:t> 2 </a:t>
            </a:r>
            <a:r>
              <a:rPr lang="zh-CN" altLang="zh-CN" sz="2200" dirty="0"/>
              <a:t>和</a:t>
            </a:r>
            <a:r>
              <a:rPr lang="en-US" altLang="zh-CN" sz="2200" dirty="0"/>
              <a:t> 3")</a:t>
            </a:r>
            <a:endParaRPr lang="zh-CN" altLang="zh-CN" sz="2200" dirty="0"/>
          </a:p>
          <a:p>
            <a:pPr>
              <a:lnSpc>
                <a:spcPct val="80000"/>
              </a:lnSpc>
            </a:pPr>
            <a:r>
              <a:rPr lang="en-US" altLang="zh-CN" sz="2200" dirty="0"/>
              <a:t>    elif num%4==0:</a:t>
            </a:r>
            <a:endParaRPr lang="zh-CN" altLang="zh-CN" sz="2200" dirty="0"/>
          </a:p>
          <a:p>
            <a:pPr>
              <a:lnSpc>
                <a:spcPct val="80000"/>
              </a:lnSpc>
            </a:pPr>
            <a:r>
              <a:rPr lang="en-US" altLang="zh-CN" sz="2200" dirty="0"/>
              <a:t>        print ("</a:t>
            </a:r>
            <a:r>
              <a:rPr lang="zh-CN" altLang="zh-CN" sz="2200" dirty="0"/>
              <a:t>你输入的数字可以整除</a:t>
            </a:r>
            <a:r>
              <a:rPr lang="en-US" altLang="zh-CN" sz="2200" dirty="0"/>
              <a:t> 2 </a:t>
            </a:r>
            <a:r>
              <a:rPr lang="zh-CN" altLang="zh-CN" sz="2200" dirty="0"/>
              <a:t>和</a:t>
            </a:r>
            <a:r>
              <a:rPr lang="en-US" altLang="zh-CN" sz="2200" dirty="0"/>
              <a:t> 4")</a:t>
            </a:r>
            <a:endParaRPr lang="zh-CN" altLang="zh-CN" sz="2200" dirty="0"/>
          </a:p>
          <a:p>
            <a:pPr>
              <a:lnSpc>
                <a:spcPct val="80000"/>
              </a:lnSpc>
            </a:pPr>
            <a:r>
              <a:rPr lang="en-US" altLang="zh-CN" sz="2200" dirty="0"/>
              <a:t>    else:</a:t>
            </a:r>
            <a:endParaRPr lang="zh-CN" altLang="zh-CN" sz="2200" dirty="0"/>
          </a:p>
          <a:p>
            <a:pPr>
              <a:lnSpc>
                <a:spcPct val="80000"/>
              </a:lnSpc>
            </a:pPr>
            <a:r>
              <a:rPr lang="en-US" altLang="zh-CN" sz="2200" dirty="0"/>
              <a:t>        print ("</a:t>
            </a:r>
            <a:r>
              <a:rPr lang="zh-CN" altLang="zh-CN" sz="2200" dirty="0"/>
              <a:t>你输入的数字可以整除</a:t>
            </a:r>
            <a:r>
              <a:rPr lang="en-US" altLang="zh-CN" sz="2200" dirty="0"/>
              <a:t> 2</a:t>
            </a:r>
            <a:r>
              <a:rPr lang="zh-CN" altLang="zh-CN" sz="2200" dirty="0"/>
              <a:t>，但不能整除</a:t>
            </a:r>
            <a:r>
              <a:rPr lang="en-US" altLang="zh-CN" sz="2200" dirty="0"/>
              <a:t> 3 </a:t>
            </a:r>
            <a:r>
              <a:rPr lang="zh-CN" altLang="zh-CN" sz="2200" dirty="0"/>
              <a:t>和</a:t>
            </a:r>
            <a:r>
              <a:rPr lang="en-US" altLang="zh-CN" sz="2200" dirty="0"/>
              <a:t> 4")</a:t>
            </a:r>
            <a:endParaRPr lang="zh-CN" altLang="zh-CN" sz="2200" dirty="0"/>
          </a:p>
          <a:p>
            <a:pPr>
              <a:lnSpc>
                <a:spcPct val="80000"/>
              </a:lnSpc>
            </a:pPr>
            <a:r>
              <a:rPr lang="en-US" altLang="zh-CN" sz="2200" dirty="0"/>
              <a:t>else:</a:t>
            </a:r>
            <a:endParaRPr lang="zh-CN" altLang="zh-CN" sz="2200" dirty="0"/>
          </a:p>
          <a:p>
            <a:pPr>
              <a:lnSpc>
                <a:spcPct val="80000"/>
              </a:lnSpc>
            </a:pPr>
            <a:r>
              <a:rPr lang="en-US" altLang="zh-CN" sz="2200" dirty="0"/>
              <a:t>    if num%3==0:</a:t>
            </a:r>
            <a:endParaRPr lang="zh-CN" altLang="zh-CN" sz="2200" dirty="0"/>
          </a:p>
          <a:p>
            <a:pPr>
              <a:lnSpc>
                <a:spcPct val="80000"/>
              </a:lnSpc>
            </a:pPr>
            <a:r>
              <a:rPr lang="en-US" altLang="zh-CN" sz="2200" dirty="0"/>
              <a:t>        print ("</a:t>
            </a:r>
            <a:r>
              <a:rPr lang="zh-CN" altLang="zh-CN" sz="2200" dirty="0"/>
              <a:t>你输入的数字可以整除</a:t>
            </a:r>
            <a:r>
              <a:rPr lang="en-US" altLang="zh-CN" sz="2200" dirty="0"/>
              <a:t> 3</a:t>
            </a:r>
            <a:r>
              <a:rPr lang="zh-CN" altLang="zh-CN" sz="2200" dirty="0"/>
              <a:t>，但不能整除 </a:t>
            </a:r>
            <a:r>
              <a:rPr lang="en-US" altLang="zh-CN" sz="2200" dirty="0"/>
              <a:t>2")</a:t>
            </a:r>
            <a:endParaRPr lang="zh-CN" altLang="zh-CN" sz="2200" dirty="0"/>
          </a:p>
          <a:p>
            <a:pPr>
              <a:lnSpc>
                <a:spcPct val="80000"/>
              </a:lnSpc>
            </a:pPr>
            <a:r>
              <a:rPr lang="en-US" altLang="zh-CN" sz="2200" dirty="0"/>
              <a:t>    else:</a:t>
            </a:r>
            <a:endParaRPr lang="zh-CN" altLang="zh-CN" sz="2200" dirty="0"/>
          </a:p>
          <a:p>
            <a:pPr>
              <a:lnSpc>
                <a:spcPct val="80000"/>
              </a:lnSpc>
            </a:pPr>
            <a:r>
              <a:rPr lang="en-US" altLang="zh-CN" sz="2200" dirty="0"/>
              <a:t>        print  ("</a:t>
            </a:r>
            <a:r>
              <a:rPr lang="zh-CN" altLang="zh-CN" sz="2200" dirty="0"/>
              <a:t>你输入的数字不能整除</a:t>
            </a:r>
            <a:r>
              <a:rPr lang="en-US" altLang="zh-CN" sz="2200" dirty="0"/>
              <a:t> 2 </a:t>
            </a:r>
            <a:r>
              <a:rPr lang="zh-CN" altLang="zh-CN" sz="2200" dirty="0"/>
              <a:t>和</a:t>
            </a:r>
            <a:r>
              <a:rPr lang="en-US" altLang="zh-CN" sz="2200" dirty="0"/>
              <a:t> 3")</a:t>
            </a:r>
            <a:endParaRPr lang="zh-CN" altLang="en-US" sz="2200" dirty="0"/>
          </a:p>
        </p:txBody>
      </p:sp>
    </p:spTree>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WordArt 11"/>
          <p:cNvSpPr>
            <a:spLocks noTextEdit="1"/>
          </p:cNvSpPr>
          <p:nvPr/>
        </p:nvSpPr>
        <p:spPr>
          <a:xfrm>
            <a:off x="1071563" y="1785938"/>
            <a:ext cx="6786562" cy="1647825"/>
          </a:xfrm>
          <a:prstGeom prst="rect">
            <a:avLst/>
          </a:prstGeom>
        </p:spPr>
        <p:txBody>
          <a:bodyPr wrap="none" fromWordArt="1">
            <a:prstTxWarp prst="textDeflate">
              <a:avLst>
                <a:gd name="adj" fmla="val 0"/>
              </a:avLst>
            </a:prstTxWarp>
            <a:normAutofit/>
          </a:bodyPr>
          <a:p>
            <a:pPr algn="ctr"/>
            <a:r>
              <a:rPr lang="zh-CN" altLang="en-US" sz="3600" b="1">
                <a:ln w="19050" cap="flat" cmpd="sng">
                  <a:solidFill>
                    <a:srgbClr val="FEFEFE"/>
                  </a:solidFill>
                  <a:prstDash val="solid"/>
                  <a:headEnd type="none" w="med" len="med"/>
                  <a:tailEnd type="none" w="med" len="med"/>
                </a:ln>
                <a:solidFill>
                  <a:schemeClr val="accent1"/>
                </a:solidFill>
                <a:effectLst>
                  <a:outerShdw dist="53882" dir="2699999" algn="ctr" rotWithShape="0">
                    <a:schemeClr val="tx1">
                      <a:alpha val="50000"/>
                    </a:schemeClr>
                  </a:outerShdw>
                </a:effectLst>
                <a:latin typeface="Arial Black" panose="020B0A04020102020204" pitchFamily="34" charset="0"/>
                <a:ea typeface="Arial Black" panose="020B0A04020102020204" pitchFamily="34" charset="0"/>
              </a:rPr>
              <a:t>Python</a:t>
            </a:r>
            <a:endParaRPr lang="zh-CN" altLang="en-US" sz="3600" b="1">
              <a:ln w="19050" cap="flat" cmpd="sng">
                <a:solidFill>
                  <a:srgbClr val="FEFEFE"/>
                </a:solidFill>
                <a:prstDash val="solid"/>
                <a:headEnd type="none" w="med" len="med"/>
                <a:tailEnd type="none" w="med" len="med"/>
              </a:ln>
              <a:solidFill>
                <a:schemeClr val="accent1"/>
              </a:solidFill>
              <a:effectLst>
                <a:outerShdw dist="53882" dir="2699999" algn="ctr" rotWithShape="0">
                  <a:schemeClr val="tx1">
                    <a:alpha val="50000"/>
                  </a:schemeClr>
                </a:outerShdw>
              </a:effectLst>
              <a:latin typeface="Arial Black" panose="020B0A04020102020204" pitchFamily="34" charset="0"/>
              <a:ea typeface="Arial Black" panose="020B0A04020102020204" pitchFamily="34" charset="0"/>
            </a:endParaRPr>
          </a:p>
        </p:txBody>
      </p:sp>
    </p:spTree>
  </p:cSld>
  <p:clrMapOvr>
    <a:masterClrMapping/>
  </p:clrMapOvr>
  <p:transitio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内容占位符 2"/>
          <p:cNvSpPr>
            <a:spLocks noGrp="1"/>
          </p:cNvSpPr>
          <p:nvPr>
            <p:ph idx="1"/>
          </p:nvPr>
        </p:nvSpPr>
        <p:spPr>
          <a:xfrm>
            <a:off x="628650" y="166688"/>
            <a:ext cx="7886700" cy="6010275"/>
          </a:xfrm>
        </p:spPr>
        <p:txBody>
          <a:bodyPr vert="horz" wrap="square" lIns="91440" tIns="45720" rIns="91440" bIns="45720" anchor="t"/>
          <a:p>
            <a:r>
              <a:rPr lang="zh-CN" altLang="zh-CN" dirty="0"/>
              <a:t>输出结果：</a:t>
            </a:r>
            <a:endParaRPr lang="zh-CN" altLang="zh-CN" dirty="0"/>
          </a:p>
          <a:p>
            <a:r>
              <a:rPr lang="zh-CN" altLang="zh-CN" dirty="0"/>
              <a:t>你输入的数字可以整除</a:t>
            </a:r>
            <a:r>
              <a:rPr lang="en-US" altLang="zh-CN" dirty="0"/>
              <a:t> 2</a:t>
            </a:r>
            <a:r>
              <a:rPr lang="zh-CN" altLang="zh-CN" dirty="0"/>
              <a:t>，但不能整除</a:t>
            </a:r>
            <a:r>
              <a:rPr lang="en-US" altLang="zh-CN" dirty="0"/>
              <a:t> 3 </a:t>
            </a:r>
            <a:r>
              <a:rPr lang="zh-CN" altLang="zh-CN" dirty="0"/>
              <a:t>和</a:t>
            </a:r>
            <a:r>
              <a:rPr lang="en-US" altLang="zh-CN" dirty="0"/>
              <a:t> 4</a:t>
            </a:r>
            <a:endParaRPr lang="en-US" altLang="zh-CN" dirty="0"/>
          </a:p>
          <a:p>
            <a:endParaRPr lang="en-US" altLang="zh-CN" dirty="0"/>
          </a:p>
          <a:p>
            <a:r>
              <a:rPr lang="zh-CN" altLang="zh-CN" dirty="0"/>
              <a:t>在</a:t>
            </a:r>
            <a:r>
              <a:rPr lang="en-US" altLang="zh-CN" dirty="0"/>
              <a:t>Python</a:t>
            </a:r>
            <a:r>
              <a:rPr lang="zh-CN" altLang="zh-CN" dirty="0"/>
              <a:t>中，上面程序中这种结构的代码称作嵌套代码，所谓嵌套代码，就是把</a:t>
            </a:r>
            <a:r>
              <a:rPr lang="en-US" altLang="zh-CN" dirty="0"/>
              <a:t>if</a:t>
            </a:r>
            <a:r>
              <a:rPr lang="zh-CN" altLang="zh-CN" dirty="0"/>
              <a:t>、</a:t>
            </a:r>
            <a:r>
              <a:rPr lang="en-US" altLang="zh-CN" dirty="0"/>
              <a:t>else</a:t>
            </a:r>
            <a:r>
              <a:rPr lang="zh-CN" altLang="zh-CN" dirty="0"/>
              <a:t>、</a:t>
            </a:r>
            <a:r>
              <a:rPr lang="en-US" altLang="zh-CN" dirty="0"/>
              <a:t>elif</a:t>
            </a:r>
            <a:r>
              <a:rPr lang="zh-CN" altLang="zh-CN" dirty="0"/>
              <a:t>些条件语句再放入到</a:t>
            </a:r>
            <a:r>
              <a:rPr lang="en-US" altLang="zh-CN" dirty="0"/>
              <a:t>if</a:t>
            </a:r>
            <a:r>
              <a:rPr lang="zh-CN" altLang="zh-CN" dirty="0"/>
              <a:t>、</a:t>
            </a:r>
            <a:r>
              <a:rPr lang="en-US" altLang="zh-CN" dirty="0"/>
              <a:t>else</a:t>
            </a:r>
            <a:r>
              <a:rPr lang="zh-CN" altLang="zh-CN" dirty="0"/>
              <a:t>、</a:t>
            </a:r>
            <a:r>
              <a:rPr lang="en-US" altLang="zh-CN" dirty="0"/>
              <a:t>elif</a:t>
            </a:r>
            <a:r>
              <a:rPr lang="zh-CN" altLang="zh-CN" dirty="0"/>
              <a:t>这些条件的语句块中，作为更深一层次的条件判定语句</a:t>
            </a:r>
            <a:r>
              <a:rPr lang="zh-CN" altLang="en-US" dirty="0"/>
              <a:t>。</a:t>
            </a:r>
            <a:endParaRPr lang="zh-CN" altLang="en-US" dirty="0"/>
          </a:p>
        </p:txBody>
      </p:sp>
    </p:spTree>
  </p:cSld>
  <p:clrMapOvr>
    <a:masterClrMapping/>
  </p:clrMapOvr>
  <p:transition spd="med">
    <p:push/>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3350"/>
            <a:ext cx="7886700" cy="7302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6.5.6  </a:t>
            </a:r>
            <a:r>
              <a:rPr lang="zh-CN" altLang="zh-CN" dirty="0">
                <a:effectLst>
                  <a:outerShdw blurRad="38100" dist="38100" dir="2700000">
                    <a:srgbClr val="000000"/>
                  </a:outerShdw>
                </a:effectLst>
              </a:rPr>
              <a:t>更多操作</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863600"/>
            <a:ext cx="7886700" cy="5313363"/>
          </a:xfrm>
        </p:spPr>
        <p:txBody>
          <a:bodyPr vert="horz" wrap="square" lIns="91440" tIns="45720" rIns="91440" bIns="45720" numCol="1" anchor="t" anchorCtr="0" compatLnSpc="1"/>
          <a:p>
            <a:pPr>
              <a:lnSpc>
                <a:spcPct val="80000"/>
              </a:lnSpc>
            </a:pPr>
            <a:r>
              <a:rPr lang="zh-CN" altLang="zh-CN" sz="2500" dirty="0"/>
              <a:t>在第二章有简要介绍一些运算符，本节将对其中一些涉及到条件运算的运算符做进一步的讲解。</a:t>
            </a:r>
            <a:endParaRPr lang="en-US" altLang="zh-CN" sz="2500" dirty="0"/>
          </a:p>
          <a:p>
            <a:pPr>
              <a:lnSpc>
                <a:spcPct val="80000"/>
              </a:lnSpc>
            </a:pPr>
            <a:r>
              <a:rPr lang="en-US" altLang="zh-CN" sz="2500" dirty="0"/>
              <a:t>1. is</a:t>
            </a:r>
            <a:r>
              <a:rPr lang="zh-CN" altLang="zh-CN" sz="2500" dirty="0"/>
              <a:t>：同一性运算符</a:t>
            </a:r>
            <a:endParaRPr lang="zh-CN" altLang="zh-CN" sz="2500" dirty="0"/>
          </a:p>
          <a:p>
            <a:pPr>
              <a:lnSpc>
                <a:spcPct val="80000"/>
              </a:lnSpc>
            </a:pPr>
            <a:r>
              <a:rPr lang="zh-CN" altLang="zh-CN" sz="2500" dirty="0"/>
              <a:t>这个运算符比较有趣。我们先看如下程序：</a:t>
            </a:r>
            <a:endParaRPr lang="zh-CN" altLang="zh-CN" sz="2500" dirty="0"/>
          </a:p>
          <a:p>
            <a:pPr>
              <a:lnSpc>
                <a:spcPct val="80000"/>
              </a:lnSpc>
            </a:pPr>
            <a:r>
              <a:rPr lang="en-US" altLang="zh-CN" sz="2500" dirty="0"/>
              <a:t>&gt;&gt;&gt; x=y=[1,2,3]</a:t>
            </a:r>
            <a:endParaRPr lang="zh-CN" altLang="zh-CN" sz="2500" dirty="0"/>
          </a:p>
          <a:p>
            <a:pPr>
              <a:lnSpc>
                <a:spcPct val="80000"/>
              </a:lnSpc>
            </a:pPr>
            <a:r>
              <a:rPr lang="en-US" altLang="zh-CN" sz="2500" dirty="0"/>
              <a:t>&gt;&gt;&gt; z=[1,2,3]</a:t>
            </a:r>
            <a:endParaRPr lang="zh-CN" altLang="zh-CN" sz="2500" dirty="0"/>
          </a:p>
          <a:p>
            <a:pPr>
              <a:lnSpc>
                <a:spcPct val="80000"/>
              </a:lnSpc>
            </a:pPr>
            <a:r>
              <a:rPr lang="en-US" altLang="zh-CN" sz="2500" dirty="0"/>
              <a:t>&gt;&gt;&gt; x==y</a:t>
            </a:r>
            <a:endParaRPr lang="zh-CN" altLang="zh-CN" sz="2500" dirty="0"/>
          </a:p>
          <a:p>
            <a:pPr>
              <a:lnSpc>
                <a:spcPct val="80000"/>
              </a:lnSpc>
            </a:pPr>
            <a:r>
              <a:rPr lang="en-US" altLang="zh-CN" sz="2500" dirty="0"/>
              <a:t>True</a:t>
            </a:r>
            <a:endParaRPr lang="zh-CN" altLang="zh-CN" sz="2500" dirty="0"/>
          </a:p>
          <a:p>
            <a:pPr>
              <a:lnSpc>
                <a:spcPct val="80000"/>
              </a:lnSpc>
            </a:pPr>
            <a:r>
              <a:rPr lang="en-US" altLang="zh-CN" sz="2500" dirty="0"/>
              <a:t>&gt;&gt;&gt; x==z</a:t>
            </a:r>
            <a:endParaRPr lang="zh-CN" altLang="zh-CN" sz="2500" dirty="0"/>
          </a:p>
          <a:p>
            <a:pPr>
              <a:lnSpc>
                <a:spcPct val="80000"/>
              </a:lnSpc>
            </a:pPr>
            <a:r>
              <a:rPr lang="en-US" altLang="zh-CN" sz="2500" dirty="0"/>
              <a:t>True</a:t>
            </a:r>
            <a:endParaRPr lang="zh-CN" altLang="zh-CN" sz="2500" dirty="0"/>
          </a:p>
          <a:p>
            <a:pPr>
              <a:lnSpc>
                <a:spcPct val="80000"/>
              </a:lnSpc>
            </a:pPr>
            <a:r>
              <a:rPr lang="en-US" altLang="zh-CN" sz="2500" dirty="0"/>
              <a:t>&gt;&gt;&gt; x is y</a:t>
            </a:r>
            <a:endParaRPr lang="zh-CN" altLang="zh-CN" sz="2500" dirty="0"/>
          </a:p>
          <a:p>
            <a:pPr>
              <a:lnSpc>
                <a:spcPct val="80000"/>
              </a:lnSpc>
            </a:pPr>
            <a:r>
              <a:rPr lang="en-US" altLang="zh-CN" sz="2500" dirty="0"/>
              <a:t>True</a:t>
            </a:r>
            <a:endParaRPr lang="zh-CN" altLang="zh-CN" sz="2500" dirty="0"/>
          </a:p>
          <a:p>
            <a:pPr>
              <a:lnSpc>
                <a:spcPct val="80000"/>
              </a:lnSpc>
            </a:pPr>
            <a:r>
              <a:rPr lang="en-US" altLang="zh-CN" sz="2500" dirty="0"/>
              <a:t>&gt;&gt;&gt; x is z</a:t>
            </a:r>
            <a:endParaRPr lang="zh-CN" altLang="zh-CN" sz="2500" dirty="0"/>
          </a:p>
          <a:p>
            <a:pPr>
              <a:lnSpc>
                <a:spcPct val="80000"/>
              </a:lnSpc>
            </a:pPr>
            <a:r>
              <a:rPr lang="en-US" altLang="zh-CN" sz="2500" dirty="0"/>
              <a:t>False</a:t>
            </a:r>
            <a:endParaRPr lang="zh-CN" altLang="en-US" sz="2500" dirty="0"/>
          </a:p>
        </p:txBody>
      </p:sp>
    </p:spTree>
  </p:cSld>
  <p:clrMapOvr>
    <a:masterClrMapping/>
  </p:clrMapOvr>
  <p:transition spd="med">
    <p:push/>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内容占位符 2"/>
          <p:cNvSpPr>
            <a:spLocks noGrp="1"/>
          </p:cNvSpPr>
          <p:nvPr>
            <p:ph idx="1"/>
          </p:nvPr>
        </p:nvSpPr>
        <p:spPr>
          <a:xfrm>
            <a:off x="628650" y="244475"/>
            <a:ext cx="7886700" cy="5932488"/>
          </a:xfrm>
        </p:spPr>
        <p:txBody>
          <a:bodyPr vert="horz" wrap="square" lIns="91440" tIns="45720" rIns="91440" bIns="45720" anchor="t"/>
          <a:p>
            <a:r>
              <a:rPr lang="zh-CN" altLang="zh-CN" dirty="0"/>
              <a:t>最后一个</a:t>
            </a:r>
            <a:r>
              <a:rPr lang="zh-CN" altLang="en-US" dirty="0"/>
              <a:t>语句有些不好理解，是怎么一回事？</a:t>
            </a:r>
            <a:endParaRPr lang="en-US" altLang="zh-CN" dirty="0"/>
          </a:p>
          <a:p>
            <a:r>
              <a:rPr lang="zh-CN" altLang="zh-CN" dirty="0"/>
              <a:t>因为</a:t>
            </a:r>
            <a:r>
              <a:rPr lang="en-US" altLang="zh-CN" dirty="0"/>
              <a:t>is</a:t>
            </a:r>
            <a:r>
              <a:rPr lang="zh-CN" altLang="zh-CN" dirty="0"/>
              <a:t>运算符是判定同一性而不是相等性的。变量</a:t>
            </a:r>
            <a:r>
              <a:rPr lang="en-US" altLang="zh-CN" dirty="0"/>
              <a:t>x</a:t>
            </a:r>
            <a:r>
              <a:rPr lang="zh-CN" altLang="zh-CN" dirty="0"/>
              <a:t>和</a:t>
            </a:r>
            <a:r>
              <a:rPr lang="en-US" altLang="zh-CN" dirty="0"/>
              <a:t>y</a:t>
            </a:r>
            <a:r>
              <a:rPr lang="zh-CN" altLang="zh-CN" dirty="0"/>
              <a:t>都被绑定到同一个列表上，而变量</a:t>
            </a:r>
            <a:r>
              <a:rPr lang="en-US" altLang="zh-CN" dirty="0"/>
              <a:t>z</a:t>
            </a:r>
            <a:r>
              <a:rPr lang="zh-CN" altLang="zh-CN" dirty="0"/>
              <a:t>被绑定在另外一个具有相同数值和顺序的列表上。它们的值可能相等，但是却不是同一个对象。</a:t>
            </a:r>
            <a:endParaRPr lang="en-US" altLang="zh-CN" dirty="0"/>
          </a:p>
          <a:p>
            <a:r>
              <a:rPr lang="zh-CN" altLang="zh-CN" dirty="0"/>
              <a:t>更深层的可以从内存的角度思考就是，它们所指向的内存空间是不一样的，</a:t>
            </a:r>
            <a:r>
              <a:rPr lang="en-US" altLang="zh-CN" dirty="0"/>
              <a:t>x</a:t>
            </a:r>
            <a:r>
              <a:rPr lang="zh-CN" altLang="zh-CN" dirty="0"/>
              <a:t>和</a:t>
            </a:r>
            <a:r>
              <a:rPr lang="en-US" altLang="zh-CN" dirty="0"/>
              <a:t>y</a:t>
            </a:r>
            <a:r>
              <a:rPr lang="zh-CN" altLang="zh-CN" dirty="0"/>
              <a:t>指向同一块内存空间，</a:t>
            </a:r>
            <a:r>
              <a:rPr lang="en-US" altLang="zh-CN" dirty="0"/>
              <a:t>z</a:t>
            </a:r>
            <a:r>
              <a:rPr lang="zh-CN" altLang="zh-CN" dirty="0"/>
              <a:t>指向另一块内存空间。</a:t>
            </a:r>
            <a:endParaRPr lang="zh-CN" altLang="en-US" dirty="0"/>
          </a:p>
        </p:txBody>
      </p:sp>
    </p:spTree>
  </p:cSld>
  <p:clrMapOvr>
    <a:masterClrMapping/>
  </p:clrMapOvr>
  <p:transition spd="med">
    <p:push/>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53988"/>
            <a:ext cx="7886700" cy="6543675"/>
          </a:xfrm>
        </p:spPr>
        <p:txBody>
          <a:bodyPr vert="horz" wrap="square" lIns="91440" tIns="45720" rIns="91440" bIns="45720" numCol="1" anchor="t" anchorCtr="0" compatLnSpc="1"/>
          <a:p>
            <a:pPr>
              <a:lnSpc>
                <a:spcPct val="80000"/>
              </a:lnSpc>
            </a:pPr>
            <a:r>
              <a:rPr lang="en-US" altLang="zh-CN" sz="2700" dirty="0"/>
              <a:t>2. </a:t>
            </a:r>
            <a:r>
              <a:rPr lang="zh-CN" altLang="zh-CN" sz="2700" dirty="0"/>
              <a:t>字符串和序列比较</a:t>
            </a:r>
            <a:endParaRPr lang="en-US" altLang="zh-CN" sz="2700" dirty="0"/>
          </a:p>
          <a:p>
            <a:pPr>
              <a:lnSpc>
                <a:spcPct val="80000"/>
              </a:lnSpc>
            </a:pPr>
            <a:r>
              <a:rPr lang="zh-CN" altLang="zh-CN" sz="2700" dirty="0"/>
              <a:t>字符串可以按照字母顺序排列进行比较，这个我们在前面的章节已经介绍过。这里我们聊一些其他序列的比较操作。</a:t>
            </a:r>
            <a:endParaRPr lang="en-US" altLang="zh-CN" sz="2700" dirty="0"/>
          </a:p>
          <a:p>
            <a:pPr>
              <a:lnSpc>
                <a:spcPct val="80000"/>
              </a:lnSpc>
            </a:pPr>
            <a:r>
              <a:rPr lang="zh-CN" altLang="zh-CN" sz="2700" dirty="0"/>
              <a:t>看如下输入：</a:t>
            </a:r>
            <a:endParaRPr lang="zh-CN" altLang="zh-CN" sz="2700" dirty="0"/>
          </a:p>
          <a:p>
            <a:pPr>
              <a:lnSpc>
                <a:spcPct val="80000"/>
              </a:lnSpc>
            </a:pPr>
            <a:r>
              <a:rPr lang="en-US" altLang="zh-CN" sz="2700" dirty="0"/>
              <a:t>&gt;&gt;&gt; [1,2]&lt;[2,1]</a:t>
            </a:r>
            <a:endParaRPr lang="zh-CN" altLang="zh-CN" sz="2700" dirty="0"/>
          </a:p>
          <a:p>
            <a:pPr>
              <a:lnSpc>
                <a:spcPct val="80000"/>
              </a:lnSpc>
            </a:pPr>
            <a:r>
              <a:rPr lang="en-US" altLang="zh-CN" sz="2700" dirty="0"/>
              <a:t>True</a:t>
            </a:r>
            <a:endParaRPr lang="zh-CN" altLang="zh-CN" sz="2700" dirty="0"/>
          </a:p>
          <a:p>
            <a:pPr>
              <a:lnSpc>
                <a:spcPct val="80000"/>
              </a:lnSpc>
            </a:pPr>
            <a:r>
              <a:rPr lang="en-US" altLang="zh-CN" sz="2700" dirty="0"/>
              <a:t>&gt;&gt;&gt; [1,2]&lt;[1,2]</a:t>
            </a:r>
            <a:endParaRPr lang="zh-CN" altLang="zh-CN" sz="2700" dirty="0"/>
          </a:p>
          <a:p>
            <a:pPr>
              <a:lnSpc>
                <a:spcPct val="80000"/>
              </a:lnSpc>
            </a:pPr>
            <a:r>
              <a:rPr lang="en-US" altLang="zh-CN" sz="2700" dirty="0"/>
              <a:t>False</a:t>
            </a:r>
            <a:endParaRPr lang="zh-CN" altLang="zh-CN" sz="2700" dirty="0"/>
          </a:p>
          <a:p>
            <a:pPr>
              <a:lnSpc>
                <a:spcPct val="80000"/>
              </a:lnSpc>
            </a:pPr>
            <a:r>
              <a:rPr lang="en-US" altLang="zh-CN" sz="2700" dirty="0"/>
              <a:t>&gt;&gt;&gt; [1,2]==[1,2]</a:t>
            </a:r>
            <a:endParaRPr lang="zh-CN" altLang="zh-CN" sz="2700" dirty="0"/>
          </a:p>
          <a:p>
            <a:pPr>
              <a:lnSpc>
                <a:spcPct val="80000"/>
              </a:lnSpc>
            </a:pPr>
            <a:r>
              <a:rPr lang="en-US" altLang="zh-CN" sz="2700" dirty="0"/>
              <a:t>True</a:t>
            </a:r>
            <a:endParaRPr lang="en-US" altLang="zh-CN" sz="2700" dirty="0"/>
          </a:p>
          <a:p>
            <a:pPr>
              <a:lnSpc>
                <a:spcPct val="80000"/>
              </a:lnSpc>
            </a:pPr>
            <a:r>
              <a:rPr lang="zh-CN" altLang="zh-CN" sz="2700" dirty="0"/>
              <a:t>如果一个序列中包括其他序列元素，比较规则也同样适用于序列元素。如下输入：</a:t>
            </a:r>
            <a:endParaRPr lang="zh-CN" altLang="zh-CN" sz="2700" dirty="0"/>
          </a:p>
          <a:p>
            <a:pPr>
              <a:lnSpc>
                <a:spcPct val="80000"/>
              </a:lnSpc>
            </a:pPr>
            <a:r>
              <a:rPr lang="en-US" altLang="zh-CN" sz="2700" dirty="0"/>
              <a:t>&gt;&gt;&gt; [2,[1,2]]&lt;[2,[1,3]]</a:t>
            </a:r>
            <a:endParaRPr lang="zh-CN" altLang="zh-CN" sz="2700" dirty="0"/>
          </a:p>
          <a:p>
            <a:pPr>
              <a:lnSpc>
                <a:spcPct val="80000"/>
              </a:lnSpc>
            </a:pPr>
            <a:r>
              <a:rPr lang="en-US" altLang="zh-CN" sz="2700" dirty="0"/>
              <a:t>True</a:t>
            </a:r>
            <a:endParaRPr lang="zh-CN" altLang="en-US" sz="2700" dirty="0"/>
          </a:p>
        </p:txBody>
      </p:sp>
    </p:spTree>
  </p:cSld>
  <p:clrMapOvr>
    <a:masterClrMapping/>
  </p:clrMapOvr>
  <p:transition spd="med">
    <p:push/>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内容占位符 2"/>
          <p:cNvSpPr>
            <a:spLocks noGrp="1"/>
          </p:cNvSpPr>
          <p:nvPr>
            <p:ph idx="1"/>
          </p:nvPr>
        </p:nvSpPr>
        <p:spPr>
          <a:xfrm>
            <a:off x="628650" y="180975"/>
            <a:ext cx="7886700" cy="5995988"/>
          </a:xfrm>
        </p:spPr>
        <p:txBody>
          <a:bodyPr vert="horz" wrap="square" lIns="91440" tIns="45720" rIns="91440" bIns="45720" anchor="t"/>
          <a:p>
            <a:r>
              <a:rPr lang="en-US" altLang="zh-CN" sz="2800" dirty="0"/>
              <a:t>3. </a:t>
            </a:r>
            <a:r>
              <a:rPr lang="zh-CN" altLang="zh-CN" sz="2800" dirty="0"/>
              <a:t>布尔运算符</a:t>
            </a:r>
            <a:endParaRPr lang="en-US" altLang="zh-CN" sz="2800" dirty="0"/>
          </a:p>
          <a:p>
            <a:r>
              <a:rPr lang="zh-CN" altLang="zh-CN" sz="2800" dirty="0"/>
              <a:t>前面我们已经讲述过不少关于布尔运算的操作。但有时若要检查一个以上的条件，依我们前面的操作方式，可能要多走一些弯路。看如下操作：</a:t>
            </a:r>
            <a:endParaRPr lang="zh-CN" altLang="zh-CN" sz="2800" dirty="0"/>
          </a:p>
          <a:p>
            <a:r>
              <a:rPr lang="en-US" altLang="zh-CN" sz="2800" dirty="0"/>
              <a:t>num = 10</a:t>
            </a:r>
            <a:endParaRPr lang="zh-CN" altLang="zh-CN" sz="2800" dirty="0"/>
          </a:p>
          <a:p>
            <a:r>
              <a:rPr lang="en-US" altLang="zh-CN" sz="2800" dirty="0"/>
              <a:t>if num &lt;= 10:</a:t>
            </a:r>
            <a:endParaRPr lang="zh-CN" altLang="zh-CN" sz="2800" dirty="0"/>
          </a:p>
          <a:p>
            <a:r>
              <a:rPr lang="en-US" altLang="zh-CN" sz="2800" dirty="0"/>
              <a:t>    if num&gt;=5:</a:t>
            </a:r>
            <a:endParaRPr lang="zh-CN" altLang="zh-CN" sz="2800" dirty="0"/>
          </a:p>
          <a:p>
            <a:r>
              <a:rPr lang="en-US" altLang="zh-CN" sz="2800" dirty="0"/>
              <a:t>        print('num</a:t>
            </a:r>
            <a:r>
              <a:rPr lang="zh-CN" altLang="zh-CN" sz="2800" dirty="0"/>
              <a:t>的值介于</a:t>
            </a:r>
            <a:r>
              <a:rPr lang="en-US" altLang="zh-CN" sz="2800" dirty="0"/>
              <a:t>5</a:t>
            </a:r>
            <a:r>
              <a:rPr lang="zh-CN" altLang="zh-CN" sz="2800" dirty="0"/>
              <a:t>到</a:t>
            </a:r>
            <a:r>
              <a:rPr lang="en-US" altLang="zh-CN" sz="2800" dirty="0"/>
              <a:t>10</a:t>
            </a:r>
            <a:r>
              <a:rPr lang="zh-CN" altLang="zh-CN" sz="2800" dirty="0"/>
              <a:t>之间</a:t>
            </a:r>
            <a:r>
              <a:rPr lang="en-US" altLang="zh-CN" sz="2800" dirty="0"/>
              <a:t>')</a:t>
            </a:r>
            <a:endParaRPr lang="zh-CN" altLang="zh-CN" sz="2800" dirty="0"/>
          </a:p>
          <a:p>
            <a:r>
              <a:rPr lang="en-US" altLang="zh-CN" sz="2800" dirty="0"/>
              <a:t>    else:</a:t>
            </a:r>
            <a:endParaRPr lang="zh-CN" altLang="zh-CN" sz="2800" dirty="0"/>
          </a:p>
          <a:p>
            <a:r>
              <a:rPr lang="en-US" altLang="zh-CN" sz="2800" dirty="0"/>
              <a:t>        print('num</a:t>
            </a:r>
            <a:r>
              <a:rPr lang="zh-CN" altLang="zh-CN" sz="2800" dirty="0"/>
              <a:t>的值不介于</a:t>
            </a:r>
            <a:r>
              <a:rPr lang="en-US" altLang="zh-CN" sz="2800" dirty="0"/>
              <a:t>5</a:t>
            </a:r>
            <a:r>
              <a:rPr lang="zh-CN" altLang="zh-CN" sz="2800" dirty="0"/>
              <a:t>到</a:t>
            </a:r>
            <a:r>
              <a:rPr lang="en-US" altLang="zh-CN" sz="2800" dirty="0"/>
              <a:t>10</a:t>
            </a:r>
            <a:r>
              <a:rPr lang="zh-CN" altLang="zh-CN" sz="2800" dirty="0"/>
              <a:t>之间</a:t>
            </a:r>
            <a:r>
              <a:rPr lang="en-US" altLang="zh-CN" sz="2800" dirty="0"/>
              <a:t>')</a:t>
            </a:r>
            <a:endParaRPr lang="zh-CN" altLang="zh-CN" sz="2800" dirty="0"/>
          </a:p>
          <a:p>
            <a:r>
              <a:rPr lang="en-US" altLang="zh-CN" sz="2800" dirty="0"/>
              <a:t>else:</a:t>
            </a:r>
            <a:endParaRPr lang="zh-CN" altLang="zh-CN" sz="2800" dirty="0"/>
          </a:p>
          <a:p>
            <a:r>
              <a:rPr lang="en-US" altLang="zh-CN" sz="2800" dirty="0"/>
              <a:t>    print('num</a:t>
            </a:r>
            <a:r>
              <a:rPr lang="zh-CN" altLang="zh-CN" sz="2800" dirty="0"/>
              <a:t>的值不介于</a:t>
            </a:r>
            <a:r>
              <a:rPr lang="en-US" altLang="zh-CN" sz="2800" dirty="0"/>
              <a:t>5</a:t>
            </a:r>
            <a:r>
              <a:rPr lang="zh-CN" altLang="zh-CN" sz="2800" dirty="0"/>
              <a:t>到</a:t>
            </a:r>
            <a:r>
              <a:rPr lang="en-US" altLang="zh-CN" sz="2800" dirty="0"/>
              <a:t>10</a:t>
            </a:r>
            <a:r>
              <a:rPr lang="zh-CN" altLang="zh-CN" sz="2800" dirty="0"/>
              <a:t>之间</a:t>
            </a:r>
            <a:r>
              <a:rPr lang="en-US" altLang="zh-CN" sz="2800" dirty="0"/>
              <a:t>')</a:t>
            </a:r>
            <a:endParaRPr lang="zh-CN" altLang="en-US" sz="2800" dirty="0"/>
          </a:p>
        </p:txBody>
      </p:sp>
    </p:spTree>
  </p:cSld>
  <p:clrMapOvr>
    <a:masterClrMapping/>
  </p:clrMapOvr>
  <p:transition spd="med">
    <p:push/>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内容占位符 2"/>
          <p:cNvSpPr>
            <a:spLocks noGrp="1"/>
          </p:cNvSpPr>
          <p:nvPr>
            <p:ph idx="1"/>
          </p:nvPr>
        </p:nvSpPr>
        <p:spPr>
          <a:xfrm>
            <a:off x="628650" y="128588"/>
            <a:ext cx="7886700" cy="6594475"/>
          </a:xfrm>
        </p:spPr>
        <p:txBody>
          <a:bodyPr vert="horz" wrap="square" lIns="91440" tIns="45720" rIns="91440" bIns="45720" anchor="t"/>
          <a:p>
            <a:r>
              <a:rPr lang="zh-CN" altLang="zh-CN" sz="2800" dirty="0"/>
              <a:t>上面的程序在写法上没有什么问题，但是走了一些不必要的弯路，可以像如下更加简便的进行编写：</a:t>
            </a:r>
            <a:endParaRPr lang="zh-CN" altLang="zh-CN" sz="2800" dirty="0"/>
          </a:p>
          <a:p>
            <a:r>
              <a:rPr lang="en-US" altLang="zh-CN" sz="2800" dirty="0"/>
              <a:t>if num &lt;= 10 and num&gt;=5:</a:t>
            </a:r>
            <a:endParaRPr lang="zh-CN" altLang="zh-CN" sz="2800" dirty="0"/>
          </a:p>
          <a:p>
            <a:r>
              <a:rPr lang="en-US" altLang="zh-CN" sz="2800" dirty="0"/>
              <a:t>    print('num</a:t>
            </a:r>
            <a:r>
              <a:rPr lang="zh-CN" altLang="zh-CN" sz="2800" dirty="0"/>
              <a:t>的值介于</a:t>
            </a:r>
            <a:r>
              <a:rPr lang="en-US" altLang="zh-CN" sz="2800" dirty="0"/>
              <a:t>5</a:t>
            </a:r>
            <a:r>
              <a:rPr lang="zh-CN" altLang="zh-CN" sz="2800" dirty="0"/>
              <a:t>到</a:t>
            </a:r>
            <a:r>
              <a:rPr lang="en-US" altLang="zh-CN" sz="2800" dirty="0"/>
              <a:t>10</a:t>
            </a:r>
            <a:r>
              <a:rPr lang="zh-CN" altLang="zh-CN" sz="2800" dirty="0"/>
              <a:t>之间</a:t>
            </a:r>
            <a:r>
              <a:rPr lang="en-US" altLang="zh-CN" sz="2800" dirty="0"/>
              <a:t>')</a:t>
            </a:r>
            <a:endParaRPr lang="zh-CN" altLang="zh-CN" sz="2800" dirty="0"/>
          </a:p>
          <a:p>
            <a:r>
              <a:rPr lang="en-US" altLang="zh-CN" sz="2800" dirty="0"/>
              <a:t>else:</a:t>
            </a:r>
            <a:endParaRPr lang="zh-CN" altLang="zh-CN" sz="2800" dirty="0"/>
          </a:p>
          <a:p>
            <a:r>
              <a:rPr lang="en-US" altLang="zh-CN" sz="2800" dirty="0"/>
              <a:t>    print('num</a:t>
            </a:r>
            <a:r>
              <a:rPr lang="zh-CN" altLang="zh-CN" sz="2800" dirty="0"/>
              <a:t>的值不介于</a:t>
            </a:r>
            <a:r>
              <a:rPr lang="en-US" altLang="zh-CN" sz="2800" dirty="0"/>
              <a:t>5</a:t>
            </a:r>
            <a:r>
              <a:rPr lang="zh-CN" altLang="zh-CN" sz="2800" dirty="0"/>
              <a:t>到</a:t>
            </a:r>
            <a:r>
              <a:rPr lang="en-US" altLang="zh-CN" sz="2800" dirty="0"/>
              <a:t>10</a:t>
            </a:r>
            <a:r>
              <a:rPr lang="zh-CN" altLang="zh-CN" sz="2800" dirty="0"/>
              <a:t>之间</a:t>
            </a:r>
            <a:r>
              <a:rPr lang="en-US" altLang="zh-CN" sz="2800" dirty="0"/>
              <a:t>')</a:t>
            </a:r>
            <a:endParaRPr lang="en-US" altLang="zh-CN" sz="2800" dirty="0"/>
          </a:p>
          <a:p>
            <a:r>
              <a:rPr lang="en-US" altLang="zh-CN" sz="2800" dirty="0"/>
              <a:t>and</a:t>
            </a:r>
            <a:r>
              <a:rPr lang="zh-CN" altLang="zh-CN" sz="2800" dirty="0"/>
              <a:t>运算符连接两个布尔值，并在两者都为真时返回真，否则返回假。与它同类的还有</a:t>
            </a:r>
            <a:r>
              <a:rPr lang="en-US" altLang="zh-CN" sz="2800" dirty="0"/>
              <a:t>or</a:t>
            </a:r>
            <a:r>
              <a:rPr lang="zh-CN" altLang="zh-CN" sz="2800" dirty="0"/>
              <a:t>和</a:t>
            </a:r>
            <a:r>
              <a:rPr lang="en-US" altLang="zh-CN" sz="2800" dirty="0"/>
              <a:t>not</a:t>
            </a:r>
            <a:r>
              <a:rPr lang="zh-CN" altLang="zh-CN" sz="2800" dirty="0"/>
              <a:t>两个运算符。</a:t>
            </a:r>
            <a:endParaRPr lang="en-US" altLang="zh-CN" sz="2800" dirty="0"/>
          </a:p>
          <a:p>
            <a:r>
              <a:rPr lang="zh-CN" altLang="zh-CN" sz="2800" dirty="0"/>
              <a:t>布尔运算符有个有趣的特性：只有在需要求值时才进行求值。</a:t>
            </a:r>
            <a:endParaRPr lang="zh-CN" altLang="en-US" sz="2800" dirty="0"/>
          </a:p>
        </p:txBody>
      </p:sp>
    </p:spTree>
  </p:cSld>
  <p:clrMapOvr>
    <a:masterClrMapping/>
  </p:clrMapOvr>
  <p:transition spd="med">
    <p:push/>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8438"/>
            <a:ext cx="7886700" cy="8699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6.5.7  </a:t>
            </a:r>
            <a:r>
              <a:rPr lang="zh-CN" altLang="zh-CN" dirty="0">
                <a:effectLst>
                  <a:outerShdw blurRad="38100" dist="38100" dir="2700000">
                    <a:srgbClr val="000000"/>
                  </a:outerShdw>
                </a:effectLst>
              </a:rPr>
              <a:t>断言</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068388"/>
            <a:ext cx="7886700" cy="5667375"/>
          </a:xfrm>
        </p:spPr>
        <p:txBody>
          <a:bodyPr vert="horz" wrap="square" lIns="91440" tIns="45720" rIns="91440" bIns="45720" numCol="1" anchor="t" anchorCtr="0" compatLnSpc="1"/>
          <a:p>
            <a:pPr>
              <a:lnSpc>
                <a:spcPct val="80000"/>
              </a:lnSpc>
            </a:pPr>
            <a:r>
              <a:rPr lang="zh-CN" altLang="zh-CN" sz="2200" dirty="0"/>
              <a:t>在</a:t>
            </a:r>
            <a:r>
              <a:rPr lang="en-US" altLang="zh-CN" sz="2200" dirty="0"/>
              <a:t>Python</a:t>
            </a:r>
            <a:r>
              <a:rPr lang="zh-CN" altLang="zh-CN" sz="2200" dirty="0"/>
              <a:t>中，有一个和</a:t>
            </a:r>
            <a:r>
              <a:rPr lang="en-US" altLang="zh-CN" sz="2200" dirty="0"/>
              <a:t>if</a:t>
            </a:r>
            <a:r>
              <a:rPr lang="zh-CN" altLang="zh-CN" sz="2200" dirty="0"/>
              <a:t>语句工作方式非常相近的关键字，其工作方式类似如下伪代码：</a:t>
            </a:r>
            <a:endParaRPr lang="zh-CN" altLang="zh-CN" sz="2200" dirty="0"/>
          </a:p>
          <a:p>
            <a:pPr>
              <a:lnSpc>
                <a:spcPct val="80000"/>
              </a:lnSpc>
            </a:pPr>
            <a:r>
              <a:rPr lang="en-US" altLang="zh-CN" sz="2200" dirty="0"/>
              <a:t>if not condition:</a:t>
            </a:r>
            <a:endParaRPr lang="zh-CN" altLang="zh-CN" sz="2200" dirty="0"/>
          </a:p>
          <a:p>
            <a:pPr>
              <a:lnSpc>
                <a:spcPct val="80000"/>
              </a:lnSpc>
            </a:pPr>
            <a:r>
              <a:rPr lang="en-US" altLang="zh-CN" sz="2200" dirty="0"/>
              <a:t>    crash program</a:t>
            </a:r>
            <a:endParaRPr lang="en-US" altLang="zh-CN" sz="2200" dirty="0"/>
          </a:p>
          <a:p>
            <a:pPr>
              <a:lnSpc>
                <a:spcPct val="80000"/>
              </a:lnSpc>
            </a:pPr>
            <a:r>
              <a:rPr lang="zh-CN" altLang="zh-CN" sz="2200" dirty="0"/>
              <a:t>在没完善一个程序之前，我们不知道程序在哪里会出错，与其让它在运行时崩溃，不如在出现错误条件时就崩溃。一般来说，可以要求某些条件必须为真。在</a:t>
            </a:r>
            <a:r>
              <a:rPr lang="en-US" altLang="zh-CN" sz="2200" dirty="0"/>
              <a:t>Python</a:t>
            </a:r>
            <a:r>
              <a:rPr lang="zh-CN" altLang="zh-CN" sz="2200" dirty="0"/>
              <a:t>中，</a:t>
            </a:r>
            <a:r>
              <a:rPr lang="en-US" altLang="zh-CN" sz="2200" dirty="0"/>
              <a:t>assert</a:t>
            </a:r>
            <a:r>
              <a:rPr lang="zh-CN" altLang="zh-CN" sz="2200" dirty="0"/>
              <a:t>关键字能实现这个工作方式。先来看一个示例：</a:t>
            </a:r>
            <a:endParaRPr lang="zh-CN" altLang="zh-CN" sz="2200" dirty="0"/>
          </a:p>
          <a:p>
            <a:pPr>
              <a:lnSpc>
                <a:spcPct val="80000"/>
              </a:lnSpc>
            </a:pPr>
            <a:r>
              <a:rPr lang="en-US" altLang="zh-CN" sz="2200" dirty="0"/>
              <a:t>&gt;&gt;&gt; x=3</a:t>
            </a:r>
            <a:endParaRPr lang="zh-CN" altLang="zh-CN" sz="2200" dirty="0"/>
          </a:p>
          <a:p>
            <a:pPr>
              <a:lnSpc>
                <a:spcPct val="80000"/>
              </a:lnSpc>
            </a:pPr>
            <a:r>
              <a:rPr lang="en-US" altLang="zh-CN" sz="2200" dirty="0"/>
              <a:t>&gt;&gt;&gt; x &gt; 0, "x is not zero or assert negative"</a:t>
            </a:r>
            <a:endParaRPr lang="zh-CN" altLang="zh-CN" sz="2200" dirty="0"/>
          </a:p>
          <a:p>
            <a:pPr>
              <a:lnSpc>
                <a:spcPct val="80000"/>
              </a:lnSpc>
            </a:pPr>
            <a:r>
              <a:rPr lang="en-US" altLang="zh-CN" sz="2200" dirty="0"/>
              <a:t>&gt;&gt;&gt; assert x%2 == 0, "x is not an even number" #</a:t>
            </a:r>
            <a:r>
              <a:rPr lang="zh-CN" altLang="zh-CN" sz="2200" dirty="0"/>
              <a:t>提示</a:t>
            </a:r>
            <a:r>
              <a:rPr lang="en-US" altLang="zh-CN" sz="2200" dirty="0"/>
              <a:t>x</a:t>
            </a:r>
            <a:r>
              <a:rPr lang="zh-CN" altLang="zh-CN" sz="2200" dirty="0"/>
              <a:t>不是偶数</a:t>
            </a:r>
            <a:endParaRPr lang="zh-CN" altLang="zh-CN" sz="2200" dirty="0"/>
          </a:p>
          <a:p>
            <a:pPr>
              <a:lnSpc>
                <a:spcPct val="80000"/>
              </a:lnSpc>
            </a:pPr>
            <a:r>
              <a:rPr lang="en-US" altLang="zh-CN" sz="2200" dirty="0"/>
              <a:t>Traceback (most recent call last):</a:t>
            </a:r>
            <a:endParaRPr lang="zh-CN" altLang="zh-CN" sz="2200" dirty="0"/>
          </a:p>
          <a:p>
            <a:pPr>
              <a:lnSpc>
                <a:spcPct val="80000"/>
              </a:lnSpc>
            </a:pPr>
            <a:r>
              <a:rPr lang="en-US" altLang="zh-CN" sz="2200" dirty="0"/>
              <a:t>  File "&lt;pyshell#81&gt;", line 1, in &lt;module&gt;</a:t>
            </a:r>
            <a:endParaRPr lang="zh-CN" altLang="zh-CN" sz="2200" dirty="0"/>
          </a:p>
          <a:p>
            <a:pPr>
              <a:lnSpc>
                <a:spcPct val="80000"/>
              </a:lnSpc>
            </a:pPr>
            <a:r>
              <a:rPr lang="en-US" altLang="zh-CN" sz="2200" dirty="0"/>
              <a:t>    assert x%2 == 0, "x is not an even number"</a:t>
            </a:r>
            <a:endParaRPr lang="zh-CN" altLang="zh-CN" sz="2200" dirty="0"/>
          </a:p>
          <a:p>
            <a:pPr>
              <a:lnSpc>
                <a:spcPct val="80000"/>
              </a:lnSpc>
            </a:pPr>
            <a:r>
              <a:rPr lang="en-US" altLang="zh-CN" sz="2200" dirty="0"/>
              <a:t>AssertionError: x is not an even number</a:t>
            </a:r>
            <a:endParaRPr lang="zh-CN" altLang="en-US" sz="2200" dirty="0"/>
          </a:p>
        </p:txBody>
      </p:sp>
    </p:spTree>
  </p:cSld>
  <p:clrMapOvr>
    <a:masterClrMapping/>
  </p:clrMapOvr>
  <p:transition spd="med">
    <p:push/>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15888"/>
            <a:ext cx="7886700" cy="7477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6.6  </a:t>
            </a:r>
            <a:r>
              <a:rPr lang="zh-CN" altLang="zh-CN" dirty="0">
                <a:effectLst>
                  <a:outerShdw blurRad="38100" dist="38100" dir="2700000">
                    <a:srgbClr val="000000"/>
                  </a:outerShdw>
                </a:effectLst>
              </a:rPr>
              <a:t>循</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环</a:t>
            </a:r>
            <a:endParaRPr lang="zh-CN" altLang="en-US" dirty="0">
              <a:effectLst>
                <a:outerShdw blurRad="38100" dist="38100" dir="2700000">
                  <a:srgbClr val="000000"/>
                </a:outerShdw>
              </a:effectLst>
            </a:endParaRPr>
          </a:p>
        </p:txBody>
      </p:sp>
      <p:sp>
        <p:nvSpPr>
          <p:cNvPr id="245763" name="内容占位符 2"/>
          <p:cNvSpPr>
            <a:spLocks noGrp="1"/>
          </p:cNvSpPr>
          <p:nvPr>
            <p:ph idx="1"/>
          </p:nvPr>
        </p:nvSpPr>
        <p:spPr>
          <a:xfrm>
            <a:off x="628650" y="863600"/>
            <a:ext cx="7886700" cy="5313363"/>
          </a:xfrm>
        </p:spPr>
        <p:txBody>
          <a:bodyPr vert="horz" wrap="square" lIns="91440" tIns="45720" rIns="91440" bIns="45720" anchor="t"/>
          <a:p>
            <a:r>
              <a:rPr lang="zh-CN" altLang="zh-CN" dirty="0"/>
              <a:t>程序在一般情况下是按顺序执行的。编程语言提供了各种控制结构，允许更复杂的执行路径。循环语句允许我们执行一个语句或语句组多次，</a:t>
            </a:r>
            <a:r>
              <a:rPr lang="zh-CN" altLang="en-US" dirty="0"/>
              <a:t>下图</a:t>
            </a:r>
            <a:r>
              <a:rPr lang="zh-CN" altLang="zh-CN" dirty="0"/>
              <a:t>是大多数编程语言中的循环语句的执行流程的一般形式：</a:t>
            </a:r>
            <a:endParaRPr lang="zh-CN" altLang="en-US" dirty="0"/>
          </a:p>
        </p:txBody>
      </p:sp>
      <p:pic>
        <p:nvPicPr>
          <p:cNvPr id="245764" name="图片 15"/>
          <p:cNvPicPr>
            <a:picLocks noChangeAspect="1"/>
          </p:cNvPicPr>
          <p:nvPr/>
        </p:nvPicPr>
        <p:blipFill>
          <a:blip r:embed="rId1"/>
          <a:stretch>
            <a:fillRect/>
          </a:stretch>
        </p:blipFill>
        <p:spPr>
          <a:xfrm>
            <a:off x="3159125" y="2271713"/>
            <a:ext cx="3030538" cy="4340225"/>
          </a:xfrm>
          <a:prstGeom prst="rect">
            <a:avLst/>
          </a:prstGeom>
          <a:noFill/>
          <a:ln w="9525">
            <a:noFill/>
          </a:ln>
        </p:spPr>
      </p:pic>
    </p:spTree>
  </p:cSld>
  <p:clrMapOvr>
    <a:masterClrMapping/>
  </p:clrMapOvr>
  <p:transition spd="med">
    <p:push/>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90488"/>
            <a:ext cx="7886700" cy="7731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6.6.1  while</a:t>
            </a:r>
            <a:r>
              <a:rPr lang="zh-CN" altLang="zh-CN" dirty="0">
                <a:effectLst>
                  <a:outerShdw blurRad="38100" dist="38100" dir="2700000">
                    <a:srgbClr val="000000"/>
                  </a:outerShdw>
                </a:effectLst>
              </a:rPr>
              <a:t>循环</a:t>
            </a:r>
            <a:endParaRPr lang="zh-CN" altLang="en-US" dirty="0">
              <a:effectLst>
                <a:outerShdw blurRad="38100" dist="38100" dir="2700000">
                  <a:srgbClr val="000000"/>
                </a:outerShdw>
              </a:effectLst>
            </a:endParaRPr>
          </a:p>
        </p:txBody>
      </p:sp>
      <p:sp>
        <p:nvSpPr>
          <p:cNvPr id="246787" name="内容占位符 2"/>
          <p:cNvSpPr>
            <a:spLocks noGrp="1"/>
          </p:cNvSpPr>
          <p:nvPr>
            <p:ph idx="1"/>
          </p:nvPr>
        </p:nvSpPr>
        <p:spPr>
          <a:xfrm>
            <a:off x="628650" y="863600"/>
            <a:ext cx="7886700" cy="5859463"/>
          </a:xfrm>
        </p:spPr>
        <p:txBody>
          <a:bodyPr vert="horz" wrap="square" lIns="91440" tIns="45720" rIns="91440" bIns="45720" anchor="t"/>
          <a:p>
            <a:r>
              <a:rPr lang="en-US" altLang="zh-CN" sz="2800" dirty="0"/>
              <a:t>Python</a:t>
            </a:r>
            <a:r>
              <a:rPr lang="zh-CN" altLang="zh-CN" sz="2800" dirty="0"/>
              <a:t>编程中</a:t>
            </a:r>
            <a:r>
              <a:rPr lang="en-US" altLang="zh-CN" sz="2800" dirty="0"/>
              <a:t>while</a:t>
            </a:r>
            <a:r>
              <a:rPr lang="zh-CN" altLang="zh-CN" sz="2800" dirty="0"/>
              <a:t>用于循环执行程序，在某条件下，循环执行某段程序，处理需要重复处理的相同任务。其语法形式为：</a:t>
            </a:r>
            <a:endParaRPr lang="zh-CN" altLang="zh-CN" sz="2800" dirty="0"/>
          </a:p>
          <a:p>
            <a:r>
              <a:rPr lang="en-US" altLang="zh-CN" sz="2800" dirty="0"/>
              <a:t>while </a:t>
            </a:r>
            <a:r>
              <a:rPr lang="zh-CN" altLang="zh-CN" sz="2800" dirty="0"/>
              <a:t>判断条件：</a:t>
            </a:r>
            <a:endParaRPr lang="zh-CN" altLang="zh-CN" sz="2800" dirty="0"/>
          </a:p>
          <a:p>
            <a:r>
              <a:rPr lang="en-US" altLang="zh-CN" sz="2800" dirty="0"/>
              <a:t>    </a:t>
            </a:r>
            <a:r>
              <a:rPr lang="zh-CN" altLang="zh-CN" sz="2800" dirty="0"/>
              <a:t>执行语句……</a:t>
            </a:r>
            <a:endParaRPr lang="zh-CN" altLang="zh-CN" sz="2800" dirty="0"/>
          </a:p>
          <a:p>
            <a:r>
              <a:rPr lang="zh-CN" altLang="zh-CN" sz="2800" dirty="0"/>
              <a:t>执行语句可以是单个语句或语句块。判断</a:t>
            </a:r>
            <a:endParaRPr lang="en-US" altLang="zh-CN" sz="2800" dirty="0"/>
          </a:p>
          <a:p>
            <a:r>
              <a:rPr lang="zh-CN" altLang="zh-CN" sz="2800" dirty="0"/>
              <a:t>条件可以是任何表达式，任何非零、或非</a:t>
            </a:r>
            <a:endParaRPr lang="en-US" altLang="zh-CN" sz="2800" dirty="0"/>
          </a:p>
          <a:p>
            <a:r>
              <a:rPr lang="zh-CN" altLang="zh-CN" sz="2800" dirty="0"/>
              <a:t>空（</a:t>
            </a:r>
            <a:r>
              <a:rPr lang="en-US" altLang="zh-CN" sz="2800" dirty="0"/>
              <a:t>null</a:t>
            </a:r>
            <a:r>
              <a:rPr lang="zh-CN" altLang="zh-CN" sz="2800" dirty="0"/>
              <a:t>）的值均为真（</a:t>
            </a:r>
            <a:r>
              <a:rPr lang="en-US" altLang="zh-CN" sz="2800" dirty="0"/>
              <a:t>true</a:t>
            </a:r>
            <a:r>
              <a:rPr lang="zh-CN" altLang="zh-CN" sz="2800" dirty="0"/>
              <a:t>）。当判断条</a:t>
            </a:r>
            <a:endParaRPr lang="en-US" altLang="zh-CN" sz="2800" dirty="0"/>
          </a:p>
          <a:p>
            <a:r>
              <a:rPr lang="zh-CN" altLang="zh-CN" sz="2800" dirty="0"/>
              <a:t>件为假（</a:t>
            </a:r>
            <a:r>
              <a:rPr lang="en-US" altLang="zh-CN" sz="2800" dirty="0"/>
              <a:t>false</a:t>
            </a:r>
            <a:r>
              <a:rPr lang="zh-CN" altLang="zh-CN" sz="2800" dirty="0"/>
              <a:t>）时，循环结束。</a:t>
            </a:r>
            <a:endParaRPr lang="zh-CN" altLang="zh-CN" sz="2800" dirty="0"/>
          </a:p>
          <a:p>
            <a:r>
              <a:rPr lang="en-US" altLang="zh-CN" sz="2800" dirty="0"/>
              <a:t>while</a:t>
            </a:r>
            <a:r>
              <a:rPr lang="zh-CN" altLang="zh-CN" sz="2800" dirty="0"/>
              <a:t>循环的执行流程图如</a:t>
            </a:r>
            <a:r>
              <a:rPr lang="zh-CN" altLang="en-US" sz="2800" dirty="0"/>
              <a:t>右图</a:t>
            </a:r>
            <a:r>
              <a:rPr lang="zh-CN" altLang="zh-CN" sz="2800" dirty="0"/>
              <a:t>所示：</a:t>
            </a:r>
            <a:endParaRPr lang="zh-CN" altLang="en-US" sz="2800" dirty="0"/>
          </a:p>
        </p:txBody>
      </p:sp>
      <p:pic>
        <p:nvPicPr>
          <p:cNvPr id="246788" name="图片 17" descr="python_while_loop"/>
          <p:cNvPicPr>
            <a:picLocks noChangeAspect="1"/>
          </p:cNvPicPr>
          <p:nvPr/>
        </p:nvPicPr>
        <p:blipFill>
          <a:blip r:embed="rId1"/>
          <a:stretch>
            <a:fillRect/>
          </a:stretch>
        </p:blipFill>
        <p:spPr>
          <a:xfrm>
            <a:off x="5978525" y="2143125"/>
            <a:ext cx="2489200" cy="4556125"/>
          </a:xfrm>
          <a:prstGeom prst="rect">
            <a:avLst/>
          </a:prstGeom>
          <a:noFill/>
          <a:ln w="9525">
            <a:noFill/>
          </a:ln>
        </p:spPr>
      </p:pic>
    </p:spTree>
  </p:cSld>
  <p:clrMapOvr>
    <a:masterClrMapping/>
  </p:clrMapOvr>
  <p:transition spd="med">
    <p:push/>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内容占位符 2"/>
          <p:cNvSpPr>
            <a:spLocks noGrp="1"/>
          </p:cNvSpPr>
          <p:nvPr>
            <p:ph idx="1"/>
          </p:nvPr>
        </p:nvSpPr>
        <p:spPr>
          <a:xfrm>
            <a:off x="628650" y="296863"/>
            <a:ext cx="7886700" cy="5880100"/>
          </a:xfrm>
        </p:spPr>
        <p:txBody>
          <a:bodyPr vert="horz" wrap="square" lIns="91440" tIns="45720" rIns="91440" bIns="45720" anchor="t"/>
          <a:p>
            <a:r>
              <a:rPr lang="zh-CN" altLang="zh-CN" dirty="0"/>
              <a:t>流程图的意思为：首先对</a:t>
            </a:r>
            <a:r>
              <a:rPr lang="en-US" altLang="zh-CN" dirty="0"/>
              <a:t>while</a:t>
            </a:r>
            <a:r>
              <a:rPr lang="zh-CN" altLang="zh-CN" dirty="0"/>
              <a:t>条件判定，当条件为</a:t>
            </a:r>
            <a:r>
              <a:rPr lang="en-US" altLang="zh-CN" dirty="0"/>
              <a:t>true</a:t>
            </a:r>
            <a:r>
              <a:rPr lang="zh-CN" altLang="zh-CN" dirty="0"/>
              <a:t>时，会执行条件语句块，执行完语句块再判定</a:t>
            </a:r>
            <a:r>
              <a:rPr lang="en-US" altLang="zh-CN" dirty="0"/>
              <a:t>while</a:t>
            </a:r>
            <a:r>
              <a:rPr lang="zh-CN" altLang="zh-CN" dirty="0"/>
              <a:t>条件，若仍然为</a:t>
            </a:r>
            <a:r>
              <a:rPr lang="en-US" altLang="zh-CN" dirty="0"/>
              <a:t>true</a:t>
            </a:r>
            <a:r>
              <a:rPr lang="zh-CN" altLang="zh-CN" dirty="0"/>
              <a:t>，继续执行语句块，直到条件为</a:t>
            </a:r>
            <a:r>
              <a:rPr lang="en-US" altLang="zh-CN" dirty="0"/>
              <a:t>false</a:t>
            </a:r>
            <a:r>
              <a:rPr lang="zh-CN" altLang="zh-CN" dirty="0"/>
              <a:t>时，才结束。如下程序：</a:t>
            </a:r>
            <a:endParaRPr lang="en-US" altLang="zh-CN" dirty="0"/>
          </a:p>
          <a:p>
            <a:r>
              <a:rPr lang="en-US" altLang="zh-CN" dirty="0"/>
              <a:t>n=1</a:t>
            </a:r>
            <a:endParaRPr lang="zh-CN" altLang="zh-CN" dirty="0"/>
          </a:p>
          <a:p>
            <a:r>
              <a:rPr lang="en-US" altLang="zh-CN" dirty="0"/>
              <a:t>while n&lt;=100:</a:t>
            </a:r>
            <a:endParaRPr lang="zh-CN" altLang="zh-CN" dirty="0"/>
          </a:p>
          <a:p>
            <a:r>
              <a:rPr lang="en-US" altLang="zh-CN" dirty="0"/>
              <a:t>    print('</a:t>
            </a:r>
            <a:r>
              <a:rPr lang="zh-CN" altLang="zh-CN" dirty="0"/>
              <a:t>当前数字是：</a:t>
            </a:r>
            <a:r>
              <a:rPr lang="en-US" altLang="zh-CN" dirty="0"/>
              <a:t>',n)</a:t>
            </a:r>
            <a:endParaRPr lang="zh-CN" altLang="zh-CN" dirty="0"/>
          </a:p>
          <a:p>
            <a:r>
              <a:rPr lang="en-US" altLang="zh-CN" dirty="0"/>
              <a:t>    n += 1</a:t>
            </a:r>
            <a:endParaRPr lang="zh-CN" altLang="en-US" dirty="0"/>
          </a:p>
        </p:txBody>
      </p:sp>
    </p:spTree>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bwMode="auto">
          <a:xfrm>
            <a:off x="857224" y="1071546"/>
            <a:ext cx="7858180" cy="2571768"/>
          </a:xfrm>
          <a:ln>
            <a:solidFill>
              <a:srgbClr val="FF0000"/>
            </a:solidFill>
          </a:ln>
          <a:scene3d>
            <a:camera prst="orthographicFront"/>
            <a:lightRig rig="balanced" dir="t"/>
          </a:scene3d>
          <a:sp3d prstMaterial="plastic"/>
        </p:spPr>
        <p:txBody>
          <a:bodyPr vert="horz" wrap="square" lIns="91440" tIns="45720" rIns="91440" bIns="45720" numCol="1" anchor="b" anchorCtr="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0" cap="none" spc="0" normalizeH="0" baseline="0" noProof="0" dirty="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第一</a:t>
            </a:r>
            <a:r>
              <a:rPr kumimoji="0" lang="zh-CN" altLang="en-US" sz="48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章   </a:t>
            </a:r>
            <a:r>
              <a:rPr kumimoji="0" lang="zh-CN" altLang="zh-CN" sz="48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进入</a:t>
            </a:r>
            <a:r>
              <a:rPr kumimoji="0" lang="en-US" altLang="zh-CN" sz="48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python3.5</a:t>
            </a:r>
            <a:r>
              <a:rPr kumimoji="0" lang="zh-CN" altLang="zh-CN" sz="48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的精彩</a:t>
            </a:r>
            <a:r>
              <a:rPr kumimoji="0" lang="zh-CN" altLang="zh-CN" sz="4800" b="1" i="0" u="none" strike="noStrike" kern="10" cap="none" spc="0" normalizeH="0" baseline="0" noProof="0" dirty="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世界</a:t>
            </a:r>
            <a:endParaRPr kumimoji="0" lang="zh-CN" altLang="en-US" sz="4800" b="1" i="0" u="none" strike="noStrike" kern="10" cap="none" spc="0" normalizeH="0" baseline="0" noProof="0" dirty="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endParaRPr>
          </a:p>
        </p:txBody>
      </p:sp>
    </p:spTree>
  </p:cSld>
  <p:clrMapOvr>
    <a:masterClrMapping/>
  </p:clrMapOvr>
  <p:transition spd="med">
    <p:push/>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3350"/>
            <a:ext cx="7886700" cy="7032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6.6.2  </a:t>
            </a:r>
            <a:r>
              <a:rPr lang="en-US" altLang="zh-CN" dirty="0">
                <a:solidFill>
                  <a:srgbClr val="FF0000"/>
                </a:solidFill>
                <a:effectLst>
                  <a:outerShdw blurRad="38100" dist="38100" dir="2700000">
                    <a:srgbClr val="000000"/>
                  </a:outerShdw>
                </a:effectLst>
              </a:rPr>
              <a:t>for</a:t>
            </a:r>
            <a:r>
              <a:rPr lang="zh-CN" altLang="zh-CN" dirty="0">
                <a:solidFill>
                  <a:srgbClr val="FF0000"/>
                </a:solidFill>
                <a:effectLst>
                  <a:outerShdw blurRad="38100" dist="38100" dir="2700000">
                    <a:srgbClr val="000000"/>
                  </a:outerShdw>
                </a:effectLst>
              </a:rPr>
              <a:t>循环</a:t>
            </a:r>
            <a:endParaRPr lang="zh-CN" altLang="en-US" dirty="0">
              <a:solidFill>
                <a:srgbClr val="FF0000"/>
              </a:solidFill>
              <a:effectLst>
                <a:outerShdw blurRad="38100" dist="38100" dir="2700000">
                  <a:srgbClr val="000000"/>
                </a:outerShdw>
              </a:effectLst>
            </a:endParaRPr>
          </a:p>
        </p:txBody>
      </p:sp>
      <p:sp>
        <p:nvSpPr>
          <p:cNvPr id="248835" name="内容占位符 2"/>
          <p:cNvSpPr>
            <a:spLocks noGrp="1"/>
          </p:cNvSpPr>
          <p:nvPr>
            <p:ph idx="1"/>
          </p:nvPr>
        </p:nvSpPr>
        <p:spPr>
          <a:xfrm>
            <a:off x="628650" y="1030288"/>
            <a:ext cx="7886700" cy="5461000"/>
          </a:xfrm>
        </p:spPr>
        <p:txBody>
          <a:bodyPr vert="horz" wrap="square" lIns="91440" tIns="45720" rIns="91440" bIns="45720" anchor="t"/>
          <a:p>
            <a:r>
              <a:rPr lang="zh-CN" altLang="zh-CN" sz="2800" dirty="0"/>
              <a:t>在</a:t>
            </a:r>
            <a:r>
              <a:rPr lang="en-US" altLang="zh-CN" sz="2800" dirty="0"/>
              <a:t>Python</a:t>
            </a:r>
            <a:r>
              <a:rPr lang="zh-CN" altLang="zh-CN" sz="2800" dirty="0"/>
              <a:t>中，</a:t>
            </a:r>
            <a:r>
              <a:rPr lang="en-US" altLang="zh-CN" sz="2800" dirty="0"/>
              <a:t>for</a:t>
            </a:r>
            <a:r>
              <a:rPr lang="zh-CN" altLang="zh-CN" sz="2800" dirty="0"/>
              <a:t>关键字叫做</a:t>
            </a:r>
            <a:r>
              <a:rPr lang="en-US" altLang="zh-CN" sz="2800" dirty="0"/>
              <a:t>for</a:t>
            </a:r>
            <a:r>
              <a:rPr lang="zh-CN" altLang="zh-CN" sz="2800" dirty="0"/>
              <a:t>循环，</a:t>
            </a:r>
            <a:r>
              <a:rPr lang="en-US" altLang="zh-CN" sz="2800" dirty="0"/>
              <a:t>for</a:t>
            </a:r>
            <a:r>
              <a:rPr lang="zh-CN" altLang="zh-CN" sz="2800" dirty="0"/>
              <a:t>循环可以遍历任何序列的项目，如一个列表或者一个字符串。</a:t>
            </a:r>
            <a:endParaRPr lang="zh-CN" altLang="zh-CN" sz="2800" dirty="0"/>
          </a:p>
          <a:p>
            <a:r>
              <a:rPr lang="en-US" altLang="zh-CN" sz="2800" dirty="0"/>
              <a:t>for</a:t>
            </a:r>
            <a:r>
              <a:rPr lang="zh-CN" altLang="zh-CN" sz="2800" dirty="0"/>
              <a:t>循环的语法格式如下：</a:t>
            </a:r>
            <a:endParaRPr lang="zh-CN" altLang="zh-CN" sz="2800" dirty="0"/>
          </a:p>
          <a:p>
            <a:r>
              <a:rPr lang="en-US" altLang="zh-CN" sz="2800" dirty="0"/>
              <a:t>for iterating_var in sequence:</a:t>
            </a:r>
            <a:endParaRPr lang="zh-CN" altLang="zh-CN" sz="2800" dirty="0"/>
          </a:p>
          <a:p>
            <a:r>
              <a:rPr lang="en-US" altLang="zh-CN" sz="2800" dirty="0"/>
              <a:t>   statements(s)</a:t>
            </a:r>
            <a:endParaRPr lang="zh-CN" altLang="zh-CN" sz="2800" dirty="0"/>
          </a:p>
          <a:p>
            <a:r>
              <a:rPr lang="en-US" altLang="zh-CN" sz="2800" dirty="0"/>
              <a:t>sequence</a:t>
            </a:r>
            <a:r>
              <a:rPr lang="zh-CN" altLang="zh-CN" sz="2800" dirty="0"/>
              <a:t>是任意序列，</a:t>
            </a:r>
            <a:endParaRPr lang="en-US" altLang="zh-CN" sz="2800" dirty="0"/>
          </a:p>
          <a:p>
            <a:r>
              <a:rPr lang="en-US" altLang="zh-CN" sz="2800" dirty="0"/>
              <a:t>iterating_var</a:t>
            </a:r>
            <a:r>
              <a:rPr lang="zh-CN" altLang="zh-CN" sz="2800" dirty="0"/>
              <a:t>是需要遍历的元素。</a:t>
            </a:r>
            <a:endParaRPr lang="en-US" altLang="zh-CN" sz="2800" dirty="0"/>
          </a:p>
          <a:p>
            <a:r>
              <a:rPr lang="en-US" altLang="zh-CN" sz="2800" dirty="0"/>
              <a:t>statements</a:t>
            </a:r>
            <a:r>
              <a:rPr lang="zh-CN" altLang="zh-CN" sz="2800" dirty="0"/>
              <a:t>是待执行的语句块。</a:t>
            </a:r>
            <a:endParaRPr lang="zh-CN" altLang="zh-CN" sz="2800" dirty="0"/>
          </a:p>
          <a:p>
            <a:r>
              <a:rPr lang="en-US" altLang="zh-CN" sz="2800" dirty="0"/>
              <a:t>for</a:t>
            </a:r>
            <a:r>
              <a:rPr lang="zh-CN" altLang="zh-CN" sz="2800" dirty="0"/>
              <a:t>循环的执行流程图如</a:t>
            </a:r>
            <a:r>
              <a:rPr lang="zh-CN" altLang="en-US" sz="2800" dirty="0"/>
              <a:t>右图</a:t>
            </a:r>
            <a:r>
              <a:rPr lang="zh-CN" altLang="zh-CN" sz="2800" dirty="0"/>
              <a:t>所示：</a:t>
            </a:r>
            <a:endParaRPr lang="zh-CN" altLang="en-US" sz="2800" dirty="0"/>
          </a:p>
        </p:txBody>
      </p:sp>
      <p:pic>
        <p:nvPicPr>
          <p:cNvPr id="248836" name="图片 19" descr="python_for_loop"/>
          <p:cNvPicPr>
            <a:picLocks noChangeAspect="1"/>
          </p:cNvPicPr>
          <p:nvPr/>
        </p:nvPicPr>
        <p:blipFill>
          <a:blip r:embed="rId1"/>
          <a:stretch>
            <a:fillRect/>
          </a:stretch>
        </p:blipFill>
        <p:spPr>
          <a:xfrm>
            <a:off x="6143625" y="1857375"/>
            <a:ext cx="2643188" cy="3786188"/>
          </a:xfrm>
          <a:prstGeom prst="rect">
            <a:avLst/>
          </a:prstGeom>
          <a:noFill/>
          <a:ln w="9525">
            <a:noFill/>
          </a:ln>
        </p:spPr>
      </p:pic>
    </p:spTree>
  </p:cSld>
  <p:clrMapOvr>
    <a:masterClrMapping/>
  </p:clrMapOvr>
  <p:transition spd="med">
    <p:push/>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内容占位符 2"/>
          <p:cNvSpPr>
            <a:spLocks noGrp="1"/>
          </p:cNvSpPr>
          <p:nvPr>
            <p:ph idx="1"/>
          </p:nvPr>
        </p:nvSpPr>
        <p:spPr>
          <a:xfrm>
            <a:off x="571500" y="214313"/>
            <a:ext cx="7886700" cy="6022975"/>
          </a:xfrm>
        </p:spPr>
        <p:txBody>
          <a:bodyPr vert="horz" wrap="square" lIns="91440" tIns="45720" rIns="91440" bIns="45720" anchor="t"/>
          <a:p>
            <a:r>
              <a:rPr lang="zh-CN" altLang="zh-CN" sz="2800" dirty="0"/>
              <a:t>流程图的意思为：首先对</a:t>
            </a:r>
            <a:r>
              <a:rPr lang="en-US" altLang="zh-CN" sz="2800" dirty="0"/>
              <a:t>for</a:t>
            </a:r>
            <a:r>
              <a:rPr lang="zh-CN" altLang="zh-CN" sz="2800" dirty="0"/>
              <a:t>条件判定，游标（后面会详细讲解这个词）指向第</a:t>
            </a:r>
            <a:r>
              <a:rPr lang="en-US" altLang="zh-CN" sz="2800" dirty="0"/>
              <a:t>0</a:t>
            </a:r>
            <a:r>
              <a:rPr lang="zh-CN" altLang="zh-CN" sz="2800" dirty="0"/>
              <a:t>个位置，即指向第一个元素，看</a:t>
            </a:r>
            <a:r>
              <a:rPr lang="en-US" altLang="zh-CN" sz="2800" dirty="0"/>
              <a:t>sequence</a:t>
            </a:r>
            <a:r>
              <a:rPr lang="zh-CN" altLang="zh-CN" sz="2800" dirty="0"/>
              <a:t>序列中是否有元素，若有元素，则将元素值赋给</a:t>
            </a:r>
            <a:r>
              <a:rPr lang="en-US" altLang="zh-CN" sz="2800" dirty="0"/>
              <a:t>iterating_var</a:t>
            </a:r>
            <a:r>
              <a:rPr lang="zh-CN" altLang="zh-CN" sz="2800" dirty="0"/>
              <a:t>，接着执行语句块，若语句块中需要获取元素值，就使用</a:t>
            </a:r>
            <a:r>
              <a:rPr lang="en-US" altLang="zh-CN" sz="2800" dirty="0"/>
              <a:t>iterating_var</a:t>
            </a:r>
            <a:r>
              <a:rPr lang="zh-CN" altLang="zh-CN" sz="2800" dirty="0"/>
              <a:t>的值，执行完语句块后，将序列的游标往后挪一个位置，再判定该位置是否有元素，若仍然有元素，继续执行语句块，执行完，序列的游标再往后挪一个位置，直到下一个位置没有元素，才结束。如下代码：</a:t>
            </a:r>
            <a:endParaRPr lang="en-US" altLang="zh-CN" sz="2800" dirty="0"/>
          </a:p>
          <a:p>
            <a:r>
              <a:rPr lang="en-US" altLang="zh-CN" sz="2800" dirty="0"/>
              <a:t>fields=['a','b','c']</a:t>
            </a:r>
            <a:endParaRPr lang="zh-CN" altLang="zh-CN" sz="2800" dirty="0"/>
          </a:p>
          <a:p>
            <a:r>
              <a:rPr lang="en-US" altLang="zh-CN" sz="2800" dirty="0"/>
              <a:t>for f in fields:</a:t>
            </a:r>
            <a:endParaRPr lang="zh-CN" altLang="zh-CN" sz="2800" dirty="0"/>
          </a:p>
          <a:p>
            <a:r>
              <a:rPr lang="en-US" altLang="zh-CN" sz="2800" dirty="0"/>
              <a:t>    print('</a:t>
            </a:r>
            <a:r>
              <a:rPr lang="zh-CN" altLang="zh-CN" sz="2800" dirty="0"/>
              <a:t>当前字母是：</a:t>
            </a:r>
            <a:r>
              <a:rPr lang="en-US" altLang="zh-CN" sz="2800" dirty="0"/>
              <a:t>',f)</a:t>
            </a:r>
            <a:endParaRPr lang="zh-CN" altLang="zh-CN" sz="2800" dirty="0"/>
          </a:p>
          <a:p>
            <a:endParaRPr lang="zh-CN" altLang="en-US" sz="2800" dirty="0"/>
          </a:p>
        </p:txBody>
      </p:sp>
    </p:spTree>
  </p:cSld>
  <p:clrMapOvr>
    <a:masterClrMapping/>
  </p:clrMapOvr>
  <p:transition spd="med">
    <p:push/>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8438"/>
            <a:ext cx="7886700" cy="7667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6.6.3  </a:t>
            </a:r>
            <a:r>
              <a:rPr lang="zh-CN" altLang="zh-CN" dirty="0">
                <a:effectLst>
                  <a:outerShdw blurRad="38100" dist="38100" dir="2700000">
                    <a:srgbClr val="000000"/>
                  </a:outerShdw>
                </a:effectLst>
              </a:rPr>
              <a:t>循环遍历字典元素</a:t>
            </a:r>
            <a:endParaRPr lang="zh-CN" altLang="en-US" dirty="0">
              <a:effectLst>
                <a:outerShdw blurRad="38100" dist="38100" dir="2700000">
                  <a:srgbClr val="000000"/>
                </a:outerShdw>
              </a:effectLst>
            </a:endParaRPr>
          </a:p>
        </p:txBody>
      </p:sp>
      <p:sp>
        <p:nvSpPr>
          <p:cNvPr id="250883" name="内容占位符 2"/>
          <p:cNvSpPr>
            <a:spLocks noGrp="1"/>
          </p:cNvSpPr>
          <p:nvPr>
            <p:ph idx="1"/>
          </p:nvPr>
        </p:nvSpPr>
        <p:spPr>
          <a:xfrm>
            <a:off x="628650" y="965200"/>
            <a:ext cx="7886700" cy="5745163"/>
          </a:xfrm>
        </p:spPr>
        <p:txBody>
          <a:bodyPr vert="horz" wrap="square" lIns="91440" tIns="45720" rIns="91440" bIns="45720" anchor="t"/>
          <a:p>
            <a:r>
              <a:rPr lang="zh-CN" altLang="zh-CN" sz="2800" dirty="0"/>
              <a:t>如下所示：</a:t>
            </a:r>
            <a:endParaRPr lang="zh-CN" altLang="zh-CN" sz="2800" dirty="0"/>
          </a:p>
          <a:p>
            <a:r>
              <a:rPr lang="en-US" altLang="zh-CN" sz="2800" dirty="0"/>
              <a:t>tups={'name':'</a:t>
            </a:r>
            <a:r>
              <a:rPr lang="zh-CN" altLang="zh-CN" sz="2800" dirty="0"/>
              <a:t>小智</a:t>
            </a:r>
            <a:r>
              <a:rPr lang="en-US" altLang="zh-CN" sz="2800" dirty="0"/>
              <a:t>','number':'1002'}</a:t>
            </a:r>
            <a:endParaRPr lang="zh-CN" altLang="zh-CN" sz="2800" dirty="0"/>
          </a:p>
          <a:p>
            <a:r>
              <a:rPr lang="en-US" altLang="zh-CN" sz="2800" dirty="0"/>
              <a:t>for tup in tups:   #for</a:t>
            </a:r>
            <a:r>
              <a:rPr lang="zh-CN" altLang="zh-CN" sz="2800" dirty="0"/>
              <a:t>循环字典</a:t>
            </a:r>
            <a:endParaRPr lang="zh-CN" altLang="zh-CN" sz="2800" dirty="0"/>
          </a:p>
          <a:p>
            <a:r>
              <a:rPr lang="en-US" altLang="zh-CN" sz="2800" dirty="0"/>
              <a:t>    print('%s:%s' % (tup,tups[tup]))</a:t>
            </a:r>
            <a:endParaRPr lang="en-US" altLang="zh-CN" sz="2800" dirty="0"/>
          </a:p>
          <a:p>
            <a:r>
              <a:rPr lang="zh-CN" altLang="zh-CN" sz="2800" dirty="0"/>
              <a:t>此处用</a:t>
            </a:r>
            <a:r>
              <a:rPr lang="en-US" altLang="zh-CN" sz="2800" dirty="0"/>
              <a:t>for</a:t>
            </a:r>
            <a:r>
              <a:rPr lang="zh-CN" altLang="zh-CN" sz="2800" dirty="0"/>
              <a:t>对字典的处理看起来还是有一些繁杂，是否可以使用更直观的方式来处理字典呢？</a:t>
            </a:r>
            <a:endParaRPr lang="en-US" altLang="zh-CN" sz="2800" dirty="0"/>
          </a:p>
          <a:p>
            <a:r>
              <a:rPr lang="zh-CN" altLang="zh-CN" sz="2800" dirty="0"/>
              <a:t>如下示例：</a:t>
            </a:r>
            <a:endParaRPr lang="zh-CN" altLang="zh-CN" sz="2800" dirty="0"/>
          </a:p>
          <a:p>
            <a:r>
              <a:rPr lang="en-US" altLang="zh-CN" sz="2800" dirty="0"/>
              <a:t>tups={'name':'</a:t>
            </a:r>
            <a:r>
              <a:rPr lang="zh-CN" altLang="zh-CN" sz="2800" dirty="0"/>
              <a:t>小智</a:t>
            </a:r>
            <a:r>
              <a:rPr lang="en-US" altLang="zh-CN" sz="2800" dirty="0"/>
              <a:t>','number':'1002'}</a:t>
            </a:r>
            <a:endParaRPr lang="zh-CN" altLang="zh-CN" sz="2800" dirty="0"/>
          </a:p>
          <a:p>
            <a:r>
              <a:rPr lang="en-US" altLang="zh-CN" sz="2800" dirty="0"/>
              <a:t>for key,value in tups.items():</a:t>
            </a:r>
            <a:endParaRPr lang="zh-CN" altLang="zh-CN" sz="2800" dirty="0"/>
          </a:p>
          <a:p>
            <a:r>
              <a:rPr lang="en-US" altLang="zh-CN" sz="2800" dirty="0"/>
              <a:t>    print('%s:%s' % (key,value))</a:t>
            </a:r>
            <a:endParaRPr lang="en-US" altLang="zh-CN" sz="2800" dirty="0"/>
          </a:p>
          <a:p>
            <a:r>
              <a:rPr lang="zh-CN" altLang="zh-CN" sz="2800" dirty="0"/>
              <a:t>可以使用</a:t>
            </a:r>
            <a:r>
              <a:rPr lang="en-US" altLang="zh-CN" sz="2800" dirty="0"/>
              <a:t>items</a:t>
            </a:r>
            <a:r>
              <a:rPr lang="zh-CN" altLang="zh-CN" sz="2800" dirty="0"/>
              <a:t>方法将键</a:t>
            </a:r>
            <a:r>
              <a:rPr lang="en-US" altLang="zh-CN" sz="2800" dirty="0"/>
              <a:t>-</a:t>
            </a:r>
            <a:r>
              <a:rPr lang="zh-CN" altLang="zh-CN" sz="2800" dirty="0"/>
              <a:t>值对作为元组返回。</a:t>
            </a:r>
            <a:endParaRPr lang="zh-CN" altLang="en-US" sz="2800" dirty="0"/>
          </a:p>
        </p:txBody>
      </p:sp>
    </p:spTree>
  </p:cSld>
  <p:clrMapOvr>
    <a:masterClrMapping/>
  </p:clrMapOvr>
  <p:transition spd="med">
    <p:push/>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90488"/>
            <a:ext cx="7886700" cy="6619875"/>
          </a:xfrm>
        </p:spPr>
        <p:txBody>
          <a:bodyPr vert="horz" wrap="square" lIns="91440" tIns="45720" rIns="91440" bIns="45720" numCol="1" anchor="t" anchorCtr="0" compatLnSpc="1"/>
          <a:p>
            <a:pPr>
              <a:lnSpc>
                <a:spcPct val="80000"/>
              </a:lnSpc>
            </a:pPr>
            <a:r>
              <a:rPr lang="en-US" altLang="zh-CN" sz="3000" dirty="0"/>
              <a:t>2. </a:t>
            </a:r>
            <a:r>
              <a:rPr lang="zh-CN" altLang="zh-CN" sz="3000" dirty="0"/>
              <a:t>翻转和排序迭代</a:t>
            </a:r>
            <a:endParaRPr lang="zh-CN" altLang="zh-CN" sz="3000" dirty="0"/>
          </a:p>
          <a:p>
            <a:pPr>
              <a:lnSpc>
                <a:spcPct val="80000"/>
              </a:lnSpc>
            </a:pPr>
            <a:r>
              <a:rPr lang="zh-CN" altLang="zh-CN" sz="3000" dirty="0"/>
              <a:t>我们在列表中有学习过</a:t>
            </a:r>
            <a:r>
              <a:rPr lang="en-US" altLang="zh-CN" sz="3000" dirty="0"/>
              <a:t>reverse</a:t>
            </a:r>
            <a:r>
              <a:rPr lang="zh-CN" altLang="zh-CN" sz="3000" dirty="0"/>
              <a:t>和</a:t>
            </a:r>
            <a:r>
              <a:rPr lang="en-US" altLang="zh-CN" sz="3000" dirty="0"/>
              <a:t>sort</a:t>
            </a:r>
            <a:r>
              <a:rPr lang="zh-CN" altLang="zh-CN" sz="3000" dirty="0"/>
              <a:t>方法，此处再介绍两个与他们类似的函数，</a:t>
            </a:r>
            <a:r>
              <a:rPr lang="en-US" altLang="zh-CN" sz="3000" dirty="0"/>
              <a:t>reversed</a:t>
            </a:r>
            <a:r>
              <a:rPr lang="zh-CN" altLang="zh-CN" sz="3000" dirty="0"/>
              <a:t>和</a:t>
            </a:r>
            <a:r>
              <a:rPr lang="en-US" altLang="zh-CN" sz="3000" dirty="0"/>
              <a:t>sorted</a:t>
            </a:r>
            <a:r>
              <a:rPr lang="zh-CN" altLang="zh-CN" sz="3000" dirty="0"/>
              <a:t>函数，它们可作用于任何序列或可迭代对象上，但不是原地修改对象，而是返回翻转或排序后的版本。在交互模式下输入：</a:t>
            </a:r>
            <a:endParaRPr lang="en-US" altLang="zh-CN" sz="3000" dirty="0"/>
          </a:p>
          <a:p>
            <a:pPr>
              <a:lnSpc>
                <a:spcPct val="80000"/>
              </a:lnSpc>
            </a:pPr>
            <a:r>
              <a:rPr lang="en-US" altLang="zh-CN" sz="3000" dirty="0"/>
              <a:t>&gt;&gt;&gt; sorted([5,3,7,1])</a:t>
            </a:r>
            <a:endParaRPr lang="zh-CN" altLang="zh-CN" sz="3000" dirty="0"/>
          </a:p>
          <a:p>
            <a:pPr>
              <a:lnSpc>
                <a:spcPct val="80000"/>
              </a:lnSpc>
            </a:pPr>
            <a:r>
              <a:rPr lang="en-US" altLang="zh-CN" sz="3000" dirty="0"/>
              <a:t>[1, 3, 5, 7]</a:t>
            </a:r>
            <a:endParaRPr lang="zh-CN" altLang="zh-CN" sz="3000" dirty="0"/>
          </a:p>
          <a:p>
            <a:pPr>
              <a:lnSpc>
                <a:spcPct val="80000"/>
              </a:lnSpc>
            </a:pPr>
            <a:r>
              <a:rPr lang="en-US" altLang="zh-CN" sz="3000" dirty="0"/>
              <a:t>&gt;&gt;&gt; sorted('hello,world!')</a:t>
            </a:r>
            <a:endParaRPr lang="zh-CN" altLang="zh-CN" sz="3000" dirty="0"/>
          </a:p>
          <a:p>
            <a:pPr>
              <a:lnSpc>
                <a:spcPct val="80000"/>
              </a:lnSpc>
            </a:pPr>
            <a:r>
              <a:rPr lang="en-US" altLang="zh-CN" sz="3000" dirty="0"/>
              <a:t>['!', ',', 'd', 'e', 'h', 'l', 'l', 'l', 'o', 'o', 'r', 'w']</a:t>
            </a:r>
            <a:endParaRPr lang="zh-CN" altLang="zh-CN" sz="3000" dirty="0"/>
          </a:p>
          <a:p>
            <a:pPr>
              <a:lnSpc>
                <a:spcPct val="80000"/>
              </a:lnSpc>
            </a:pPr>
            <a:r>
              <a:rPr lang="en-US" altLang="zh-CN" sz="3000" dirty="0"/>
              <a:t>&gt;&gt;&gt; list(reversed('hello,world!'))</a:t>
            </a:r>
            <a:endParaRPr lang="zh-CN" altLang="zh-CN" sz="3000" dirty="0"/>
          </a:p>
          <a:p>
            <a:pPr>
              <a:lnSpc>
                <a:spcPct val="80000"/>
              </a:lnSpc>
            </a:pPr>
            <a:r>
              <a:rPr lang="en-US" altLang="zh-CN" sz="3000" dirty="0"/>
              <a:t>['!', 'd', 'l', 'r', 'o', 'w', ',', 'o', 'l', 'l', 'e', 'h']</a:t>
            </a:r>
            <a:endParaRPr lang="zh-CN" altLang="zh-CN" sz="3000" dirty="0"/>
          </a:p>
          <a:p>
            <a:pPr>
              <a:lnSpc>
                <a:spcPct val="80000"/>
              </a:lnSpc>
            </a:pPr>
            <a:r>
              <a:rPr lang="en-US" altLang="zh-CN" sz="3000" dirty="0"/>
              <a:t>&gt;&gt;&gt; ''.join(reversed('hello,world!'))</a:t>
            </a:r>
            <a:endParaRPr lang="zh-CN" altLang="zh-CN" sz="3000" dirty="0"/>
          </a:p>
          <a:p>
            <a:pPr>
              <a:lnSpc>
                <a:spcPct val="80000"/>
              </a:lnSpc>
            </a:pPr>
            <a:r>
              <a:rPr lang="en-US" altLang="zh-CN" sz="3000" dirty="0"/>
              <a:t>'!dlrow,olleh'</a:t>
            </a:r>
            <a:endParaRPr lang="zh-CN" altLang="en-US" sz="3000" dirty="0"/>
          </a:p>
        </p:txBody>
      </p:sp>
    </p:spTree>
  </p:cSld>
  <p:clrMapOvr>
    <a:masterClrMapping/>
  </p:clrMapOvr>
  <p:transition spd="med">
    <p:push/>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1288"/>
            <a:ext cx="7886700" cy="8112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6.6.5  </a:t>
            </a:r>
            <a:r>
              <a:rPr lang="zh-CN" altLang="zh-CN" dirty="0">
                <a:effectLst>
                  <a:outerShdw blurRad="38100" dist="38100" dir="2700000">
                    <a:srgbClr val="000000"/>
                  </a:outerShdw>
                </a:effectLst>
              </a:rPr>
              <a:t>跳出循环</a:t>
            </a:r>
            <a:endParaRPr lang="zh-CN" altLang="en-US" dirty="0">
              <a:effectLst>
                <a:outerShdw blurRad="38100" dist="38100" dir="2700000">
                  <a:srgbClr val="000000"/>
                </a:outerShdw>
              </a:effectLst>
            </a:endParaRPr>
          </a:p>
        </p:txBody>
      </p:sp>
      <p:sp>
        <p:nvSpPr>
          <p:cNvPr id="252931" name="内容占位符 2"/>
          <p:cNvSpPr>
            <a:spLocks noGrp="1"/>
          </p:cNvSpPr>
          <p:nvPr>
            <p:ph idx="1"/>
          </p:nvPr>
        </p:nvSpPr>
        <p:spPr>
          <a:xfrm>
            <a:off x="628650" y="1068388"/>
            <a:ext cx="7886700" cy="5108575"/>
          </a:xfrm>
        </p:spPr>
        <p:txBody>
          <a:bodyPr vert="horz" wrap="square" lIns="91440" tIns="45720" rIns="91440" bIns="45720" anchor="t"/>
          <a:p>
            <a:r>
              <a:rPr lang="zh-CN" altLang="zh-CN" dirty="0"/>
              <a:t>在前面的示例中讲过，循环会一直执行，直到条件为假或序列元素用完，才结束循环。但若我们想提前中断循环，比如循环的结果已经是我们想要的了，就不想让循环继续执行而占用资源。</a:t>
            </a:r>
            <a:endParaRPr lang="en-US" altLang="zh-CN" dirty="0"/>
          </a:p>
          <a:p>
            <a:r>
              <a:rPr lang="en-US" altLang="zh-CN" dirty="0"/>
              <a:t>Python</a:t>
            </a:r>
            <a:r>
              <a:rPr lang="zh-CN" altLang="zh-CN" dirty="0"/>
              <a:t>中提供了</a:t>
            </a:r>
            <a:r>
              <a:rPr lang="en-US" altLang="zh-CN" dirty="0"/>
              <a:t>break</a:t>
            </a:r>
            <a:r>
              <a:rPr lang="zh-CN" altLang="zh-CN" dirty="0"/>
              <a:t>、</a:t>
            </a:r>
            <a:r>
              <a:rPr lang="en-US" altLang="zh-CN" dirty="0"/>
              <a:t>continue</a:t>
            </a:r>
            <a:r>
              <a:rPr lang="zh-CN" altLang="zh-CN" dirty="0"/>
              <a:t>等语句可用于这种情形。</a:t>
            </a:r>
            <a:endParaRPr lang="zh-CN" altLang="en-US" dirty="0"/>
          </a:p>
        </p:txBody>
      </p:sp>
    </p:spTree>
  </p:cSld>
  <p:clrMapOvr>
    <a:masterClrMapping/>
  </p:clrMapOvr>
  <p:transition spd="med">
    <p:push/>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内容占位符 2"/>
          <p:cNvSpPr>
            <a:spLocks noGrp="1"/>
          </p:cNvSpPr>
          <p:nvPr>
            <p:ph idx="1"/>
          </p:nvPr>
        </p:nvSpPr>
        <p:spPr>
          <a:xfrm>
            <a:off x="628650" y="166688"/>
            <a:ext cx="7886700" cy="6432550"/>
          </a:xfrm>
        </p:spPr>
        <p:txBody>
          <a:bodyPr vert="horz" wrap="square" lIns="91440" tIns="45720" rIns="91440" bIns="45720" anchor="t"/>
          <a:p>
            <a:r>
              <a:rPr lang="en-US" altLang="zh-CN" sz="2800" dirty="0"/>
              <a:t>1. break</a:t>
            </a:r>
            <a:endParaRPr lang="zh-CN" altLang="zh-CN" sz="2800" dirty="0"/>
          </a:p>
          <a:p>
            <a:r>
              <a:rPr lang="en-US" altLang="zh-CN" sz="2800" dirty="0"/>
              <a:t>break</a:t>
            </a:r>
            <a:r>
              <a:rPr lang="zh-CN" altLang="zh-CN" sz="2800" dirty="0"/>
              <a:t>语句用来终止循环语句，即使循环条件中没有</a:t>
            </a:r>
            <a:r>
              <a:rPr lang="en-US" altLang="zh-CN" sz="2800" dirty="0"/>
              <a:t>False</a:t>
            </a:r>
            <a:r>
              <a:rPr lang="zh-CN" altLang="zh-CN" sz="2800" dirty="0"/>
              <a:t>条件或者序列还没被完全遍历完，也会停止执行循环语句。</a:t>
            </a:r>
            <a:endParaRPr lang="zh-CN" altLang="zh-CN" sz="2800" dirty="0"/>
          </a:p>
          <a:p>
            <a:r>
              <a:rPr lang="en-US" altLang="zh-CN" sz="2800" dirty="0"/>
              <a:t>break</a:t>
            </a:r>
            <a:r>
              <a:rPr lang="zh-CN" altLang="zh-CN" sz="2800" dirty="0"/>
              <a:t>语句用在</a:t>
            </a:r>
            <a:r>
              <a:rPr lang="en-US" altLang="zh-CN" sz="2800" dirty="0"/>
              <a:t>while</a:t>
            </a:r>
            <a:r>
              <a:rPr lang="zh-CN" altLang="zh-CN" sz="2800" dirty="0"/>
              <a:t>和</a:t>
            </a:r>
            <a:r>
              <a:rPr lang="en-US" altLang="zh-CN" sz="2800" dirty="0"/>
              <a:t>for</a:t>
            </a:r>
            <a:r>
              <a:rPr lang="zh-CN" altLang="zh-CN" sz="2800" dirty="0"/>
              <a:t>循环中。</a:t>
            </a:r>
            <a:endParaRPr lang="zh-CN" altLang="zh-CN" sz="2800" dirty="0"/>
          </a:p>
          <a:p>
            <a:r>
              <a:rPr lang="zh-CN" altLang="zh-CN" sz="2800" dirty="0"/>
              <a:t>如果您使用嵌套循环，</a:t>
            </a:r>
            <a:r>
              <a:rPr lang="en-US" altLang="zh-CN" sz="2800" dirty="0"/>
              <a:t>break</a:t>
            </a:r>
            <a:r>
              <a:rPr lang="zh-CN" altLang="zh-CN" sz="2800" dirty="0"/>
              <a:t>语句将停止执</a:t>
            </a:r>
            <a:endParaRPr lang="en-US" altLang="zh-CN" sz="2800" dirty="0"/>
          </a:p>
          <a:p>
            <a:r>
              <a:rPr lang="zh-CN" altLang="en-US" sz="2800" dirty="0"/>
              <a:t>行</a:t>
            </a:r>
            <a:r>
              <a:rPr lang="zh-CN" altLang="zh-CN" sz="2800" dirty="0"/>
              <a:t>最深层的循环，并开始执行下一行代码。</a:t>
            </a:r>
            <a:endParaRPr lang="zh-CN" altLang="zh-CN" sz="2800" dirty="0"/>
          </a:p>
          <a:p>
            <a:r>
              <a:rPr lang="en-US" altLang="zh-CN" sz="2800" dirty="0"/>
              <a:t>break</a:t>
            </a:r>
            <a:r>
              <a:rPr lang="zh-CN" altLang="zh-CN" sz="2800" dirty="0"/>
              <a:t>语句语法如下：</a:t>
            </a:r>
            <a:endParaRPr lang="zh-CN" altLang="zh-CN" sz="2800" dirty="0"/>
          </a:p>
          <a:p>
            <a:r>
              <a:rPr lang="en-US" altLang="zh-CN" sz="2800" dirty="0"/>
              <a:t>break</a:t>
            </a:r>
            <a:endParaRPr lang="zh-CN" altLang="zh-CN" sz="2800" dirty="0"/>
          </a:p>
          <a:p>
            <a:r>
              <a:rPr lang="en-US" altLang="zh-CN" sz="2800" dirty="0"/>
              <a:t>break</a:t>
            </a:r>
            <a:r>
              <a:rPr lang="zh-CN" altLang="zh-CN" sz="2800" dirty="0"/>
              <a:t>语句的执行流程图如</a:t>
            </a:r>
            <a:r>
              <a:rPr lang="zh-CN" altLang="en-US" sz="2800" dirty="0"/>
              <a:t>右图</a:t>
            </a:r>
            <a:r>
              <a:rPr lang="zh-CN" altLang="zh-CN" sz="2800" dirty="0"/>
              <a:t>所示：</a:t>
            </a:r>
            <a:endParaRPr lang="en-US" altLang="zh-CN" sz="2800" dirty="0"/>
          </a:p>
          <a:p>
            <a:r>
              <a:rPr lang="zh-CN" altLang="zh-CN" sz="2800" dirty="0"/>
              <a:t>当遇到</a:t>
            </a:r>
            <a:r>
              <a:rPr lang="en-US" altLang="zh-CN" sz="2800" dirty="0"/>
              <a:t>break</a:t>
            </a:r>
            <a:r>
              <a:rPr lang="zh-CN" altLang="zh-CN" sz="2800" dirty="0"/>
              <a:t>语句时，不管执行条件是怎样</a:t>
            </a:r>
            <a:endParaRPr lang="en-US" altLang="zh-CN" sz="2800" dirty="0"/>
          </a:p>
          <a:p>
            <a:r>
              <a:rPr lang="zh-CN" altLang="zh-CN" sz="2800" dirty="0"/>
              <a:t>的，都跳出这个循环。</a:t>
            </a:r>
            <a:endParaRPr lang="zh-CN" altLang="en-US" sz="2800" dirty="0"/>
          </a:p>
        </p:txBody>
      </p:sp>
      <p:pic>
        <p:nvPicPr>
          <p:cNvPr id="253955" name="图片 21" descr="http://www.runoob.com/wp-content/uploads/2013/11/cpp_break_statement.jpg"/>
          <p:cNvPicPr>
            <a:picLocks noChangeAspect="1"/>
          </p:cNvPicPr>
          <p:nvPr/>
        </p:nvPicPr>
        <p:blipFill>
          <a:blip r:embed="rId1"/>
          <a:stretch>
            <a:fillRect/>
          </a:stretch>
        </p:blipFill>
        <p:spPr>
          <a:xfrm>
            <a:off x="6094413" y="1738313"/>
            <a:ext cx="2368550" cy="4860925"/>
          </a:xfrm>
          <a:prstGeom prst="rect">
            <a:avLst/>
          </a:prstGeom>
          <a:noFill/>
          <a:ln w="9525">
            <a:noFill/>
          </a:ln>
        </p:spPr>
      </p:pic>
    </p:spTree>
  </p:cSld>
  <p:clrMapOvr>
    <a:masterClrMapping/>
  </p:clrMapOvr>
  <p:transition spd="med">
    <p:push/>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内容占位符 2"/>
          <p:cNvSpPr>
            <a:spLocks noGrp="1"/>
          </p:cNvSpPr>
          <p:nvPr>
            <p:ph idx="1"/>
          </p:nvPr>
        </p:nvSpPr>
        <p:spPr>
          <a:xfrm>
            <a:off x="628650" y="153988"/>
            <a:ext cx="7886700" cy="6413500"/>
          </a:xfrm>
        </p:spPr>
        <p:txBody>
          <a:bodyPr vert="horz" wrap="square" lIns="91440" tIns="45720" rIns="91440" bIns="45720" anchor="t"/>
          <a:p>
            <a:r>
              <a:rPr lang="en-US" altLang="zh-CN" dirty="0"/>
              <a:t>2. continue</a:t>
            </a:r>
            <a:endParaRPr lang="en-US" altLang="zh-CN" dirty="0"/>
          </a:p>
          <a:p>
            <a:r>
              <a:rPr lang="en-US" altLang="zh-CN" dirty="0"/>
              <a:t>continue</a:t>
            </a:r>
            <a:r>
              <a:rPr lang="zh-CN" altLang="zh-CN" dirty="0"/>
              <a:t>语句用来告诉</a:t>
            </a:r>
            <a:r>
              <a:rPr lang="en-US" altLang="zh-CN" dirty="0"/>
              <a:t>Python</a:t>
            </a:r>
            <a:r>
              <a:rPr lang="zh-CN" altLang="zh-CN" dirty="0"/>
              <a:t>跳过当前循环的剩余语句，然后继续进行下一轮循环。</a:t>
            </a:r>
            <a:endParaRPr lang="zh-CN" altLang="zh-CN" dirty="0"/>
          </a:p>
          <a:p>
            <a:r>
              <a:rPr lang="en-US" altLang="zh-CN" dirty="0"/>
              <a:t>continue</a:t>
            </a:r>
            <a:r>
              <a:rPr lang="zh-CN" altLang="zh-CN" dirty="0"/>
              <a:t>语句用在</a:t>
            </a:r>
            <a:r>
              <a:rPr lang="en-US" altLang="zh-CN" dirty="0"/>
              <a:t>while</a:t>
            </a:r>
            <a:r>
              <a:rPr lang="zh-CN" altLang="zh-CN" dirty="0"/>
              <a:t>和</a:t>
            </a:r>
            <a:r>
              <a:rPr lang="en-US" altLang="zh-CN" dirty="0"/>
              <a:t>for</a:t>
            </a:r>
            <a:r>
              <a:rPr lang="zh-CN" altLang="zh-CN" dirty="0"/>
              <a:t>循环中。</a:t>
            </a:r>
            <a:endParaRPr lang="zh-CN" altLang="zh-CN" dirty="0"/>
          </a:p>
          <a:p>
            <a:r>
              <a:rPr lang="en-US" altLang="zh-CN" dirty="0"/>
              <a:t>continue</a:t>
            </a:r>
            <a:r>
              <a:rPr lang="zh-CN" altLang="zh-CN" dirty="0"/>
              <a:t>语句语法格式如下：</a:t>
            </a:r>
            <a:endParaRPr lang="zh-CN" altLang="zh-CN" dirty="0"/>
          </a:p>
          <a:p>
            <a:r>
              <a:rPr lang="en-US" altLang="zh-CN" dirty="0"/>
              <a:t>continue</a:t>
            </a:r>
            <a:endParaRPr lang="zh-CN" altLang="zh-CN" dirty="0"/>
          </a:p>
          <a:p>
            <a:r>
              <a:rPr lang="en-US" altLang="zh-CN" dirty="0"/>
              <a:t>continue</a:t>
            </a:r>
            <a:r>
              <a:rPr lang="zh-CN" altLang="zh-CN" dirty="0"/>
              <a:t>语句的执行流程图如</a:t>
            </a:r>
            <a:r>
              <a:rPr lang="zh-CN" altLang="en-US" dirty="0"/>
              <a:t>右图</a:t>
            </a:r>
            <a:r>
              <a:rPr lang="zh-CN" altLang="zh-CN" dirty="0"/>
              <a:t>所示：</a:t>
            </a:r>
            <a:endParaRPr lang="zh-CN" altLang="zh-CN" dirty="0"/>
          </a:p>
          <a:p>
            <a:r>
              <a:rPr lang="zh-CN" altLang="zh-CN" dirty="0"/>
              <a:t>当执行过程中遇到</a:t>
            </a:r>
            <a:r>
              <a:rPr lang="en-US" altLang="zh-CN" dirty="0"/>
              <a:t>continue</a:t>
            </a:r>
            <a:r>
              <a:rPr lang="zh-CN" altLang="zh-CN" dirty="0"/>
              <a:t>语句时，不</a:t>
            </a:r>
            <a:endParaRPr lang="en-US" altLang="zh-CN" dirty="0"/>
          </a:p>
          <a:p>
            <a:r>
              <a:rPr lang="zh-CN" altLang="zh-CN" dirty="0"/>
              <a:t>管执行条件是真是假，都跳过这次循</a:t>
            </a:r>
            <a:endParaRPr lang="en-US" altLang="zh-CN" dirty="0"/>
          </a:p>
          <a:p>
            <a:r>
              <a:rPr lang="zh-CN" altLang="zh-CN" dirty="0"/>
              <a:t>环，进入下一次循环。</a:t>
            </a:r>
            <a:endParaRPr lang="zh-CN" altLang="en-US" dirty="0"/>
          </a:p>
        </p:txBody>
      </p:sp>
      <p:pic>
        <p:nvPicPr>
          <p:cNvPr id="254979" name="图片 25" descr="cpp_continue_statement"/>
          <p:cNvPicPr>
            <a:picLocks noChangeAspect="1"/>
          </p:cNvPicPr>
          <p:nvPr/>
        </p:nvPicPr>
        <p:blipFill>
          <a:blip r:embed="rId1"/>
          <a:stretch>
            <a:fillRect/>
          </a:stretch>
        </p:blipFill>
        <p:spPr>
          <a:xfrm>
            <a:off x="5505450" y="1447800"/>
            <a:ext cx="2894013" cy="4497388"/>
          </a:xfrm>
          <a:prstGeom prst="rect">
            <a:avLst/>
          </a:prstGeom>
          <a:noFill/>
          <a:ln w="9525">
            <a:noFill/>
          </a:ln>
        </p:spPr>
      </p:pic>
    </p:spTree>
  </p:cSld>
  <p:clrMapOvr>
    <a:masterClrMapping/>
  </p:clrMapOvr>
  <p:transition spd="med">
    <p:push/>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1288"/>
            <a:ext cx="7886700" cy="7858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6.6.6  </a:t>
            </a:r>
            <a:r>
              <a:rPr lang="zh-CN" altLang="zh-CN" dirty="0">
                <a:effectLst>
                  <a:outerShdw blurRad="38100" dist="38100" dir="2700000">
                    <a:srgbClr val="000000"/>
                  </a:outerShdw>
                </a:effectLst>
              </a:rPr>
              <a:t>循环中的</a:t>
            </a:r>
            <a:r>
              <a:rPr lang="en-US" altLang="zh-CN" dirty="0">
                <a:effectLst>
                  <a:outerShdw blurRad="38100" dist="38100" dir="2700000">
                    <a:srgbClr val="000000"/>
                  </a:outerShdw>
                </a:effectLst>
              </a:rPr>
              <a:t>else</a:t>
            </a:r>
            <a:r>
              <a:rPr lang="zh-CN" altLang="zh-CN" dirty="0">
                <a:effectLst>
                  <a:outerShdw blurRad="38100" dist="38100" dir="2700000">
                    <a:srgbClr val="000000"/>
                  </a:outerShdw>
                </a:effectLst>
              </a:rPr>
              <a:t>子句</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055688"/>
            <a:ext cx="7886700" cy="5576888"/>
          </a:xfrm>
        </p:spPr>
        <p:txBody>
          <a:bodyPr vert="horz" wrap="square" lIns="91440" tIns="45720" rIns="91440" bIns="45720" numCol="1" anchor="t" anchorCtr="0" compatLnSpc="1"/>
          <a:p>
            <a:pPr>
              <a:lnSpc>
                <a:spcPct val="80000"/>
              </a:lnSpc>
            </a:pPr>
            <a:r>
              <a:rPr lang="zh-CN" altLang="zh-CN" sz="3000" dirty="0"/>
              <a:t>在开发过程中可能会需要当</a:t>
            </a:r>
            <a:r>
              <a:rPr lang="en-US" altLang="zh-CN" sz="3000" dirty="0"/>
              <a:t>while</a:t>
            </a:r>
            <a:r>
              <a:rPr lang="zh-CN" altLang="zh-CN" sz="3000" dirty="0"/>
              <a:t>、</a:t>
            </a:r>
            <a:r>
              <a:rPr lang="en-US" altLang="zh-CN" sz="3000" dirty="0"/>
              <a:t>for</a:t>
            </a:r>
            <a:r>
              <a:rPr lang="zh-CN" altLang="zh-CN" sz="3000" dirty="0"/>
              <a:t>等循环不满足条件时做一些相关的工作。</a:t>
            </a:r>
            <a:endParaRPr lang="en-US" altLang="zh-CN" sz="3000" dirty="0"/>
          </a:p>
          <a:p>
            <a:pPr>
              <a:lnSpc>
                <a:spcPct val="80000"/>
              </a:lnSpc>
            </a:pPr>
            <a:r>
              <a:rPr lang="en-US" altLang="zh-CN" sz="3000" dirty="0"/>
              <a:t>1. while</a:t>
            </a:r>
            <a:r>
              <a:rPr lang="zh-CN" altLang="zh-CN" sz="3000" dirty="0"/>
              <a:t>循环使用</a:t>
            </a:r>
            <a:r>
              <a:rPr lang="en-US" altLang="zh-CN" sz="3000" dirty="0"/>
              <a:t>else</a:t>
            </a:r>
            <a:r>
              <a:rPr lang="zh-CN" altLang="zh-CN" sz="3000" dirty="0"/>
              <a:t>语句</a:t>
            </a:r>
            <a:endParaRPr lang="en-US" altLang="zh-CN" sz="3000" dirty="0"/>
          </a:p>
          <a:p>
            <a:pPr>
              <a:lnSpc>
                <a:spcPct val="80000"/>
              </a:lnSpc>
            </a:pPr>
            <a:r>
              <a:rPr lang="zh-CN" altLang="zh-CN" sz="3000" dirty="0"/>
              <a:t>在</a:t>
            </a:r>
            <a:r>
              <a:rPr lang="en-US" altLang="zh-CN" sz="3000" dirty="0"/>
              <a:t>while</a:t>
            </a:r>
            <a:r>
              <a:rPr lang="zh-CN" altLang="zh-CN" sz="3000" dirty="0"/>
              <a:t>条件语句为</a:t>
            </a:r>
            <a:r>
              <a:rPr lang="en-US" altLang="zh-CN" sz="3000" dirty="0"/>
              <a:t>false</a:t>
            </a:r>
            <a:r>
              <a:rPr lang="zh-CN" altLang="zh-CN" sz="3000" dirty="0"/>
              <a:t>时执行</a:t>
            </a:r>
            <a:r>
              <a:rPr lang="en-US" altLang="zh-CN" sz="3000" dirty="0"/>
              <a:t>else</a:t>
            </a:r>
            <a:r>
              <a:rPr lang="zh-CN" altLang="zh-CN" sz="3000" dirty="0"/>
              <a:t>的语句块，如下所示：</a:t>
            </a:r>
            <a:endParaRPr lang="en-US" altLang="zh-CN" sz="3000" dirty="0"/>
          </a:p>
          <a:p>
            <a:pPr>
              <a:lnSpc>
                <a:spcPct val="80000"/>
              </a:lnSpc>
            </a:pPr>
            <a:r>
              <a:rPr lang="en-US" altLang="zh-CN" sz="3000" dirty="0"/>
              <a:t>num = 0</a:t>
            </a:r>
            <a:endParaRPr lang="zh-CN" altLang="zh-CN" sz="3000" dirty="0"/>
          </a:p>
          <a:p>
            <a:pPr>
              <a:lnSpc>
                <a:spcPct val="80000"/>
              </a:lnSpc>
            </a:pPr>
            <a:r>
              <a:rPr lang="en-US" altLang="zh-CN" sz="3000" dirty="0"/>
              <a:t>while num &lt; 3:</a:t>
            </a:r>
            <a:endParaRPr lang="zh-CN" altLang="zh-CN" sz="3000" dirty="0"/>
          </a:p>
          <a:p>
            <a:pPr>
              <a:lnSpc>
                <a:spcPct val="80000"/>
              </a:lnSpc>
            </a:pPr>
            <a:r>
              <a:rPr lang="en-US" altLang="zh-CN" sz="3000" dirty="0"/>
              <a:t>   print (num, " </a:t>
            </a:r>
            <a:r>
              <a:rPr lang="zh-CN" altLang="zh-CN" sz="3000" dirty="0"/>
              <a:t>小于</a:t>
            </a:r>
            <a:r>
              <a:rPr lang="en-US" altLang="zh-CN" sz="3000" dirty="0"/>
              <a:t> 3")</a:t>
            </a:r>
            <a:endParaRPr lang="zh-CN" altLang="zh-CN" sz="3000" dirty="0"/>
          </a:p>
          <a:p>
            <a:pPr>
              <a:lnSpc>
                <a:spcPct val="80000"/>
              </a:lnSpc>
            </a:pPr>
            <a:r>
              <a:rPr lang="en-US" altLang="zh-CN" sz="3000" dirty="0"/>
              <a:t>   num = num + 1</a:t>
            </a:r>
            <a:endParaRPr lang="zh-CN" altLang="zh-CN" sz="3000" dirty="0"/>
          </a:p>
          <a:p>
            <a:pPr>
              <a:lnSpc>
                <a:spcPct val="80000"/>
              </a:lnSpc>
            </a:pPr>
            <a:r>
              <a:rPr lang="en-US" altLang="zh-CN" sz="3000" dirty="0"/>
              <a:t>else:</a:t>
            </a:r>
            <a:endParaRPr lang="zh-CN" altLang="zh-CN" sz="3000" dirty="0"/>
          </a:p>
          <a:p>
            <a:pPr>
              <a:lnSpc>
                <a:spcPct val="80000"/>
              </a:lnSpc>
            </a:pPr>
            <a:r>
              <a:rPr lang="en-US" altLang="zh-CN" sz="3000" dirty="0"/>
              <a:t>   print (num, " </a:t>
            </a:r>
            <a:r>
              <a:rPr lang="zh-CN" altLang="zh-CN" sz="3000" dirty="0"/>
              <a:t>大于或等于</a:t>
            </a:r>
            <a:r>
              <a:rPr lang="en-US" altLang="zh-CN" sz="3000" dirty="0"/>
              <a:t> 3")</a:t>
            </a:r>
            <a:endParaRPr lang="zh-CN" altLang="zh-CN" sz="3000" dirty="0"/>
          </a:p>
          <a:p>
            <a:pPr>
              <a:lnSpc>
                <a:spcPct val="80000"/>
              </a:lnSpc>
            </a:pPr>
            <a:r>
              <a:rPr lang="en-US" altLang="zh-CN" sz="3000" dirty="0"/>
              <a:t>print("</a:t>
            </a:r>
            <a:r>
              <a:rPr lang="zh-CN" altLang="zh-CN" sz="3000" dirty="0"/>
              <a:t>结束循环</a:t>
            </a:r>
            <a:r>
              <a:rPr lang="en-US" altLang="zh-CN" sz="3000" dirty="0"/>
              <a:t>!")</a:t>
            </a:r>
            <a:endParaRPr lang="zh-CN" altLang="en-US" sz="3000" dirty="0"/>
          </a:p>
        </p:txBody>
      </p:sp>
    </p:spTree>
  </p:cSld>
  <p:clrMapOvr>
    <a:masterClrMapping/>
  </p:clrMapOvr>
  <p:transition spd="med">
    <p:push/>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内容占位符 2"/>
          <p:cNvSpPr>
            <a:spLocks noGrp="1"/>
          </p:cNvSpPr>
          <p:nvPr>
            <p:ph idx="1"/>
          </p:nvPr>
        </p:nvSpPr>
        <p:spPr>
          <a:xfrm>
            <a:off x="628650" y="180975"/>
            <a:ext cx="7886700" cy="6477000"/>
          </a:xfrm>
        </p:spPr>
        <p:txBody>
          <a:bodyPr vert="horz" wrap="square" lIns="91440" tIns="45720" rIns="91440" bIns="45720" anchor="t"/>
          <a:p>
            <a:r>
              <a:rPr lang="en-US" altLang="zh-CN" sz="2800" dirty="0"/>
              <a:t>2. for</a:t>
            </a:r>
            <a:r>
              <a:rPr lang="zh-CN" altLang="zh-CN" sz="2800" dirty="0"/>
              <a:t>循环使用</a:t>
            </a:r>
            <a:r>
              <a:rPr lang="en-US" altLang="zh-CN" sz="2800" dirty="0"/>
              <a:t>else</a:t>
            </a:r>
            <a:r>
              <a:rPr lang="zh-CN" altLang="zh-CN" sz="2800" dirty="0"/>
              <a:t>语句</a:t>
            </a:r>
            <a:endParaRPr lang="zh-CN" altLang="zh-CN" sz="2800" dirty="0"/>
          </a:p>
          <a:p>
            <a:r>
              <a:rPr lang="zh-CN" altLang="zh-CN" sz="2800" dirty="0"/>
              <a:t>在</a:t>
            </a:r>
            <a:r>
              <a:rPr lang="en-US" altLang="zh-CN" sz="2800" dirty="0"/>
              <a:t>for</a:t>
            </a:r>
            <a:r>
              <a:rPr lang="zh-CN" altLang="zh-CN" sz="2800" dirty="0"/>
              <a:t>条件语句为</a:t>
            </a:r>
            <a:r>
              <a:rPr lang="en-US" altLang="zh-CN" sz="2800" dirty="0"/>
              <a:t>false</a:t>
            </a:r>
            <a:r>
              <a:rPr lang="zh-CN" altLang="zh-CN" sz="2800" dirty="0"/>
              <a:t>或结束后没有被</a:t>
            </a:r>
            <a:r>
              <a:rPr lang="en-US" altLang="zh-CN" sz="2800" dirty="0"/>
              <a:t>break</a:t>
            </a:r>
            <a:r>
              <a:rPr lang="zh-CN" altLang="zh-CN" sz="2800" dirty="0"/>
              <a:t>中断时执行</a:t>
            </a:r>
            <a:r>
              <a:rPr lang="en-US" altLang="zh-CN" sz="2800" dirty="0"/>
              <a:t>else</a:t>
            </a:r>
            <a:r>
              <a:rPr lang="zh-CN" altLang="zh-CN" sz="2800" dirty="0"/>
              <a:t>的语句块，如下所示：</a:t>
            </a:r>
            <a:endParaRPr lang="zh-CN" altLang="zh-CN" sz="2800" dirty="0"/>
          </a:p>
          <a:p>
            <a:pPr>
              <a:buNone/>
            </a:pPr>
            <a:r>
              <a:rPr lang="en-US" altLang="zh-CN" sz="2800" dirty="0"/>
              <a:t>names = ['xiaomeng', 'xiaozhi']</a:t>
            </a:r>
            <a:endParaRPr lang="zh-CN" altLang="zh-CN" sz="2800" dirty="0"/>
          </a:p>
          <a:p>
            <a:pPr>
              <a:buNone/>
            </a:pPr>
            <a:r>
              <a:rPr lang="en-US" altLang="zh-CN" sz="2800" dirty="0"/>
              <a:t>for name in names:</a:t>
            </a:r>
            <a:endParaRPr lang="zh-CN" altLang="zh-CN" sz="2800" dirty="0"/>
          </a:p>
          <a:p>
            <a:pPr>
              <a:buNone/>
            </a:pPr>
            <a:r>
              <a:rPr lang="en-US" altLang="zh-CN" sz="2800" dirty="0"/>
              <a:t>    if name == "xiao":</a:t>
            </a:r>
            <a:endParaRPr lang="zh-CN" altLang="zh-CN" sz="2800" dirty="0"/>
          </a:p>
          <a:p>
            <a:pPr>
              <a:buNone/>
            </a:pPr>
            <a:r>
              <a:rPr lang="en-US" altLang="zh-CN" sz="2800" dirty="0"/>
              <a:t>        print("</a:t>
            </a:r>
            <a:r>
              <a:rPr lang="zh-CN" altLang="zh-CN" sz="2800" dirty="0"/>
              <a:t>名称：</a:t>
            </a:r>
            <a:r>
              <a:rPr lang="en-US" altLang="zh-CN" sz="2800" dirty="0"/>
              <a:t>",name)</a:t>
            </a:r>
            <a:endParaRPr lang="zh-CN" altLang="zh-CN" sz="2800" dirty="0"/>
          </a:p>
          <a:p>
            <a:pPr>
              <a:buNone/>
            </a:pPr>
            <a:r>
              <a:rPr lang="en-US" altLang="zh-CN" sz="2800" dirty="0"/>
              <a:t>        break</a:t>
            </a:r>
            <a:endParaRPr lang="zh-CN" altLang="zh-CN" sz="2800" dirty="0"/>
          </a:p>
          <a:p>
            <a:pPr>
              <a:buNone/>
            </a:pPr>
            <a:r>
              <a:rPr lang="en-US" altLang="zh-CN" sz="2800" dirty="0"/>
              <a:t>    print("</a:t>
            </a:r>
            <a:r>
              <a:rPr lang="zh-CN" altLang="zh-CN" sz="2800" dirty="0"/>
              <a:t>循环名称列表</a:t>
            </a:r>
            <a:r>
              <a:rPr lang="en-US" altLang="zh-CN" sz="2800" dirty="0"/>
              <a:t> " + name)</a:t>
            </a:r>
            <a:endParaRPr lang="zh-CN" altLang="zh-CN" sz="2800" dirty="0"/>
          </a:p>
          <a:p>
            <a:pPr>
              <a:buNone/>
            </a:pPr>
            <a:r>
              <a:rPr lang="en-US" altLang="zh-CN" sz="2800" dirty="0"/>
              <a:t>else:</a:t>
            </a:r>
            <a:endParaRPr lang="zh-CN" altLang="zh-CN" sz="2800" dirty="0"/>
          </a:p>
          <a:p>
            <a:pPr>
              <a:buNone/>
            </a:pPr>
            <a:r>
              <a:rPr lang="en-US" altLang="zh-CN" sz="2800" dirty="0"/>
              <a:t>    print("</a:t>
            </a:r>
            <a:r>
              <a:rPr lang="zh-CN" altLang="zh-CN" sz="2800" dirty="0"/>
              <a:t>没有循环数据</a:t>
            </a:r>
            <a:r>
              <a:rPr lang="en-US" altLang="zh-CN" sz="2800" dirty="0"/>
              <a:t>!")</a:t>
            </a:r>
            <a:endParaRPr lang="zh-CN" altLang="zh-CN" sz="2800" dirty="0"/>
          </a:p>
          <a:p>
            <a:pPr>
              <a:buNone/>
            </a:pPr>
            <a:r>
              <a:rPr lang="en-US" altLang="zh-CN" sz="2800" dirty="0"/>
              <a:t>print("</a:t>
            </a:r>
            <a:r>
              <a:rPr lang="zh-CN" altLang="zh-CN" sz="2800" dirty="0"/>
              <a:t>结束循环</a:t>
            </a:r>
            <a:r>
              <a:rPr lang="en-US" altLang="zh-CN" sz="2800" dirty="0"/>
              <a:t>!")</a:t>
            </a:r>
            <a:endParaRPr lang="zh-CN" altLang="zh-CN" sz="2800" dirty="0"/>
          </a:p>
          <a:p>
            <a:endParaRPr lang="zh-CN" altLang="en-US" sz="2800" dirty="0"/>
          </a:p>
        </p:txBody>
      </p:sp>
    </p:spTree>
  </p:cSld>
  <p:clrMapOvr>
    <a:masterClrMapping/>
  </p:clrMapOvr>
  <p:transition spd="med">
    <p:push/>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3988"/>
            <a:ext cx="7886700" cy="7604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6.7  pass</a:t>
            </a:r>
            <a:r>
              <a:rPr lang="zh-CN" altLang="zh-CN" dirty="0">
                <a:effectLst>
                  <a:outerShdw blurRad="38100" dist="38100" dir="2700000">
                    <a:srgbClr val="000000"/>
                  </a:outerShdw>
                </a:effectLst>
              </a:rPr>
              <a:t>语句</a:t>
            </a:r>
            <a:endParaRPr lang="zh-CN" altLang="en-US" dirty="0">
              <a:effectLst>
                <a:outerShdw blurRad="38100" dist="38100" dir="2700000">
                  <a:srgbClr val="000000"/>
                </a:outerShdw>
              </a:effectLst>
            </a:endParaRPr>
          </a:p>
        </p:txBody>
      </p:sp>
      <p:sp>
        <p:nvSpPr>
          <p:cNvPr id="258051" name="内容占位符 2"/>
          <p:cNvSpPr>
            <a:spLocks noGrp="1"/>
          </p:cNvSpPr>
          <p:nvPr>
            <p:ph idx="1"/>
          </p:nvPr>
        </p:nvSpPr>
        <p:spPr>
          <a:xfrm>
            <a:off x="628650" y="1030288"/>
            <a:ext cx="7886700" cy="5146675"/>
          </a:xfrm>
        </p:spPr>
        <p:txBody>
          <a:bodyPr vert="horz" wrap="square" lIns="91440" tIns="45720" rIns="91440" bIns="45720" anchor="t"/>
          <a:p>
            <a:r>
              <a:rPr lang="en-US" altLang="zh-CN" dirty="0"/>
              <a:t>Python</a:t>
            </a:r>
            <a:r>
              <a:rPr lang="zh-CN" altLang="zh-CN" dirty="0"/>
              <a:t>中的</a:t>
            </a:r>
            <a:r>
              <a:rPr lang="en-US" altLang="zh-CN" dirty="0"/>
              <a:t>pass</a:t>
            </a:r>
            <a:r>
              <a:rPr lang="zh-CN" altLang="zh-CN" dirty="0"/>
              <a:t>是空语句，其作用是为了保持程序结构的完整性。</a:t>
            </a:r>
            <a:endParaRPr lang="zh-CN" altLang="zh-CN" dirty="0"/>
          </a:p>
          <a:p>
            <a:r>
              <a:rPr lang="en-US" altLang="zh-CN" dirty="0"/>
              <a:t>pass</a:t>
            </a:r>
            <a:r>
              <a:rPr lang="zh-CN" altLang="zh-CN" dirty="0"/>
              <a:t>语句语法格式如下：</a:t>
            </a:r>
            <a:endParaRPr lang="zh-CN" altLang="zh-CN" dirty="0"/>
          </a:p>
          <a:p>
            <a:r>
              <a:rPr lang="en-US" altLang="zh-CN" dirty="0"/>
              <a:t>pass</a:t>
            </a:r>
            <a:endParaRPr lang="zh-CN" altLang="zh-CN" dirty="0"/>
          </a:p>
          <a:p>
            <a:r>
              <a:rPr lang="en-US" altLang="zh-CN" dirty="0"/>
              <a:t>pass</a:t>
            </a:r>
            <a:r>
              <a:rPr lang="zh-CN" altLang="zh-CN" dirty="0"/>
              <a:t>不做任何事情，一般用做占位语句。看如下代码：</a:t>
            </a:r>
            <a:endParaRPr lang="zh-CN" altLang="zh-CN" dirty="0"/>
          </a:p>
          <a:p>
            <a:r>
              <a:rPr lang="en-US" altLang="zh-CN" dirty="0"/>
              <a:t>&gt;&gt;&gt; pass</a:t>
            </a:r>
            <a:endParaRPr lang="zh-CN" altLang="zh-CN" dirty="0"/>
          </a:p>
          <a:p>
            <a:r>
              <a:rPr lang="en-US" altLang="zh-CN" dirty="0"/>
              <a:t>&gt;&gt;&gt; </a:t>
            </a:r>
            <a:endParaRPr lang="zh-CN" altLang="zh-CN" dirty="0"/>
          </a:p>
          <a:p>
            <a:r>
              <a:rPr lang="zh-CN" altLang="zh-CN" dirty="0"/>
              <a:t>输出结果什么都没有做。</a:t>
            </a:r>
            <a:endParaRPr lang="zh-CN" altLang="en-US" dirty="0"/>
          </a:p>
        </p:txBody>
      </p:sp>
    </p:spTree>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object 5"/>
          <p:cNvSpPr txBox="1"/>
          <p:nvPr/>
        </p:nvSpPr>
        <p:spPr>
          <a:xfrm>
            <a:off x="549275" y="1577975"/>
            <a:ext cx="596900" cy="3033713"/>
          </a:xfrm>
          <a:prstGeom prst="rect">
            <a:avLst/>
          </a:prstGeom>
          <a:noFill/>
          <a:ln w="9525">
            <a:noFill/>
          </a:ln>
        </p:spPr>
        <p:txBody>
          <a:bodyPr lIns="0" tIns="0" rIns="0" bIns="0">
            <a:spAutoFit/>
          </a:bodyPr>
          <a:p>
            <a:pPr eaLnBrk="0" hangingPunct="0">
              <a:lnSpc>
                <a:spcPts val="2300"/>
              </a:lnSpc>
            </a:pPr>
            <a:r>
              <a:rPr lang="zh-CN" altLang="zh-CN" sz="2100" dirty="0">
                <a:solidFill>
                  <a:srgbClr val="CC9900"/>
                </a:solidFill>
                <a:latin typeface="LMDNLE+Wingdings-Regular"/>
                <a:ea typeface="宋体" panose="02010600030101010101" pitchFamily="2" charset="-122"/>
                <a:cs typeface="Arial" panose="020B0604020202020204" pitchFamily="34" charset="0"/>
              </a:rPr>
              <a:t></a:t>
            </a:r>
            <a:endParaRPr lang="zh-CN" altLang="zh-CN" sz="2100" dirty="0">
              <a:solidFill>
                <a:srgbClr val="CC9900"/>
              </a:solidFill>
              <a:latin typeface="LMDNLE+Wingdings-Regular"/>
              <a:ea typeface="宋体" panose="02010600030101010101" pitchFamily="2" charset="-122"/>
              <a:cs typeface="Arial" panose="020B0604020202020204" pitchFamily="34" charset="0"/>
            </a:endParaRPr>
          </a:p>
          <a:p>
            <a:pPr eaLnBrk="0" hangingPunct="0">
              <a:lnSpc>
                <a:spcPts val="4615"/>
              </a:lnSpc>
            </a:pPr>
            <a:r>
              <a:rPr lang="zh-CN" altLang="zh-CN" sz="2100" dirty="0">
                <a:solidFill>
                  <a:srgbClr val="CC9900"/>
                </a:solidFill>
                <a:latin typeface="LMDNLE+Wingdings-Regular"/>
                <a:ea typeface="宋体" panose="02010600030101010101" pitchFamily="2" charset="-122"/>
                <a:cs typeface="Arial" panose="020B0604020202020204" pitchFamily="34" charset="0"/>
              </a:rPr>
              <a:t></a:t>
            </a:r>
            <a:endParaRPr lang="zh-CN" altLang="zh-CN" sz="2100" dirty="0">
              <a:solidFill>
                <a:srgbClr val="CC9900"/>
              </a:solidFill>
              <a:latin typeface="LMDNLE+Wingdings-Regular"/>
              <a:ea typeface="宋体" panose="02010600030101010101" pitchFamily="2" charset="-122"/>
              <a:cs typeface="Arial" panose="020B0604020202020204" pitchFamily="34" charset="0"/>
            </a:endParaRPr>
          </a:p>
          <a:p>
            <a:pPr eaLnBrk="0" hangingPunct="0">
              <a:lnSpc>
                <a:spcPts val="4615"/>
              </a:lnSpc>
            </a:pPr>
            <a:r>
              <a:rPr lang="zh-CN" altLang="zh-CN" sz="2100" dirty="0">
                <a:solidFill>
                  <a:srgbClr val="CC9900"/>
                </a:solidFill>
                <a:latin typeface="LMDNLE+Wingdings-Regular"/>
                <a:ea typeface="宋体" panose="02010600030101010101" pitchFamily="2" charset="-122"/>
                <a:cs typeface="Arial" panose="020B0604020202020204" pitchFamily="34" charset="0"/>
              </a:rPr>
              <a:t></a:t>
            </a:r>
            <a:endParaRPr lang="zh-CN" altLang="zh-CN" sz="2100" dirty="0">
              <a:solidFill>
                <a:srgbClr val="CC9900"/>
              </a:solidFill>
              <a:latin typeface="LMDNLE+Wingdings-Regular"/>
              <a:ea typeface="宋体" panose="02010600030101010101" pitchFamily="2" charset="-122"/>
              <a:cs typeface="Arial" panose="020B0604020202020204" pitchFamily="34" charset="0"/>
            </a:endParaRPr>
          </a:p>
          <a:p>
            <a:pPr eaLnBrk="0" hangingPunct="0">
              <a:lnSpc>
                <a:spcPts val="4615"/>
              </a:lnSpc>
            </a:pPr>
            <a:r>
              <a:rPr lang="zh-CN" altLang="zh-CN" sz="2100" dirty="0">
                <a:solidFill>
                  <a:srgbClr val="CC9900"/>
                </a:solidFill>
                <a:latin typeface="LMDNLE+Wingdings-Regular"/>
                <a:ea typeface="宋体" panose="02010600030101010101" pitchFamily="2" charset="-122"/>
                <a:cs typeface="Arial" panose="020B0604020202020204" pitchFamily="34" charset="0"/>
              </a:rPr>
              <a:t></a:t>
            </a:r>
            <a:endParaRPr lang="zh-CN" altLang="zh-CN" sz="2100" dirty="0">
              <a:solidFill>
                <a:srgbClr val="CC9900"/>
              </a:solidFill>
              <a:latin typeface="LMDNLE+Wingdings-Regular"/>
              <a:ea typeface="宋体" panose="02010600030101010101" pitchFamily="2" charset="-122"/>
              <a:cs typeface="Arial" panose="020B0604020202020204" pitchFamily="34" charset="0"/>
            </a:endParaRPr>
          </a:p>
          <a:p>
            <a:pPr eaLnBrk="0" hangingPunct="0">
              <a:lnSpc>
                <a:spcPts val="4615"/>
              </a:lnSpc>
            </a:pPr>
            <a:r>
              <a:rPr lang="zh-CN" altLang="zh-CN" sz="2100" dirty="0">
                <a:solidFill>
                  <a:srgbClr val="CC9900"/>
                </a:solidFill>
                <a:latin typeface="LMDNLE+Wingdings-Regular"/>
                <a:ea typeface="宋体" panose="02010600030101010101" pitchFamily="2" charset="-122"/>
                <a:cs typeface="Arial" panose="020B0604020202020204" pitchFamily="34" charset="0"/>
              </a:rPr>
              <a:t></a:t>
            </a:r>
            <a:endParaRPr lang="zh-CN" altLang="zh-CN" sz="2100" dirty="0">
              <a:solidFill>
                <a:srgbClr val="CC9900"/>
              </a:solidFill>
              <a:latin typeface="LMDNLE+Wingdings-Regular"/>
              <a:ea typeface="Arial" panose="020B0604020202020204" pitchFamily="34" charset="0"/>
            </a:endParaRPr>
          </a:p>
        </p:txBody>
      </p:sp>
      <p:sp>
        <p:nvSpPr>
          <p:cNvPr id="19459" name="object 6"/>
          <p:cNvSpPr txBox="1"/>
          <p:nvPr/>
        </p:nvSpPr>
        <p:spPr>
          <a:xfrm>
            <a:off x="892175" y="1465263"/>
            <a:ext cx="1423988" cy="1016000"/>
          </a:xfrm>
          <a:prstGeom prst="rect">
            <a:avLst/>
          </a:prstGeom>
          <a:noFill/>
          <a:ln w="9525">
            <a:noFill/>
          </a:ln>
        </p:spPr>
        <p:txBody>
          <a:bodyPr lIns="0" tIns="0" rIns="0" bIns="0">
            <a:spAutoFit/>
          </a:bodyPr>
          <a:p>
            <a:pPr eaLnBrk="0" hangingPunct="0">
              <a:lnSpc>
                <a:spcPts val="3200"/>
              </a:lnSpc>
            </a:pPr>
            <a:r>
              <a:rPr lang="zh-CN" altLang="x-none" sz="3200">
                <a:solidFill>
                  <a:srgbClr val="000000"/>
                </a:solidFill>
                <a:latin typeface="SICGKG+SimSun"/>
                <a:ea typeface="宋体" panose="02010600030101010101" pitchFamily="2" charset="-122"/>
                <a:cs typeface="Arial" panose="020B0604020202020204" pitchFamily="34" charset="0"/>
              </a:rPr>
              <a:t>前言</a:t>
            </a:r>
            <a:endParaRPr lang="zh-CN" altLang="x-none" sz="3200">
              <a:solidFill>
                <a:srgbClr val="000000"/>
              </a:solidFill>
              <a:latin typeface="SICGKG+SimSun"/>
              <a:ea typeface="Arial" panose="020B0604020202020204" pitchFamily="34" charset="0"/>
            </a:endParaRPr>
          </a:p>
        </p:txBody>
      </p:sp>
      <p:sp>
        <p:nvSpPr>
          <p:cNvPr id="19460" name="object 7"/>
          <p:cNvSpPr txBox="1"/>
          <p:nvPr/>
        </p:nvSpPr>
        <p:spPr>
          <a:xfrm>
            <a:off x="892175" y="2038350"/>
            <a:ext cx="2763838" cy="1058863"/>
          </a:xfrm>
          <a:prstGeom prst="rect">
            <a:avLst/>
          </a:prstGeom>
          <a:noFill/>
          <a:ln w="9525">
            <a:noFill/>
          </a:ln>
        </p:spPr>
        <p:txBody>
          <a:bodyPr lIns="0" tIns="0" rIns="0" bIns="0">
            <a:spAutoFit/>
          </a:bodyPr>
          <a:p>
            <a:pPr eaLnBrk="0" hangingPunct="0">
              <a:lnSpc>
                <a:spcPts val="3550"/>
              </a:lnSpc>
            </a:pPr>
            <a:r>
              <a:rPr lang="zh-CN" altLang="zh-CN" sz="3200">
                <a:solidFill>
                  <a:srgbClr val="000000"/>
                </a:solidFill>
                <a:latin typeface="MWOQLC+TimesNewRomanPS-BoldMT"/>
                <a:ea typeface="宋体" panose="02010600030101010101" pitchFamily="2" charset="-122"/>
                <a:cs typeface="Arial" panose="020B0604020202020204" pitchFamily="34" charset="0"/>
              </a:rPr>
              <a:t>Python </a:t>
            </a:r>
            <a:r>
              <a:rPr lang="zh-CN" altLang="x-none" sz="3200">
                <a:solidFill>
                  <a:srgbClr val="000000"/>
                </a:solidFill>
                <a:latin typeface="SICGKG+SimSun"/>
                <a:ea typeface="宋体" panose="02010600030101010101" pitchFamily="2" charset="-122"/>
                <a:cs typeface="Arial" panose="020B0604020202020204" pitchFamily="34" charset="0"/>
              </a:rPr>
              <a:t>简介</a:t>
            </a:r>
            <a:endParaRPr lang="zh-CN" altLang="x-none" sz="3200">
              <a:solidFill>
                <a:srgbClr val="000000"/>
              </a:solidFill>
              <a:latin typeface="SICGKG+SimSun"/>
              <a:ea typeface="Arial" panose="020B0604020202020204" pitchFamily="34" charset="0"/>
            </a:endParaRPr>
          </a:p>
        </p:txBody>
      </p:sp>
      <p:sp>
        <p:nvSpPr>
          <p:cNvPr id="19461" name="object 8"/>
          <p:cNvSpPr txBox="1"/>
          <p:nvPr/>
        </p:nvSpPr>
        <p:spPr>
          <a:xfrm>
            <a:off x="892175" y="2622550"/>
            <a:ext cx="4697413" cy="449263"/>
          </a:xfrm>
          <a:prstGeom prst="rect">
            <a:avLst/>
          </a:prstGeom>
          <a:noFill/>
          <a:ln w="9525">
            <a:noFill/>
          </a:ln>
        </p:spPr>
        <p:txBody>
          <a:bodyPr lIns="0" tIns="0" rIns="0" bIns="0">
            <a:spAutoFit/>
          </a:bodyPr>
          <a:p>
            <a:pPr eaLnBrk="0" hangingPunct="0">
              <a:lnSpc>
                <a:spcPts val="3550"/>
              </a:lnSpc>
            </a:pPr>
            <a:r>
              <a:rPr lang="en-US" altLang="zh-CN" sz="3200" dirty="0">
                <a:solidFill>
                  <a:srgbClr val="000000"/>
                </a:solidFill>
                <a:latin typeface="MWOQLC+TimesNewRomanPS-BoldMT"/>
                <a:ea typeface="宋体" panose="02010600030101010101" pitchFamily="2" charset="-122"/>
                <a:cs typeface="Arial" panose="020B0604020202020204" pitchFamily="34" charset="0"/>
              </a:rPr>
              <a:t>Python </a:t>
            </a:r>
            <a:r>
              <a:rPr lang="zh-CN" altLang="en-US" sz="3200" dirty="0">
                <a:solidFill>
                  <a:srgbClr val="000000"/>
                </a:solidFill>
                <a:latin typeface="MWOQLC+TimesNewRomanPS-BoldMT"/>
                <a:ea typeface="宋体" panose="02010600030101010101" pitchFamily="2" charset="-122"/>
                <a:cs typeface="Arial" panose="020B0604020202020204" pitchFamily="34" charset="0"/>
              </a:rPr>
              <a:t>安装</a:t>
            </a:r>
            <a:endParaRPr lang="en-US" altLang="zh-CN" sz="3200" dirty="0">
              <a:solidFill>
                <a:srgbClr val="000000"/>
              </a:solidFill>
              <a:latin typeface="MWOQLC+TimesNewRomanPS-BoldMT"/>
              <a:ea typeface="Arial" panose="020B0604020202020204" pitchFamily="34" charset="0"/>
            </a:endParaRPr>
          </a:p>
        </p:txBody>
      </p:sp>
      <p:sp>
        <p:nvSpPr>
          <p:cNvPr id="19462" name="object 9"/>
          <p:cNvSpPr txBox="1"/>
          <p:nvPr/>
        </p:nvSpPr>
        <p:spPr>
          <a:xfrm>
            <a:off x="8516938" y="6484938"/>
            <a:ext cx="304800" cy="396875"/>
          </a:xfrm>
          <a:prstGeom prst="rect">
            <a:avLst/>
          </a:prstGeom>
          <a:noFill/>
          <a:ln w="9525">
            <a:noFill/>
          </a:ln>
        </p:spPr>
        <p:txBody>
          <a:bodyPr lIns="0" tIns="0" rIns="0" bIns="0">
            <a:spAutoFit/>
          </a:bodyPr>
          <a:p>
            <a:pPr eaLnBrk="0" hangingPunct="0">
              <a:lnSpc>
                <a:spcPts val="1325"/>
              </a:lnSpc>
            </a:pPr>
            <a:r>
              <a:rPr lang="zh-CN" altLang="zh-CN" sz="1200" dirty="0">
                <a:solidFill>
                  <a:srgbClr val="000000"/>
                </a:solidFill>
                <a:latin typeface="BURTMH+TimesNewRomanPSMT"/>
                <a:ea typeface="宋体" panose="02010600030101010101" pitchFamily="2" charset="-122"/>
                <a:cs typeface="Arial" panose="020B0604020202020204" pitchFamily="34" charset="0"/>
              </a:rPr>
              <a:t>2</a:t>
            </a:r>
            <a:endParaRPr lang="zh-CN" altLang="zh-CN" sz="1200" dirty="0">
              <a:solidFill>
                <a:srgbClr val="000000"/>
              </a:solidFill>
              <a:latin typeface="BURTMH+TimesNewRomanPSMT"/>
              <a:ea typeface="Arial" panose="020B0604020202020204" pitchFamily="34" charset="0"/>
            </a:endParaRPr>
          </a:p>
        </p:txBody>
      </p:sp>
      <p:sp>
        <p:nvSpPr>
          <p:cNvPr id="12" name="Rectangle 28"/>
          <p:cNvSpPr>
            <a:spLocks noGrp="1" noChangeArrowheads="1"/>
          </p:cNvSpPr>
          <p:nvPr>
            <p:ph type="title" hasCustomPrompt="1"/>
          </p:nvPr>
        </p:nvSpPr>
        <p:spPr>
          <a:xfrm>
            <a:off x="990600" y="101600"/>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本节内容</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0388" y="231775"/>
            <a:ext cx="7886700" cy="6953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6.8  </a:t>
            </a:r>
            <a:r>
              <a:rPr lang="zh-CN" altLang="zh-CN" dirty="0">
                <a:effectLst>
                  <a:outerShdw blurRad="38100" dist="38100" dir="2700000">
                    <a:srgbClr val="000000"/>
                  </a:outerShdw>
                </a:effectLst>
              </a:rPr>
              <a:t>牛刀小试——猜字游戏编写</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158875"/>
            <a:ext cx="7886700" cy="5018088"/>
          </a:xfrm>
        </p:spPr>
        <p:txBody>
          <a:bodyPr vert="horz" wrap="square" lIns="91440" tIns="45720" rIns="91440" bIns="45720" numCol="1" anchor="t" anchorCtr="0" compatLnSpc="1"/>
          <a:p>
            <a:pPr>
              <a:lnSpc>
                <a:spcPct val="90000"/>
              </a:lnSpc>
            </a:pPr>
            <a:r>
              <a:rPr lang="zh-CN" altLang="zh-CN" sz="3000" dirty="0"/>
              <a:t>游戏内容是这样的：随便给定一个一定范围的数字，让用户去猜这个数字的多少，并输入自己猜测的数字，系统判断是否为给定数字。如果输入的猜测数字大于给定值，提示你输入的大了；如果小于给定值，则提示小了；如果等于给定数字，则提示你猜对了，并展示猜了多少次猜中了。看给的参考代码之前先思考一下，要实现这个小游戏，你会怎么做呢？</a:t>
            </a:r>
            <a:endParaRPr lang="en-US" altLang="zh-CN" sz="3000" dirty="0"/>
          </a:p>
          <a:p>
            <a:pPr>
              <a:lnSpc>
                <a:spcPct val="90000"/>
              </a:lnSpc>
            </a:pPr>
            <a:r>
              <a:rPr lang="en-US" altLang="zh-CN" sz="3000" dirty="0"/>
              <a:t> import random  </a:t>
            </a:r>
            <a:endParaRPr lang="en-US" altLang="zh-CN" sz="3000" dirty="0"/>
          </a:p>
          <a:p>
            <a:pPr>
              <a:lnSpc>
                <a:spcPct val="90000"/>
              </a:lnSpc>
            </a:pPr>
            <a:r>
              <a:rPr lang="en-US" altLang="zh-CN" sz="3000" dirty="0"/>
              <a:t>secret=random.randint(1,100)#</a:t>
            </a:r>
            <a:r>
              <a:rPr lang="zh-CN" altLang="en-US" sz="3000" dirty="0"/>
              <a:t>生成随机数 </a:t>
            </a:r>
            <a:endParaRPr lang="en-US" altLang="zh-CN" sz="3000" dirty="0"/>
          </a:p>
          <a:p>
            <a:pPr>
              <a:lnSpc>
                <a:spcPct val="90000"/>
              </a:lnSpc>
            </a:pPr>
            <a:endParaRPr lang="zh-CN" altLang="zh-CN" sz="3000" dirty="0"/>
          </a:p>
        </p:txBody>
      </p:sp>
    </p:spTree>
  </p:cSld>
  <p:clrMapOvr>
    <a:masterClrMapping/>
  </p:clrMapOvr>
  <p:transition spd="med">
    <p:push/>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内容占位符 2"/>
          <p:cNvSpPr>
            <a:spLocks noGrp="1"/>
          </p:cNvSpPr>
          <p:nvPr>
            <p:ph idx="1"/>
          </p:nvPr>
        </p:nvSpPr>
        <p:spPr>
          <a:xfrm>
            <a:off x="628650" y="231775"/>
            <a:ext cx="7886700" cy="5945188"/>
          </a:xfrm>
        </p:spPr>
        <p:txBody>
          <a:bodyPr vert="horz" wrap="square" lIns="91440" tIns="45720" rIns="91440" bIns="45720" anchor="t"/>
          <a:p>
            <a:r>
              <a:rPr lang="zh-CN" altLang="zh-CN" dirty="0"/>
              <a:t>思考点拨：</a:t>
            </a:r>
            <a:endParaRPr lang="zh-CN" altLang="zh-CN" dirty="0"/>
          </a:p>
          <a:p>
            <a:r>
              <a:rPr lang="zh-CN" altLang="zh-CN" dirty="0"/>
              <a:t>先从最简单的方向思考，有三种情况：</a:t>
            </a:r>
            <a:endParaRPr lang="zh-CN" altLang="zh-CN" dirty="0"/>
          </a:p>
          <a:p>
            <a:r>
              <a:rPr lang="zh-CN" altLang="zh-CN" dirty="0"/>
              <a:t>（</a:t>
            </a:r>
            <a:r>
              <a:rPr lang="en-US" altLang="zh-CN" dirty="0"/>
              <a:t>1</a:t>
            </a:r>
            <a:r>
              <a:rPr lang="zh-CN" altLang="zh-CN" dirty="0"/>
              <a:t>）输入值小于给定值；</a:t>
            </a:r>
            <a:endParaRPr lang="zh-CN" altLang="zh-CN" dirty="0"/>
          </a:p>
          <a:p>
            <a:r>
              <a:rPr lang="zh-CN" altLang="zh-CN" dirty="0"/>
              <a:t>（</a:t>
            </a:r>
            <a:r>
              <a:rPr lang="en-US" altLang="zh-CN" dirty="0"/>
              <a:t>2</a:t>
            </a:r>
            <a:r>
              <a:rPr lang="zh-CN" altLang="zh-CN" dirty="0"/>
              <a:t>）输入值等于给定值；</a:t>
            </a:r>
            <a:endParaRPr lang="zh-CN" altLang="zh-CN" dirty="0"/>
          </a:p>
          <a:p>
            <a:r>
              <a:rPr lang="zh-CN" altLang="zh-CN" dirty="0"/>
              <a:t>（</a:t>
            </a:r>
            <a:r>
              <a:rPr lang="en-US" altLang="zh-CN" dirty="0"/>
              <a:t>3</a:t>
            </a:r>
            <a:r>
              <a:rPr lang="zh-CN" altLang="zh-CN" dirty="0"/>
              <a:t>）输入值大于给定值。</a:t>
            </a:r>
            <a:endParaRPr lang="zh-CN" altLang="zh-CN" dirty="0"/>
          </a:p>
          <a:p>
            <a:r>
              <a:rPr lang="zh-CN" altLang="zh-CN" dirty="0"/>
              <a:t>对于情况（</a:t>
            </a:r>
            <a:r>
              <a:rPr lang="en-US" altLang="zh-CN" dirty="0"/>
              <a:t>1</a:t>
            </a:r>
            <a:r>
              <a:rPr lang="zh-CN" altLang="zh-CN" dirty="0"/>
              <a:t>）和（</a:t>
            </a:r>
            <a:r>
              <a:rPr lang="en-US" altLang="zh-CN" dirty="0"/>
              <a:t>3</a:t>
            </a:r>
            <a:r>
              <a:rPr lang="zh-CN" altLang="zh-CN" dirty="0"/>
              <a:t>），需要能继续输入，对于情况（</a:t>
            </a:r>
            <a:r>
              <a:rPr lang="en-US" altLang="zh-CN" dirty="0"/>
              <a:t>2</a:t>
            </a:r>
            <a:r>
              <a:rPr lang="zh-CN" altLang="zh-CN" dirty="0"/>
              <a:t>），输入结束。</a:t>
            </a:r>
            <a:endParaRPr lang="zh-CN" altLang="zh-CN" dirty="0"/>
          </a:p>
          <a:p>
            <a:r>
              <a:rPr lang="zh-CN" altLang="zh-CN" dirty="0"/>
              <a:t>需要提供三个变量：一个记录给定值，一个记录输入值，一个记录输入了多少次，注意输入次数至少是</a:t>
            </a:r>
            <a:r>
              <a:rPr lang="en-US" altLang="zh-CN" dirty="0"/>
              <a:t>1</a:t>
            </a:r>
            <a:r>
              <a:rPr lang="zh-CN" altLang="zh-CN" dirty="0"/>
              <a:t>次。</a:t>
            </a:r>
            <a:r>
              <a:rPr lang="zh-CN" altLang="en-US" dirty="0"/>
              <a:t>（具体代码参考书籍）</a:t>
            </a:r>
            <a:endParaRPr lang="zh-CN" altLang="en-US" dirty="0"/>
          </a:p>
        </p:txBody>
      </p:sp>
    </p:spTree>
  </p:cSld>
  <p:clrMapOvr>
    <a:masterClrMapping/>
  </p:clrMapOvr>
  <p:transition spd="med">
    <p:push/>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内容占位符 2"/>
          <p:cNvSpPr>
            <a:spLocks noGrp="1"/>
          </p:cNvSpPr>
          <p:nvPr>
            <p:ph idx="1"/>
          </p:nvPr>
        </p:nvSpPr>
        <p:spPr>
          <a:xfrm>
            <a:off x="1428750" y="428625"/>
            <a:ext cx="5643563" cy="6072188"/>
          </a:xfrm>
        </p:spPr>
        <p:txBody>
          <a:bodyPr vert="horz" wrap="square" lIns="91440" tIns="45720" rIns="91440" bIns="45720" anchor="t"/>
          <a:p>
            <a:pPr>
              <a:buNone/>
            </a:pPr>
            <a:r>
              <a:rPr lang="en-US" altLang="zh-CN" sz="1800" dirty="0"/>
              <a:t>import random</a:t>
            </a:r>
            <a:endParaRPr lang="en-US" altLang="zh-CN" sz="1800" dirty="0"/>
          </a:p>
          <a:p>
            <a:pPr>
              <a:buNone/>
            </a:pPr>
            <a:r>
              <a:rPr lang="en-US" altLang="zh-CN" sz="1800" dirty="0"/>
              <a:t>se=random.randint(1,10)</a:t>
            </a:r>
            <a:endParaRPr lang="en-US" altLang="zh-CN" sz="1800" dirty="0"/>
          </a:p>
          <a:p>
            <a:pPr>
              <a:buNone/>
            </a:pPr>
            <a:r>
              <a:rPr lang="en-US" altLang="zh-CN" sz="1800" dirty="0"/>
              <a:t>count=0</a:t>
            </a:r>
            <a:endParaRPr lang="en-US" altLang="zh-CN" sz="1800" dirty="0"/>
          </a:p>
          <a:p>
            <a:pPr>
              <a:buNone/>
            </a:pPr>
            <a:r>
              <a:rPr lang="en-US" altLang="zh-CN" sz="1800" dirty="0"/>
              <a:t>while count&lt;3 :</a:t>
            </a:r>
            <a:endParaRPr lang="en-US" altLang="zh-CN" sz="1800" dirty="0"/>
          </a:p>
          <a:p>
            <a:pPr>
              <a:buNone/>
            </a:pPr>
            <a:r>
              <a:rPr lang="en-US" altLang="zh-CN" sz="1800" dirty="0"/>
              <a:t>    a=int(input("input the data:"))</a:t>
            </a:r>
            <a:endParaRPr lang="en-US" altLang="zh-CN" sz="1800" dirty="0"/>
          </a:p>
          <a:p>
            <a:pPr>
              <a:buNone/>
            </a:pPr>
            <a:r>
              <a:rPr lang="en-US" altLang="zh-CN" sz="1800" dirty="0"/>
              <a:t>    if a&gt;se:</a:t>
            </a:r>
            <a:endParaRPr lang="en-US" altLang="zh-CN" sz="1800" dirty="0"/>
          </a:p>
          <a:p>
            <a:pPr>
              <a:buNone/>
            </a:pPr>
            <a:r>
              <a:rPr lang="en-US" altLang="zh-CN" sz="1800" dirty="0"/>
              <a:t>        print("the data is big")</a:t>
            </a:r>
            <a:endParaRPr lang="en-US" altLang="zh-CN" sz="1800" dirty="0"/>
          </a:p>
          <a:p>
            <a:pPr>
              <a:buNone/>
            </a:pPr>
            <a:r>
              <a:rPr lang="en-US" altLang="zh-CN" sz="1800" dirty="0"/>
              <a:t>        count=count+1</a:t>
            </a:r>
            <a:endParaRPr lang="en-US" altLang="zh-CN" sz="1800" dirty="0"/>
          </a:p>
          <a:p>
            <a:pPr>
              <a:buNone/>
            </a:pPr>
            <a:r>
              <a:rPr lang="en-US" altLang="zh-CN" sz="1800" dirty="0"/>
              <a:t>    elif a==se:</a:t>
            </a:r>
            <a:endParaRPr lang="en-US" altLang="zh-CN" sz="1800" dirty="0"/>
          </a:p>
          <a:p>
            <a:pPr>
              <a:buNone/>
            </a:pPr>
            <a:r>
              <a:rPr lang="en-US" altLang="zh-CN" sz="1800" dirty="0"/>
              <a:t>        print("%d times is right"%count)</a:t>
            </a:r>
            <a:endParaRPr lang="en-US" altLang="zh-CN" sz="1800" dirty="0"/>
          </a:p>
          <a:p>
            <a:pPr>
              <a:buNone/>
            </a:pPr>
            <a:r>
              <a:rPr lang="en-US" altLang="zh-CN" sz="1800" dirty="0"/>
              <a:t>        break</a:t>
            </a:r>
            <a:endParaRPr lang="en-US" altLang="zh-CN" sz="1800" dirty="0"/>
          </a:p>
          <a:p>
            <a:pPr>
              <a:buNone/>
            </a:pPr>
            <a:r>
              <a:rPr lang="en-US" altLang="zh-CN" sz="1800" dirty="0"/>
              <a:t>    else:</a:t>
            </a:r>
            <a:endParaRPr lang="en-US" altLang="zh-CN" sz="1800" dirty="0"/>
          </a:p>
          <a:p>
            <a:pPr>
              <a:buNone/>
            </a:pPr>
            <a:r>
              <a:rPr lang="en-US" altLang="zh-CN" sz="1800" dirty="0"/>
              <a:t>        print("the data is small")</a:t>
            </a:r>
            <a:endParaRPr lang="en-US" altLang="zh-CN" sz="1800" dirty="0"/>
          </a:p>
          <a:p>
            <a:pPr>
              <a:buNone/>
            </a:pPr>
            <a:r>
              <a:rPr lang="en-US" altLang="zh-CN" sz="1800" dirty="0"/>
              <a:t>        count+=1</a:t>
            </a:r>
            <a:endParaRPr lang="en-US" altLang="zh-CN" sz="1800" dirty="0"/>
          </a:p>
          <a:p>
            <a:pPr>
              <a:buNone/>
            </a:pPr>
            <a:r>
              <a:rPr lang="en-US" altLang="zh-CN" sz="1800" dirty="0"/>
              <a:t>else:</a:t>
            </a:r>
            <a:endParaRPr lang="en-US" altLang="zh-CN" sz="1800" dirty="0"/>
          </a:p>
          <a:p>
            <a:pPr>
              <a:buNone/>
            </a:pPr>
            <a:r>
              <a:rPr lang="en-US" altLang="zh-CN" sz="1800" dirty="0"/>
              <a:t>    print("you guessed two many times:%d"%se)</a:t>
            </a:r>
            <a:endParaRPr lang="zh-CN" altLang="en-US" sz="1800" dirty="0"/>
          </a:p>
        </p:txBody>
      </p:sp>
    </p:spTree>
  </p:cSld>
  <p:clrMapOvr>
    <a:masterClrMapping/>
  </p:clrMapOvr>
  <p:transition spd="med">
    <p:push/>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3988"/>
            <a:ext cx="7886700" cy="7223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6.9  Python</a:t>
            </a:r>
            <a:r>
              <a:rPr lang="zh-CN" altLang="zh-CN" dirty="0">
                <a:effectLst>
                  <a:outerShdw blurRad="38100" dist="38100" dir="2700000">
                    <a:srgbClr val="000000"/>
                  </a:outerShdw>
                </a:effectLst>
              </a:rPr>
              <a:t>程序调试</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876300"/>
            <a:ext cx="7886700" cy="5859463"/>
          </a:xfrm>
        </p:spPr>
        <p:txBody>
          <a:bodyPr vert="horz" wrap="square" lIns="91440" tIns="45720" rIns="91440" bIns="45720" numCol="1" anchor="t" anchorCtr="0" compatLnSpc="1"/>
          <a:p>
            <a:pPr>
              <a:lnSpc>
                <a:spcPct val="80000"/>
              </a:lnSpc>
            </a:pPr>
            <a:r>
              <a:rPr lang="zh-CN" altLang="zh-CN" sz="2700" dirty="0"/>
              <a:t>（</a:t>
            </a:r>
            <a:r>
              <a:rPr lang="en-US" altLang="zh-CN" sz="2700" dirty="0"/>
              <a:t>1</a:t>
            </a:r>
            <a:r>
              <a:rPr lang="zh-CN" altLang="zh-CN" sz="2700" dirty="0"/>
              <a:t>）在交互模式下输入</a:t>
            </a:r>
            <a:r>
              <a:rPr lang="en-US" altLang="zh-CN" sz="2700" dirty="0"/>
              <a:t>false</a:t>
            </a:r>
            <a:r>
              <a:rPr lang="zh-CN" altLang="zh-CN" sz="2700" dirty="0"/>
              <a:t>，看看输出什么结果，并尝试解答为什么输出这样的结果。输入</a:t>
            </a:r>
            <a:r>
              <a:rPr lang="en-US" altLang="zh-CN" sz="2700" dirty="0"/>
              <a:t>true</a:t>
            </a:r>
            <a:r>
              <a:rPr lang="zh-CN" altLang="zh-CN" sz="2700" dirty="0"/>
              <a:t>、</a:t>
            </a:r>
            <a:r>
              <a:rPr lang="en-US" altLang="zh-CN" sz="2700" dirty="0"/>
              <a:t>True+false</a:t>
            </a:r>
            <a:r>
              <a:rPr lang="zh-CN" altLang="zh-CN" sz="2700" dirty="0"/>
              <a:t>呢？</a:t>
            </a:r>
            <a:endParaRPr lang="en-US" altLang="zh-CN" sz="2700" dirty="0"/>
          </a:p>
          <a:p>
            <a:pPr>
              <a:lnSpc>
                <a:spcPct val="80000"/>
              </a:lnSpc>
            </a:pPr>
            <a:r>
              <a:rPr lang="zh-CN" altLang="zh-CN" sz="2700" dirty="0"/>
              <a:t>（</a:t>
            </a:r>
            <a:r>
              <a:rPr lang="en-US" altLang="zh-CN" sz="2700" dirty="0"/>
              <a:t>2</a:t>
            </a:r>
            <a:r>
              <a:rPr lang="zh-CN" altLang="zh-CN" sz="2700" dirty="0"/>
              <a:t>）在</a:t>
            </a:r>
            <a:r>
              <a:rPr lang="en-US" altLang="zh-CN" sz="2700" dirty="0"/>
              <a:t>while</a:t>
            </a:r>
            <a:r>
              <a:rPr lang="zh-CN" altLang="zh-CN" sz="2700" dirty="0"/>
              <a:t>或</a:t>
            </a:r>
            <a:r>
              <a:rPr lang="en-US" altLang="zh-CN" sz="2700" dirty="0"/>
              <a:t>for</a:t>
            </a:r>
            <a:r>
              <a:rPr lang="zh-CN" altLang="zh-CN" sz="2700" dirty="0"/>
              <a:t>循环中，尝试将循环语句块中的语句不对齐，看看执行结果怎样？</a:t>
            </a:r>
            <a:endParaRPr lang="en-US" altLang="zh-CN" sz="2700" dirty="0"/>
          </a:p>
          <a:p>
            <a:pPr>
              <a:lnSpc>
                <a:spcPct val="80000"/>
              </a:lnSpc>
            </a:pPr>
            <a:r>
              <a:rPr lang="zh-CN" altLang="zh-CN" sz="2700" dirty="0"/>
              <a:t>（</a:t>
            </a:r>
            <a:r>
              <a:rPr lang="en-US" altLang="zh-CN" sz="2700" dirty="0"/>
              <a:t>3</a:t>
            </a:r>
            <a:r>
              <a:rPr lang="zh-CN" altLang="zh-CN" sz="2700" dirty="0"/>
              <a:t>）尝试如下程序执行结果是怎样的：</a:t>
            </a:r>
            <a:endParaRPr lang="en-US" altLang="zh-CN" sz="2700" dirty="0"/>
          </a:p>
          <a:p>
            <a:pPr>
              <a:lnSpc>
                <a:spcPct val="80000"/>
              </a:lnSpc>
            </a:pPr>
            <a:r>
              <a:rPr lang="en-US" altLang="zh-CN" sz="2700" dirty="0"/>
              <a:t>name='xiaomeng'</a:t>
            </a:r>
            <a:endParaRPr lang="zh-CN" altLang="zh-CN" sz="2700" dirty="0"/>
          </a:p>
          <a:p>
            <a:pPr>
              <a:lnSpc>
                <a:spcPct val="80000"/>
              </a:lnSpc>
            </a:pPr>
            <a:r>
              <a:rPr lang="en-US" altLang="zh-CN" sz="2700" dirty="0"/>
              <a:t>if name == 'xiaomeng':</a:t>
            </a:r>
            <a:endParaRPr lang="zh-CN" altLang="zh-CN" sz="2700" dirty="0"/>
          </a:p>
          <a:p>
            <a:pPr>
              <a:lnSpc>
                <a:spcPct val="80000"/>
              </a:lnSpc>
            </a:pPr>
            <a:r>
              <a:rPr lang="en-US" altLang="zh-CN" sz="2700" dirty="0"/>
              <a:t>    print('hello')</a:t>
            </a:r>
            <a:endParaRPr lang="zh-CN" altLang="zh-CN" sz="2700" dirty="0"/>
          </a:p>
          <a:p>
            <a:pPr>
              <a:lnSpc>
                <a:spcPct val="80000"/>
              </a:lnSpc>
            </a:pPr>
            <a:r>
              <a:rPr lang="en-US" altLang="zh-CN" sz="2700" dirty="0"/>
              <a:t>elif name == 'xiaozhi':</a:t>
            </a:r>
            <a:endParaRPr lang="zh-CN" altLang="zh-CN" sz="2700" dirty="0"/>
          </a:p>
          <a:p>
            <a:pPr>
              <a:lnSpc>
                <a:spcPct val="80000"/>
              </a:lnSpc>
            </a:pPr>
            <a:r>
              <a:rPr lang="en-US" altLang="zh-CN" sz="2700" dirty="0"/>
              <a:t>    print('do nothing')</a:t>
            </a:r>
            <a:endParaRPr lang="zh-CN" altLang="zh-CN" sz="2700" dirty="0"/>
          </a:p>
          <a:p>
            <a:pPr>
              <a:lnSpc>
                <a:spcPct val="80000"/>
              </a:lnSpc>
            </a:pPr>
            <a:r>
              <a:rPr lang="en-US" altLang="zh-CN" sz="2700" dirty="0"/>
              <a:t>	   pass</a:t>
            </a:r>
            <a:endParaRPr lang="zh-CN" altLang="zh-CN" sz="2700" dirty="0"/>
          </a:p>
          <a:p>
            <a:pPr>
              <a:lnSpc>
                <a:spcPct val="80000"/>
              </a:lnSpc>
            </a:pPr>
            <a:r>
              <a:rPr lang="en-US" altLang="zh-CN" sz="2700" dirty="0"/>
              <a:t>else:</a:t>
            </a:r>
            <a:endParaRPr lang="zh-CN" altLang="zh-CN" sz="2700" dirty="0"/>
          </a:p>
          <a:p>
            <a:pPr>
              <a:lnSpc>
                <a:spcPct val="80000"/>
              </a:lnSpc>
            </a:pPr>
            <a:r>
              <a:rPr lang="en-US" altLang="zh-CN" sz="2700" dirty="0"/>
              <a:t>    print('nothing')</a:t>
            </a:r>
            <a:endParaRPr lang="zh-CN" altLang="en-US" sz="2700" dirty="0"/>
          </a:p>
        </p:txBody>
      </p:sp>
    </p:spTree>
  </p:cSld>
  <p:clrMapOvr>
    <a:masterClrMapping/>
  </p:clrMapOvr>
  <p:transition spd="med">
    <p:push/>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90488"/>
            <a:ext cx="7886700" cy="6953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6.10  </a:t>
            </a:r>
            <a:r>
              <a:rPr lang="zh-CN" altLang="zh-CN" dirty="0">
                <a:effectLst>
                  <a:outerShdw blurRad="38100" dist="38100" dir="2700000">
                    <a:srgbClr val="000000"/>
                  </a:outerShdw>
                </a:effectLst>
              </a:rPr>
              <a:t>问题解答</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01700"/>
            <a:ext cx="7886700" cy="5781675"/>
          </a:xfrm>
        </p:spPr>
        <p:txBody>
          <a:bodyPr vert="horz" wrap="square" lIns="91440" tIns="45720" rIns="91440" bIns="45720" numCol="1" anchor="t" anchorCtr="0" compatLnSpc="1"/>
          <a:p>
            <a:pPr>
              <a:lnSpc>
                <a:spcPct val="80000"/>
              </a:lnSpc>
            </a:pPr>
            <a:r>
              <a:rPr lang="zh-CN" altLang="zh-CN" sz="2700" dirty="0"/>
              <a:t>（</a:t>
            </a:r>
            <a:r>
              <a:rPr lang="en-US" altLang="zh-CN" sz="2700" dirty="0"/>
              <a:t>1</a:t>
            </a:r>
            <a:r>
              <a:rPr lang="zh-CN" altLang="zh-CN" sz="2700" dirty="0"/>
              <a:t>）能不能像执行</a:t>
            </a:r>
            <a:r>
              <a:rPr lang="en-US" altLang="zh-CN" sz="2700" dirty="0"/>
              <a:t>.exe</a:t>
            </a:r>
            <a:r>
              <a:rPr lang="zh-CN" altLang="zh-CN" sz="2700" dirty="0"/>
              <a:t>文件那样执行</a:t>
            </a:r>
            <a:r>
              <a:rPr lang="en-US" altLang="zh-CN" sz="2700" dirty="0"/>
              <a:t>.py</a:t>
            </a:r>
            <a:r>
              <a:rPr lang="zh-CN" altLang="zh-CN" sz="2700" dirty="0"/>
              <a:t>文件呢？</a:t>
            </a:r>
            <a:endParaRPr lang="zh-CN" altLang="zh-CN" sz="2700" dirty="0"/>
          </a:p>
          <a:p>
            <a:pPr>
              <a:lnSpc>
                <a:spcPct val="80000"/>
              </a:lnSpc>
            </a:pPr>
            <a:r>
              <a:rPr lang="zh-CN" altLang="zh-CN" sz="2700" dirty="0"/>
              <a:t>在</a:t>
            </a:r>
            <a:r>
              <a:rPr lang="en-US" altLang="zh-CN" sz="2700" dirty="0"/>
              <a:t>Windows</a:t>
            </a:r>
            <a:r>
              <a:rPr lang="zh-CN" altLang="zh-CN" sz="2700" dirty="0"/>
              <a:t>上是不行的，但是，在</a:t>
            </a:r>
            <a:r>
              <a:rPr lang="en-US" altLang="zh-CN" sz="2700" dirty="0"/>
              <a:t>Mac</a:t>
            </a:r>
            <a:r>
              <a:rPr lang="zh-CN" altLang="zh-CN" sz="2700" dirty="0"/>
              <a:t>和</a:t>
            </a:r>
            <a:r>
              <a:rPr lang="en-US" altLang="zh-CN" sz="2700" dirty="0"/>
              <a:t>Linux</a:t>
            </a:r>
            <a:r>
              <a:rPr lang="zh-CN" altLang="zh-CN" sz="2700" dirty="0"/>
              <a:t>上是可以的，方法是在</a:t>
            </a:r>
            <a:r>
              <a:rPr lang="en-US" altLang="zh-CN" sz="2700" dirty="0"/>
              <a:t>.py</a:t>
            </a:r>
            <a:r>
              <a:rPr lang="zh-CN" altLang="zh-CN" sz="2700" dirty="0"/>
              <a:t>文件的第一行加上一个特殊的注释</a:t>
            </a:r>
            <a:r>
              <a:rPr lang="zh-CN" altLang="en-US" sz="2700" dirty="0"/>
              <a:t>。</a:t>
            </a:r>
            <a:endParaRPr lang="en-US" altLang="zh-CN" sz="2700" dirty="0"/>
          </a:p>
          <a:p>
            <a:pPr>
              <a:lnSpc>
                <a:spcPct val="80000"/>
              </a:lnSpc>
            </a:pPr>
            <a:r>
              <a:rPr lang="zh-CN" altLang="zh-CN" sz="2700" dirty="0"/>
              <a:t>（</a:t>
            </a:r>
            <a:r>
              <a:rPr lang="en-US" altLang="zh-CN" sz="2700" dirty="0"/>
              <a:t>2</a:t>
            </a:r>
            <a:r>
              <a:rPr lang="zh-CN" altLang="zh-CN" sz="2700" dirty="0"/>
              <a:t>）在实际项目中，条件语句用的多还是循环语句用的多？</a:t>
            </a:r>
            <a:endParaRPr lang="zh-CN" altLang="zh-CN" sz="2700" dirty="0"/>
          </a:p>
          <a:p>
            <a:pPr>
              <a:lnSpc>
                <a:spcPct val="80000"/>
              </a:lnSpc>
            </a:pPr>
            <a:r>
              <a:rPr lang="zh-CN" altLang="zh-CN" sz="2700" dirty="0"/>
              <a:t>有一些项目的功能实现用条件语句更好实现，自然条件语句会使用的多些。若是使用循环语句实现更方便些，那就循环语句使用的会更多。一般不会存在哪个使用多些的问题，而是会根据自己的使用习惯和具体需求，做出更优的选择。</a:t>
            </a:r>
            <a:endParaRPr lang="zh-CN" altLang="zh-CN" sz="2700" dirty="0"/>
          </a:p>
          <a:p>
            <a:pPr>
              <a:lnSpc>
                <a:spcPct val="80000"/>
              </a:lnSpc>
            </a:pPr>
            <a:r>
              <a:rPr lang="zh-CN" altLang="zh-CN" sz="2700" dirty="0"/>
              <a:t>（</a:t>
            </a:r>
            <a:r>
              <a:rPr lang="en-US" altLang="zh-CN" sz="2700" dirty="0"/>
              <a:t>3</a:t>
            </a:r>
            <a:r>
              <a:rPr lang="zh-CN" altLang="zh-CN" sz="2700" dirty="0"/>
              <a:t>）循环语句中可以嵌套循环吗？</a:t>
            </a:r>
            <a:endParaRPr lang="zh-CN" altLang="zh-CN" sz="2700" dirty="0"/>
          </a:p>
          <a:p>
            <a:pPr>
              <a:lnSpc>
                <a:spcPct val="80000"/>
              </a:lnSpc>
            </a:pPr>
            <a:r>
              <a:rPr lang="zh-CN" altLang="zh-CN" sz="2700" dirty="0"/>
              <a:t>循环语句也可以像条件语句那样，嵌套循环语句。循环语句中不但可以嵌套循环语句，还可以嵌套条件语句，条件语句中也可以嵌套循环语句。</a:t>
            </a:r>
            <a:endParaRPr lang="zh-CN" altLang="en-US" sz="2700" dirty="0"/>
          </a:p>
        </p:txBody>
      </p:sp>
    </p:spTree>
  </p:cSld>
  <p:clrMapOvr>
    <a:masterClrMapping/>
  </p:clrMapOvr>
  <p:transition spd="med">
    <p:push/>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3988"/>
            <a:ext cx="7886700" cy="8636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6.11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264195" name="内容占位符 2"/>
          <p:cNvSpPr>
            <a:spLocks noGrp="1"/>
          </p:cNvSpPr>
          <p:nvPr>
            <p:ph idx="1"/>
          </p:nvPr>
        </p:nvSpPr>
        <p:spPr>
          <a:xfrm>
            <a:off x="628650" y="1133475"/>
            <a:ext cx="7886700" cy="5614988"/>
          </a:xfrm>
        </p:spPr>
        <p:txBody>
          <a:bodyPr vert="horz" wrap="square" lIns="91440" tIns="45720" rIns="91440" bIns="45720" anchor="t"/>
          <a:p>
            <a:r>
              <a:rPr lang="zh-CN" altLang="zh-CN" sz="2800" dirty="0"/>
              <a:t>在本章结束前，先回顾一下这些概念：</a:t>
            </a:r>
            <a:endParaRPr lang="zh-CN" altLang="zh-CN" sz="2800" dirty="0"/>
          </a:p>
          <a:p>
            <a:r>
              <a:rPr lang="zh-CN" altLang="zh-CN" sz="2800" dirty="0"/>
              <a:t>（</a:t>
            </a:r>
            <a:r>
              <a:rPr lang="en-US" altLang="zh-CN" sz="2800" dirty="0"/>
              <a:t>1</a:t>
            </a:r>
            <a:r>
              <a:rPr lang="zh-CN" altLang="zh-CN" sz="2800" dirty="0"/>
              <a:t>）</a:t>
            </a:r>
            <a:r>
              <a:rPr lang="en-US" altLang="zh-CN" sz="2800" dirty="0"/>
              <a:t>import</a:t>
            </a:r>
            <a:r>
              <a:rPr lang="zh-CN" altLang="zh-CN" sz="2800" dirty="0"/>
              <a:t>语句和</a:t>
            </a:r>
            <a:r>
              <a:rPr lang="en-US" altLang="zh-CN" sz="2800" dirty="0"/>
              <a:t>import</a:t>
            </a:r>
            <a:r>
              <a:rPr lang="zh-CN" altLang="zh-CN" sz="2800" dirty="0"/>
              <a:t>语句的使用</a:t>
            </a:r>
            <a:endParaRPr lang="zh-CN" altLang="zh-CN" sz="2800" dirty="0"/>
          </a:p>
          <a:p>
            <a:r>
              <a:rPr lang="zh-CN" altLang="zh-CN" sz="2800" dirty="0"/>
              <a:t>（</a:t>
            </a:r>
            <a:r>
              <a:rPr lang="en-US" altLang="zh-CN" sz="2800" dirty="0"/>
              <a:t>2</a:t>
            </a:r>
            <a:r>
              <a:rPr lang="zh-CN" altLang="zh-CN" sz="2800" dirty="0"/>
              <a:t>）什么是序列解包、链式赋值和增量赋值？</a:t>
            </a:r>
            <a:endParaRPr lang="zh-CN" altLang="zh-CN" sz="2800" dirty="0"/>
          </a:p>
          <a:p>
            <a:r>
              <a:rPr lang="zh-CN" altLang="zh-CN" sz="2800" dirty="0"/>
              <a:t>（</a:t>
            </a:r>
            <a:r>
              <a:rPr lang="en-US" altLang="zh-CN" sz="2800" dirty="0"/>
              <a:t>3</a:t>
            </a:r>
            <a:r>
              <a:rPr lang="zh-CN" altLang="zh-CN" sz="2800" dirty="0"/>
              <a:t>）什么是条件语句？</a:t>
            </a:r>
            <a:endParaRPr lang="zh-CN" altLang="zh-CN" sz="2800" dirty="0"/>
          </a:p>
          <a:p>
            <a:r>
              <a:rPr lang="zh-CN" altLang="zh-CN" sz="2800" dirty="0"/>
              <a:t>（</a:t>
            </a:r>
            <a:r>
              <a:rPr lang="en-US" altLang="zh-CN" sz="2800" dirty="0"/>
              <a:t>4</a:t>
            </a:r>
            <a:r>
              <a:rPr lang="zh-CN" altLang="zh-CN" sz="2800" dirty="0"/>
              <a:t>）有哪些循环语句，该怎么使用，又该怎么跳出？</a:t>
            </a:r>
            <a:endParaRPr lang="zh-CN" altLang="zh-CN" sz="2800" dirty="0"/>
          </a:p>
          <a:p>
            <a:r>
              <a:rPr lang="zh-CN" altLang="zh-CN" sz="2800" dirty="0"/>
              <a:t>尝试思考并解决如下问题：</a:t>
            </a:r>
            <a:endParaRPr lang="en-US" altLang="zh-CN" sz="2800" dirty="0"/>
          </a:p>
          <a:p>
            <a:r>
              <a:rPr lang="zh-CN" altLang="zh-CN" sz="2800" dirty="0"/>
              <a:t>（</a:t>
            </a:r>
            <a:r>
              <a:rPr lang="en-US" altLang="zh-CN" sz="2800" dirty="0"/>
              <a:t>1</a:t>
            </a:r>
            <a:r>
              <a:rPr lang="zh-CN" altLang="zh-CN" sz="2800" dirty="0"/>
              <a:t>）使用本章所学，并查找相关资料，打印出九九乘法表。</a:t>
            </a:r>
            <a:endParaRPr lang="zh-CN" altLang="zh-CN" sz="2800" dirty="0"/>
          </a:p>
          <a:p>
            <a:r>
              <a:rPr lang="zh-CN" altLang="zh-CN" sz="2800" dirty="0"/>
              <a:t>（</a:t>
            </a:r>
            <a:r>
              <a:rPr lang="en-US" altLang="zh-CN" sz="2800" dirty="0"/>
              <a:t>2</a:t>
            </a:r>
            <a:r>
              <a:rPr lang="zh-CN" altLang="zh-CN" sz="2800" dirty="0"/>
              <a:t>）使用本章的知识，写一个程序判断输入的年份是否为闰年。（</a:t>
            </a:r>
            <a:r>
              <a:rPr lang="en-US" altLang="zh-CN" sz="2800" dirty="0"/>
              <a:t>3</a:t>
            </a:r>
            <a:r>
              <a:rPr lang="zh-CN" altLang="zh-CN" sz="2800" dirty="0"/>
              <a:t>）写一个函数判断输入的数字是奇数还是偶数。</a:t>
            </a:r>
            <a:endParaRPr lang="zh-CN" altLang="en-US" sz="2800" dirty="0"/>
          </a:p>
        </p:txBody>
      </p:sp>
    </p:spTree>
  </p:cSld>
  <p:clrMapOvr>
    <a:masterClrMapping/>
  </p:clrMapOvr>
  <p:transition spd="med">
    <p:push/>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内容占位符 2"/>
          <p:cNvSpPr>
            <a:spLocks noGrp="1"/>
          </p:cNvSpPr>
          <p:nvPr>
            <p:ph idx="1"/>
          </p:nvPr>
        </p:nvSpPr>
        <p:spPr>
          <a:xfrm>
            <a:off x="457200" y="928688"/>
            <a:ext cx="8229600" cy="5319712"/>
          </a:xfrm>
        </p:spPr>
        <p:txBody>
          <a:bodyPr vert="horz" wrap="square" lIns="91440" tIns="45720" rIns="91440" bIns="45720" anchor="t"/>
          <a:p>
            <a:pPr>
              <a:buFont typeface="Arial" panose="020B0604020202020204" pitchFamily="34" charset="0"/>
              <a:buAutoNum type="arabicPeriod"/>
            </a:pPr>
            <a:r>
              <a:rPr lang="zh-CN" altLang="en-US" sz="2800" dirty="0"/>
              <a:t>输出</a:t>
            </a:r>
            <a:r>
              <a:rPr lang="en-US" altLang="zh-CN" sz="2800" dirty="0"/>
              <a:t>10</a:t>
            </a:r>
            <a:r>
              <a:rPr lang="zh-CN" altLang="en-US" sz="2800" dirty="0"/>
              <a:t>行内容，每行的内容都是“*****”。</a:t>
            </a:r>
            <a:endParaRPr lang="en-US" altLang="zh-CN" sz="2800" dirty="0"/>
          </a:p>
          <a:p>
            <a:pPr>
              <a:buFont typeface="Arial" panose="020B0604020202020204" pitchFamily="34" charset="0"/>
              <a:buAutoNum type="arabicPeriod"/>
            </a:pPr>
            <a:r>
              <a:rPr lang="zh-CN" altLang="en-US" sz="2800" dirty="0"/>
              <a:t>输出</a:t>
            </a:r>
            <a:r>
              <a:rPr lang="en-US" altLang="zh-CN" sz="2800" dirty="0"/>
              <a:t>10</a:t>
            </a:r>
            <a:r>
              <a:rPr lang="zh-CN" altLang="en-US" sz="2800" dirty="0"/>
              <a:t>行内容，每行的内容都不一样，第</a:t>
            </a:r>
            <a:r>
              <a:rPr lang="en-US" altLang="zh-CN" sz="2800" dirty="0"/>
              <a:t>1</a:t>
            </a:r>
            <a:r>
              <a:rPr lang="zh-CN" altLang="en-US" sz="2800" dirty="0"/>
              <a:t>行一个星号，第</a:t>
            </a:r>
            <a:r>
              <a:rPr lang="en-US" altLang="zh-CN" sz="2800" dirty="0"/>
              <a:t>2</a:t>
            </a:r>
            <a:r>
              <a:rPr lang="zh-CN" altLang="en-US" sz="2800" dirty="0"/>
              <a:t>行</a:t>
            </a:r>
            <a:r>
              <a:rPr lang="en-US" altLang="zh-CN" sz="2800" dirty="0"/>
              <a:t>2</a:t>
            </a:r>
            <a:r>
              <a:rPr lang="zh-CN" altLang="en-US" sz="2800" dirty="0"/>
              <a:t>个星号，依此类推第</a:t>
            </a:r>
            <a:r>
              <a:rPr lang="en-US" altLang="zh-CN" sz="2800" dirty="0"/>
              <a:t>10</a:t>
            </a:r>
            <a:r>
              <a:rPr lang="zh-CN" altLang="en-US" sz="2800" dirty="0"/>
              <a:t>行</a:t>
            </a:r>
            <a:r>
              <a:rPr lang="en-US" altLang="zh-CN" sz="2800" dirty="0"/>
              <a:t>10</a:t>
            </a:r>
            <a:r>
              <a:rPr lang="zh-CN" altLang="en-US" sz="2800" dirty="0"/>
              <a:t>个星号。</a:t>
            </a:r>
            <a:endParaRPr lang="en-US" altLang="zh-CN" sz="2800" dirty="0"/>
          </a:p>
          <a:p>
            <a:pPr>
              <a:buNone/>
            </a:pPr>
            <a:r>
              <a:rPr lang="en-US" altLang="zh-CN" sz="1800" dirty="0"/>
              <a:t>i=1</a:t>
            </a:r>
            <a:endParaRPr lang="en-US" altLang="zh-CN" sz="1800" dirty="0"/>
          </a:p>
          <a:p>
            <a:pPr>
              <a:buNone/>
            </a:pPr>
            <a:r>
              <a:rPr lang="en-US" altLang="zh-CN" sz="1800" dirty="0"/>
              <a:t>while(i&lt;=10):</a:t>
            </a:r>
            <a:endParaRPr lang="en-US" altLang="zh-CN" sz="1800" dirty="0"/>
          </a:p>
          <a:p>
            <a:pPr>
              <a:buNone/>
            </a:pPr>
            <a:r>
              <a:rPr lang="en-US" altLang="zh-CN" sz="1800" dirty="0"/>
              <a:t>    j=1</a:t>
            </a:r>
            <a:endParaRPr lang="en-US" altLang="zh-CN" sz="1800" dirty="0"/>
          </a:p>
          <a:p>
            <a:pPr>
              <a:buNone/>
            </a:pPr>
            <a:r>
              <a:rPr lang="en-US" altLang="zh-CN" sz="1800" dirty="0"/>
              <a:t>    while(j&lt;=i):</a:t>
            </a:r>
            <a:endParaRPr lang="en-US" altLang="zh-CN" sz="1800" dirty="0"/>
          </a:p>
          <a:p>
            <a:pPr>
              <a:buNone/>
            </a:pPr>
            <a:r>
              <a:rPr lang="en-US" altLang="zh-CN" sz="1800" dirty="0"/>
              <a:t>        print("*",end='')</a:t>
            </a:r>
            <a:endParaRPr lang="en-US" altLang="zh-CN" sz="1800" dirty="0"/>
          </a:p>
          <a:p>
            <a:pPr>
              <a:buNone/>
            </a:pPr>
            <a:r>
              <a:rPr lang="en-US" altLang="zh-CN" sz="1800" dirty="0"/>
              <a:t>        j=j+1</a:t>
            </a:r>
            <a:endParaRPr lang="en-US" altLang="zh-CN" sz="1800" dirty="0"/>
          </a:p>
          <a:p>
            <a:pPr>
              <a:buNone/>
            </a:pPr>
            <a:r>
              <a:rPr lang="en-US" altLang="zh-CN" sz="1800" dirty="0"/>
              <a:t>    print('\n')</a:t>
            </a:r>
            <a:endParaRPr lang="en-US" altLang="zh-CN" sz="1800" dirty="0"/>
          </a:p>
          <a:p>
            <a:pPr>
              <a:buNone/>
            </a:pPr>
            <a:r>
              <a:rPr lang="en-US" altLang="zh-CN" sz="1800" dirty="0"/>
              <a:t>    i=i+1</a:t>
            </a:r>
            <a:endParaRPr lang="en-US" altLang="zh-CN" sz="1800" dirty="0"/>
          </a:p>
          <a:p>
            <a:pPr>
              <a:buNone/>
            </a:pPr>
            <a:r>
              <a:rPr lang="en-US" altLang="zh-CN" sz="2800" dirty="0"/>
              <a:t>3.</a:t>
            </a:r>
            <a:r>
              <a:rPr lang="zh-CN" altLang="en-US" sz="2800" dirty="0"/>
              <a:t>输出</a:t>
            </a:r>
            <a:r>
              <a:rPr lang="en-US" altLang="zh-CN" sz="2800" dirty="0"/>
              <a:t>9</a:t>
            </a:r>
            <a:r>
              <a:rPr lang="zh-CN" altLang="en-US" sz="2800" dirty="0"/>
              <a:t>行内容，，第</a:t>
            </a:r>
            <a:r>
              <a:rPr lang="en-US" altLang="zh-CN" sz="2800" dirty="0"/>
              <a:t>1</a:t>
            </a:r>
            <a:r>
              <a:rPr lang="zh-CN" altLang="en-US" sz="2800" dirty="0"/>
              <a:t>行输出</a:t>
            </a:r>
            <a:r>
              <a:rPr lang="en-US" altLang="zh-CN" sz="2800" dirty="0"/>
              <a:t>1</a:t>
            </a:r>
            <a:r>
              <a:rPr lang="zh-CN" altLang="en-US" sz="2800" dirty="0"/>
              <a:t>，第</a:t>
            </a:r>
            <a:r>
              <a:rPr lang="en-US" altLang="zh-CN" sz="2800" dirty="0"/>
              <a:t>2</a:t>
            </a:r>
            <a:r>
              <a:rPr lang="zh-CN" altLang="en-US" sz="2800" dirty="0"/>
              <a:t>行输出</a:t>
            </a:r>
            <a:r>
              <a:rPr lang="en-US" altLang="zh-CN" sz="2800" dirty="0"/>
              <a:t>12</a:t>
            </a:r>
            <a:r>
              <a:rPr lang="zh-CN" altLang="en-US" sz="2800" dirty="0"/>
              <a:t>，第</a:t>
            </a:r>
            <a:r>
              <a:rPr lang="en-US" altLang="zh-CN" sz="2800" dirty="0"/>
              <a:t>3</a:t>
            </a:r>
            <a:r>
              <a:rPr lang="zh-CN" altLang="en-US" sz="2800" dirty="0"/>
              <a:t>行输出</a:t>
            </a:r>
            <a:r>
              <a:rPr lang="en-US" altLang="zh-CN" sz="2800" dirty="0"/>
              <a:t>123</a:t>
            </a:r>
            <a:r>
              <a:rPr lang="zh-CN" altLang="en-US" sz="2800" dirty="0"/>
              <a:t>，以此类推，第</a:t>
            </a:r>
            <a:r>
              <a:rPr lang="en-US" altLang="zh-CN" sz="2800" dirty="0"/>
              <a:t>9</a:t>
            </a:r>
            <a:r>
              <a:rPr lang="zh-CN" altLang="en-US" sz="2800" dirty="0"/>
              <a:t>行输出</a:t>
            </a:r>
            <a:r>
              <a:rPr lang="en-US" altLang="zh-CN" sz="2800" dirty="0"/>
              <a:t>123456789</a:t>
            </a:r>
            <a:r>
              <a:rPr lang="zh-CN" altLang="en-US" sz="2800" dirty="0"/>
              <a:t>。</a:t>
            </a:r>
            <a:endParaRPr lang="zh-CN" altLang="en-US" sz="2800" dirty="0"/>
          </a:p>
        </p:txBody>
      </p:sp>
    </p:spTree>
  </p:cSld>
  <p:clrMapOvr>
    <a:masterClrMapping/>
  </p:clrMapOvr>
  <p:transition spd="med">
    <p:push/>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endParaRPr lang="zh-CN" altLang="en-US" dirty="0">
              <a:effectLst>
                <a:outerShdw blurRad="38100" dist="38100" dir="2700000">
                  <a:srgbClr val="000000"/>
                </a:outerShdw>
              </a:effectLst>
            </a:endParaRPr>
          </a:p>
        </p:txBody>
      </p:sp>
      <p:sp>
        <p:nvSpPr>
          <p:cNvPr id="266243" name="内容占位符 2"/>
          <p:cNvSpPr>
            <a:spLocks noGrp="1"/>
          </p:cNvSpPr>
          <p:nvPr>
            <p:ph idx="1"/>
          </p:nvPr>
        </p:nvSpPr>
        <p:spPr/>
        <p:txBody>
          <a:bodyPr vert="horz" wrap="square" lIns="91440" tIns="45720" rIns="91440" bIns="45720" anchor="t"/>
          <a:p>
            <a:pPr>
              <a:buNone/>
            </a:pPr>
            <a:r>
              <a:rPr lang="en-US" altLang="zh-CN" dirty="0"/>
              <a:t>4.</a:t>
            </a:r>
            <a:r>
              <a:rPr lang="zh-CN" altLang="en-US" dirty="0"/>
              <a:t>计算从</a:t>
            </a:r>
            <a:r>
              <a:rPr lang="en-US" altLang="zh-CN" dirty="0"/>
              <a:t>1</a:t>
            </a:r>
            <a:r>
              <a:rPr lang="zh-CN" altLang="en-US" dirty="0"/>
              <a:t>加到</a:t>
            </a:r>
            <a:r>
              <a:rPr lang="en-US" altLang="zh-CN" dirty="0"/>
              <a:t>100</a:t>
            </a:r>
            <a:r>
              <a:rPr lang="zh-CN" altLang="en-US" dirty="0"/>
              <a:t>的值并输出。</a:t>
            </a:r>
            <a:endParaRPr lang="en-US" altLang="zh-CN" dirty="0"/>
          </a:p>
          <a:p>
            <a:pPr>
              <a:buNone/>
            </a:pPr>
            <a:r>
              <a:rPr lang="en-US" altLang="zh-CN" dirty="0"/>
              <a:t>5.</a:t>
            </a:r>
            <a:r>
              <a:rPr lang="zh-CN" altLang="en-US" dirty="0"/>
              <a:t>计算从</a:t>
            </a:r>
            <a:r>
              <a:rPr lang="en-US" altLang="zh-CN" dirty="0"/>
              <a:t>1</a:t>
            </a:r>
            <a:r>
              <a:rPr lang="zh-CN" altLang="en-US" dirty="0"/>
              <a:t>到</a:t>
            </a:r>
            <a:r>
              <a:rPr lang="en-US" altLang="zh-CN" dirty="0"/>
              <a:t>1000</a:t>
            </a:r>
            <a:r>
              <a:rPr lang="zh-CN" altLang="en-US" dirty="0"/>
              <a:t>以内所有奇数的和并输出。</a:t>
            </a:r>
            <a:endParaRPr lang="en-US" altLang="zh-CN" dirty="0"/>
          </a:p>
          <a:p>
            <a:pPr>
              <a:buNone/>
            </a:pPr>
            <a:r>
              <a:rPr lang="en-US" altLang="zh-CN" dirty="0"/>
              <a:t>6.</a:t>
            </a:r>
            <a:r>
              <a:rPr lang="zh-CN" altLang="en-US" dirty="0"/>
              <a:t>计算从</a:t>
            </a:r>
            <a:r>
              <a:rPr lang="en-US" altLang="zh-CN" dirty="0"/>
              <a:t>1</a:t>
            </a:r>
            <a:r>
              <a:rPr lang="zh-CN" altLang="en-US" dirty="0"/>
              <a:t>到</a:t>
            </a:r>
            <a:r>
              <a:rPr lang="en-US" altLang="zh-CN" dirty="0"/>
              <a:t>1000</a:t>
            </a:r>
            <a:r>
              <a:rPr lang="zh-CN" altLang="en-US" dirty="0"/>
              <a:t>以内所有能被</a:t>
            </a:r>
            <a:r>
              <a:rPr lang="en-US" altLang="zh-CN" dirty="0"/>
              <a:t>3</a:t>
            </a:r>
            <a:r>
              <a:rPr lang="zh-CN" altLang="en-US" dirty="0"/>
              <a:t>或者</a:t>
            </a:r>
            <a:r>
              <a:rPr lang="en-US" altLang="zh-CN" dirty="0"/>
              <a:t>17</a:t>
            </a:r>
            <a:r>
              <a:rPr lang="zh-CN" altLang="en-US" dirty="0"/>
              <a:t>整除的数的和并输出。</a:t>
            </a:r>
            <a:endParaRPr lang="en-US" altLang="zh-CN" dirty="0"/>
          </a:p>
          <a:p>
            <a:pPr>
              <a:buNone/>
            </a:pPr>
            <a:r>
              <a:rPr lang="en-US" altLang="zh-CN" dirty="0"/>
              <a:t>7.</a:t>
            </a:r>
            <a:r>
              <a:rPr lang="zh-CN" altLang="en-US" dirty="0"/>
              <a:t>输出九九乘法表。</a:t>
            </a:r>
            <a:endParaRPr lang="en-US" altLang="zh-CN" dirty="0"/>
          </a:p>
          <a:p>
            <a:pPr>
              <a:buNone/>
            </a:pPr>
            <a:r>
              <a:rPr lang="en-US" altLang="zh-CN" dirty="0"/>
              <a:t>8.</a:t>
            </a:r>
            <a:r>
              <a:rPr lang="zh-CN" altLang="en-US" dirty="0"/>
              <a:t>输出</a:t>
            </a:r>
            <a:r>
              <a:rPr lang="en-US" altLang="zh-CN" dirty="0"/>
              <a:t>100</a:t>
            </a:r>
            <a:r>
              <a:rPr lang="zh-CN" altLang="en-US" dirty="0"/>
              <a:t>以内的素数。</a:t>
            </a:r>
            <a:endParaRPr lang="en-US" altLang="zh-CN" dirty="0"/>
          </a:p>
          <a:p>
            <a:pPr>
              <a:buNone/>
            </a:pPr>
            <a:r>
              <a:rPr lang="en-US" altLang="zh-CN" dirty="0"/>
              <a:t>9.</a:t>
            </a:r>
            <a:r>
              <a:rPr lang="zh-CN" altLang="en-US" dirty="0"/>
              <a:t>将一个排序的数组逆序输出。</a:t>
            </a:r>
            <a:endParaRPr lang="en-US" altLang="zh-CN" dirty="0"/>
          </a:p>
          <a:p>
            <a:pPr lvl="2">
              <a:buNone/>
            </a:pPr>
            <a:r>
              <a:rPr lang="pt-BR" altLang="zh-CN" sz="1200" dirty="0"/>
              <a:t>a = [99,66,25,10,3]</a:t>
            </a:r>
            <a:endParaRPr lang="pt-BR" altLang="zh-CN" sz="1200" dirty="0"/>
          </a:p>
          <a:p>
            <a:pPr lvl="2">
              <a:buNone/>
            </a:pPr>
            <a:r>
              <a:rPr lang="pt-BR" altLang="zh-CN" sz="1200" dirty="0"/>
              <a:t>N = len(a)</a:t>
            </a:r>
            <a:endParaRPr lang="pt-BR" altLang="zh-CN" sz="1200" dirty="0"/>
          </a:p>
          <a:p>
            <a:pPr lvl="2">
              <a:buNone/>
            </a:pPr>
            <a:r>
              <a:rPr lang="pt-BR" altLang="zh-CN" sz="1200" dirty="0"/>
              <a:t>print(a)</a:t>
            </a:r>
            <a:endParaRPr lang="pt-BR" altLang="zh-CN" sz="1200" dirty="0"/>
          </a:p>
          <a:p>
            <a:pPr lvl="2">
              <a:buNone/>
            </a:pPr>
            <a:r>
              <a:rPr lang="pt-BR" altLang="zh-CN" sz="1200" dirty="0"/>
              <a:t>for i in range(len(a)//2):</a:t>
            </a:r>
            <a:endParaRPr lang="pt-BR" altLang="zh-CN" sz="1200" dirty="0"/>
          </a:p>
          <a:p>
            <a:pPr lvl="2">
              <a:buNone/>
            </a:pPr>
            <a:r>
              <a:rPr lang="pt-BR" altLang="zh-CN" sz="1200" dirty="0"/>
              <a:t>    a[i],a[N - i - 1] = a[N - i - 1],a[i]</a:t>
            </a:r>
            <a:endParaRPr lang="pt-BR" altLang="zh-CN" sz="1200" dirty="0"/>
          </a:p>
          <a:p>
            <a:pPr lvl="2">
              <a:buNone/>
            </a:pPr>
            <a:r>
              <a:rPr lang="pt-BR" altLang="zh-CN" sz="1200" dirty="0"/>
              <a:t>print(a)</a:t>
            </a:r>
            <a:endParaRPr lang="zh-CN" altLang="en-US" sz="1200" dirty="0"/>
          </a:p>
        </p:txBody>
      </p:sp>
    </p:spTree>
  </p:cSld>
  <p:clrMapOvr>
    <a:masterClrMapping/>
  </p:clrMapOvr>
  <p:transition spd="med">
    <p:push/>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第七章  </a:t>
            </a:r>
            <a:r>
              <a:rPr lang="zh-CN" altLang="zh-CN" dirty="0">
                <a:effectLst>
                  <a:outerShdw blurRad="38100" dist="38100" dir="2700000">
                    <a:srgbClr val="000000"/>
                  </a:outerShdw>
                </a:effectLst>
              </a:rPr>
              <a:t>函</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数</a:t>
            </a:r>
            <a:endParaRPr lang="zh-CN" altLang="en-US" dirty="0">
              <a:effectLst>
                <a:outerShdw blurRad="38100" dist="38100" dir="2700000">
                  <a:srgbClr val="000000"/>
                </a:outerShdw>
              </a:effectLst>
            </a:endParaRPr>
          </a:p>
        </p:txBody>
      </p:sp>
      <p:sp>
        <p:nvSpPr>
          <p:cNvPr id="267267" name="内容占位符 2"/>
          <p:cNvSpPr>
            <a:spLocks noGrp="1"/>
          </p:cNvSpPr>
          <p:nvPr>
            <p:ph idx="1"/>
          </p:nvPr>
        </p:nvSpPr>
        <p:spPr/>
        <p:txBody>
          <a:bodyPr vert="horz" wrap="square" lIns="91440" tIns="45720" rIns="91440" bIns="45720" anchor="t"/>
          <a:p>
            <a:r>
              <a:rPr lang="zh-CN" altLang="zh-CN" dirty="0"/>
              <a:t>函数是</a:t>
            </a:r>
            <a:r>
              <a:rPr lang="zh-CN" altLang="zh-CN" dirty="0">
                <a:solidFill>
                  <a:srgbClr val="FF0000"/>
                </a:solidFill>
              </a:rPr>
              <a:t>组织好的，可重复使用的，用来实现单一，或相关联功能的代码段</a:t>
            </a:r>
            <a:r>
              <a:rPr lang="zh-CN" altLang="zh-CN" dirty="0"/>
              <a:t>。</a:t>
            </a:r>
            <a:endParaRPr lang="zh-CN" altLang="zh-CN" dirty="0"/>
          </a:p>
          <a:p>
            <a:r>
              <a:rPr lang="zh-CN" altLang="zh-CN" dirty="0"/>
              <a:t>函数能</a:t>
            </a:r>
            <a:r>
              <a:rPr lang="zh-CN" altLang="zh-CN" dirty="0">
                <a:solidFill>
                  <a:srgbClr val="FF0000"/>
                </a:solidFill>
              </a:rPr>
              <a:t>提高应用的模块性</a:t>
            </a:r>
            <a:r>
              <a:rPr lang="zh-CN" altLang="zh-CN" dirty="0"/>
              <a:t>，和</a:t>
            </a:r>
            <a:r>
              <a:rPr lang="zh-CN" altLang="zh-CN" dirty="0">
                <a:solidFill>
                  <a:srgbClr val="FF0000"/>
                </a:solidFill>
              </a:rPr>
              <a:t>代码的重复利用率</a:t>
            </a:r>
            <a:r>
              <a:rPr lang="zh-CN" altLang="zh-CN" dirty="0"/>
              <a:t>。</a:t>
            </a:r>
            <a:r>
              <a:rPr lang="en-US" altLang="zh-CN" dirty="0"/>
              <a:t>Python</a:t>
            </a:r>
            <a:r>
              <a:rPr lang="zh-CN" altLang="zh-CN" dirty="0"/>
              <a:t>提供了许多内建函数，比如</a:t>
            </a:r>
            <a:r>
              <a:rPr lang="en-US" altLang="zh-CN" dirty="0"/>
              <a:t>print(),int()</a:t>
            </a:r>
            <a:r>
              <a:rPr lang="zh-CN" altLang="zh-CN" dirty="0"/>
              <a:t>。但你也可以自己创建函数，这被叫做用户自定义函数。</a:t>
            </a:r>
            <a:endParaRPr lang="zh-CN" altLang="en-US" dirty="0"/>
          </a:p>
        </p:txBody>
      </p:sp>
    </p:spTree>
  </p:cSld>
  <p:clrMapOvr>
    <a:masterClrMapping/>
  </p:clrMapOvr>
  <p:transition spd="med">
    <p:push/>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0500"/>
            <a:ext cx="7886700" cy="7651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  </a:t>
            </a:r>
            <a:r>
              <a:rPr lang="zh-CN" altLang="zh-CN" dirty="0">
                <a:effectLst>
                  <a:outerShdw blurRad="38100" dist="38100" dir="2700000">
                    <a:srgbClr val="000000"/>
                  </a:outerShdw>
                </a:effectLst>
              </a:rPr>
              <a:t>调用函数</a:t>
            </a:r>
            <a:endParaRPr lang="zh-CN" altLang="en-US" dirty="0">
              <a:effectLst>
                <a:outerShdw blurRad="38100" dist="38100" dir="2700000">
                  <a:srgbClr val="000000"/>
                </a:outerShdw>
              </a:effectLst>
            </a:endParaRPr>
          </a:p>
        </p:txBody>
      </p:sp>
      <p:sp>
        <p:nvSpPr>
          <p:cNvPr id="268291" name="内容占位符 2"/>
          <p:cNvSpPr>
            <a:spLocks noGrp="1"/>
          </p:cNvSpPr>
          <p:nvPr>
            <p:ph idx="1"/>
          </p:nvPr>
        </p:nvSpPr>
        <p:spPr>
          <a:xfrm>
            <a:off x="628650" y="1065213"/>
            <a:ext cx="7886700" cy="5792787"/>
          </a:xfrm>
        </p:spPr>
        <p:txBody>
          <a:bodyPr vert="horz" wrap="square" lIns="91440" tIns="45720" rIns="91440" bIns="45720" anchor="t"/>
          <a:p>
            <a:r>
              <a:rPr lang="zh-CN" altLang="zh-CN" sz="2800" dirty="0"/>
              <a:t>在程序设计中，函数是指用于进行某种计算的一系列语句的有名称的组合。定义一个函数时，需要指定函数的名称并写下一系列程序语句。之后就可以使用名称来“调用”这个函数。</a:t>
            </a:r>
            <a:endParaRPr lang="zh-CN" altLang="zh-CN" sz="2800" dirty="0"/>
          </a:p>
          <a:p>
            <a:r>
              <a:rPr lang="zh-CN" altLang="zh-CN" sz="2800" dirty="0"/>
              <a:t>前面我们已经见过函数调用的例子，如下示例：</a:t>
            </a:r>
            <a:endParaRPr lang="zh-CN" altLang="zh-CN" sz="2800" dirty="0"/>
          </a:p>
          <a:p>
            <a:r>
              <a:rPr lang="en-US" altLang="zh-CN" sz="2800" dirty="0"/>
              <a:t>&gt;&gt;&gt; print('hello world')</a:t>
            </a:r>
            <a:endParaRPr lang="zh-CN" altLang="zh-CN" sz="2800" dirty="0"/>
          </a:p>
          <a:p>
            <a:r>
              <a:rPr lang="en-US" altLang="zh-CN" sz="2800" dirty="0"/>
              <a:t>hello world</a:t>
            </a:r>
            <a:endParaRPr lang="zh-CN" altLang="zh-CN" sz="2800" dirty="0"/>
          </a:p>
          <a:p>
            <a:r>
              <a:rPr lang="en-US" altLang="zh-CN" sz="2800" dirty="0"/>
              <a:t>&gt;&gt;&gt; type('hello')</a:t>
            </a:r>
            <a:endParaRPr lang="zh-CN" altLang="zh-CN" sz="2800" dirty="0"/>
          </a:p>
          <a:p>
            <a:r>
              <a:rPr lang="en-US" altLang="zh-CN" sz="2800" dirty="0"/>
              <a:t>&lt;class 'str'&gt;</a:t>
            </a:r>
            <a:endParaRPr lang="zh-CN" altLang="zh-CN" sz="2800" dirty="0"/>
          </a:p>
          <a:p>
            <a:r>
              <a:rPr lang="en-US" altLang="zh-CN" sz="2800" dirty="0"/>
              <a:t>&gt;&gt;&gt; int(12.1)</a:t>
            </a:r>
            <a:endParaRPr lang="zh-CN" altLang="zh-CN" sz="2800" dirty="0"/>
          </a:p>
          <a:p>
            <a:r>
              <a:rPr lang="en-US" altLang="zh-CN" sz="2800" dirty="0"/>
              <a:t>12</a:t>
            </a:r>
            <a:endParaRPr lang="zh-CN" altLang="zh-CN" sz="2800" dirty="0"/>
          </a:p>
          <a:p>
            <a:endParaRPr lang="zh-CN" altLang="en-US" sz="2800" dirty="0"/>
          </a:p>
        </p:txBody>
      </p:sp>
    </p:spTree>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68" name="Rectangle 28"/>
          <p:cNvSpPr>
            <a:spLocks noGrp="1" noChangeArrowheads="1"/>
          </p:cNvSpPr>
          <p:nvPr>
            <p:ph type="title"/>
          </p:nvPr>
        </p:nvSpPr>
        <p:spPr>
          <a:xfrm>
            <a:off x="0" y="-167"/>
            <a:ext cx="6457950" cy="129302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进入</a:t>
            </a: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编程世界</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
        <p:nvSpPr>
          <p:cNvPr id="10270" name="AutoShape 30"/>
          <p:cNvSpPr>
            <a:spLocks noChangeArrowheads="1"/>
          </p:cNvSpPr>
          <p:nvPr/>
        </p:nvSpPr>
        <p:spPr bwMode="gray">
          <a:xfrm>
            <a:off x="1260475" y="1684338"/>
            <a:ext cx="6653213" cy="1887538"/>
          </a:xfrm>
          <a:prstGeom prst="roundRect">
            <a:avLst>
              <a:gd name="adj" fmla="val 11921"/>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25400">
            <a:solidFill>
              <a:srgbClr val="FEFEFE"/>
            </a:solidFill>
            <a:round/>
          </a:ln>
          <a:effectLst>
            <a:outerShdw dist="53882" dir="2700000" algn="ctr" rotWithShape="0">
              <a:srgbClr val="000000">
                <a:alpha val="50000"/>
              </a:srgbClr>
            </a:outerShdw>
          </a:effectLst>
        </p:spPr>
        <p:txBody>
          <a:bodyPr wrap="none" anchor="ctr"/>
          <a:p>
            <a:endParaRPr lang="zh-CN" altLang="en-US" dirty="0">
              <a:solidFill>
                <a:srgbClr val="455A15"/>
              </a:solidFill>
              <a:latin typeface="Arial" panose="020B0604020202020204" pitchFamily="34" charset="0"/>
              <a:ea typeface="宋体" panose="02010600030101010101" pitchFamily="2" charset="-122"/>
            </a:endParaRPr>
          </a:p>
        </p:txBody>
      </p:sp>
      <p:sp>
        <p:nvSpPr>
          <p:cNvPr id="10271" name="AutoShape 31"/>
          <p:cNvSpPr>
            <a:spLocks noChangeArrowheads="1"/>
          </p:cNvSpPr>
          <p:nvPr/>
        </p:nvSpPr>
        <p:spPr bwMode="gray">
          <a:xfrm>
            <a:off x="1263650" y="4013200"/>
            <a:ext cx="6653213" cy="2130425"/>
          </a:xfrm>
          <a:prstGeom prst="roundRect">
            <a:avLst>
              <a:gd name="adj" fmla="val 11921"/>
            </a:avLst>
          </a:prstGeom>
          <a:gradFill flip="none" rotWithShape="1">
            <a:gsLst>
              <a:gs pos="0">
                <a:schemeClr val="accent3">
                  <a:lumMod val="25000"/>
                  <a:shade val="30000"/>
                  <a:satMod val="115000"/>
                </a:schemeClr>
              </a:gs>
              <a:gs pos="50000">
                <a:schemeClr val="accent3">
                  <a:lumMod val="25000"/>
                  <a:shade val="67500"/>
                  <a:satMod val="115000"/>
                </a:schemeClr>
              </a:gs>
              <a:gs pos="100000">
                <a:schemeClr val="accent3">
                  <a:lumMod val="25000"/>
                  <a:shade val="100000"/>
                  <a:satMod val="115000"/>
                </a:schemeClr>
              </a:gs>
            </a:gsLst>
            <a:lin ang="16200000" scaled="1"/>
            <a:tileRect/>
          </a:gradFill>
          <a:ln w="25400">
            <a:solidFill>
              <a:srgbClr val="FEFEFE"/>
            </a:solidFill>
            <a:round/>
          </a:ln>
          <a:effectLst>
            <a:outerShdw dist="53882" dir="2700000" algn="ctr" rotWithShape="0">
              <a:srgbClr val="000000">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10273" name="AutoShape 33"/>
          <p:cNvSpPr>
            <a:spLocks noChangeArrowheads="1"/>
          </p:cNvSpPr>
          <p:nvPr/>
        </p:nvSpPr>
        <p:spPr bwMode="gray">
          <a:xfrm flipV="1">
            <a:off x="1435100" y="3571875"/>
            <a:ext cx="6397625" cy="361950"/>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chemeClr val="folHlink">
                  <a:alpha val="39999"/>
                </a:schemeClr>
              </a:gs>
              <a:gs pos="100000">
                <a:schemeClr val="folHlink">
                  <a:gamma/>
                  <a:tint val="0"/>
                  <a:invGamma/>
                  <a:alpha val="0"/>
                </a:schemeClr>
              </a:gs>
            </a:gsLst>
            <a:lin ang="5400000" scaled="1"/>
          </a:gradFill>
          <a:ln w="9525" algn="ctr">
            <a:noFill/>
            <a:miter lim="800000"/>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10274" name="AutoShape 34"/>
          <p:cNvSpPr>
            <a:spLocks noChangeArrowheads="1"/>
          </p:cNvSpPr>
          <p:nvPr/>
        </p:nvSpPr>
        <p:spPr bwMode="gray">
          <a:xfrm flipV="1">
            <a:off x="1338263" y="1314450"/>
            <a:ext cx="6502400" cy="363538"/>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chemeClr val="accent2">
                  <a:alpha val="39999"/>
                </a:schemeClr>
              </a:gs>
              <a:gs pos="100000">
                <a:schemeClr val="accent2">
                  <a:gamma/>
                  <a:tint val="0"/>
                  <a:invGamma/>
                  <a:alpha val="0"/>
                </a:schemeClr>
              </a:gs>
            </a:gsLst>
            <a:lin ang="5400000" scaled="1"/>
          </a:gradFill>
          <a:ln w="9525" algn="ctr">
            <a:noFill/>
            <a:miter lim="800000"/>
          </a:ln>
          <a:effectLst/>
        </p:spPr>
        <p:txBody>
          <a:bodyPr wrap="none" anchor="ctr"/>
          <a:p>
            <a:endParaRPr lang="zh-CN" altLang="en-US" dirty="0">
              <a:latin typeface="Arial" panose="020B0604020202020204" pitchFamily="34" charset="0"/>
              <a:ea typeface="宋体" panose="02010600030101010101" pitchFamily="2" charset="-122"/>
            </a:endParaRPr>
          </a:p>
        </p:txBody>
      </p:sp>
      <p:pic>
        <p:nvPicPr>
          <p:cNvPr id="20487" name="Picture 36" descr="Picture4"/>
          <p:cNvPicPr>
            <a:picLocks noChangeAspect="1"/>
          </p:cNvPicPr>
          <p:nvPr/>
        </p:nvPicPr>
        <p:blipFill>
          <a:blip r:embed="rId1"/>
          <a:stretch>
            <a:fillRect/>
          </a:stretch>
        </p:blipFill>
        <p:spPr>
          <a:xfrm>
            <a:off x="1317625" y="1727200"/>
            <a:ext cx="674688" cy="574675"/>
          </a:xfrm>
          <a:prstGeom prst="rect">
            <a:avLst/>
          </a:prstGeom>
          <a:noFill/>
          <a:ln w="9525">
            <a:noFill/>
          </a:ln>
        </p:spPr>
      </p:pic>
      <p:pic>
        <p:nvPicPr>
          <p:cNvPr id="20488" name="Picture 37" descr="Picture4"/>
          <p:cNvPicPr>
            <a:picLocks noChangeAspect="1"/>
          </p:cNvPicPr>
          <p:nvPr/>
        </p:nvPicPr>
        <p:blipFill>
          <a:blip r:embed="rId1"/>
          <a:stretch>
            <a:fillRect/>
          </a:stretch>
        </p:blipFill>
        <p:spPr>
          <a:xfrm>
            <a:off x="1314450" y="4059238"/>
            <a:ext cx="676275" cy="573087"/>
          </a:xfrm>
          <a:prstGeom prst="rect">
            <a:avLst/>
          </a:prstGeom>
          <a:noFill/>
          <a:ln w="9525">
            <a:noFill/>
          </a:ln>
        </p:spPr>
      </p:pic>
      <p:sp>
        <p:nvSpPr>
          <p:cNvPr id="20489" name="AutoShape 39"/>
          <p:cNvSpPr/>
          <p:nvPr/>
        </p:nvSpPr>
        <p:spPr>
          <a:xfrm>
            <a:off x="1747838" y="1457325"/>
            <a:ext cx="5791200" cy="457200"/>
          </a:xfrm>
          <a:prstGeom prst="roundRect">
            <a:avLst>
              <a:gd name="adj" fmla="val 16667"/>
            </a:avLst>
          </a:prstGeom>
          <a:solidFill>
            <a:srgbClr val="FEFFFF"/>
          </a:solidFill>
          <a:ln w="28575" cap="flat" cmpd="sng">
            <a:solidFill>
              <a:schemeClr val="accent2"/>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0490" name="AutoShape 40"/>
          <p:cNvSpPr/>
          <p:nvPr/>
        </p:nvSpPr>
        <p:spPr>
          <a:xfrm>
            <a:off x="1747838" y="3805238"/>
            <a:ext cx="5791200" cy="457200"/>
          </a:xfrm>
          <a:prstGeom prst="roundRect">
            <a:avLst>
              <a:gd name="adj" fmla="val 16667"/>
            </a:avLst>
          </a:prstGeom>
          <a:solidFill>
            <a:srgbClr val="FEFFFF"/>
          </a:solidFill>
          <a:ln w="28575" cap="flat" cmpd="sng">
            <a:solidFill>
              <a:schemeClr val="folHlink"/>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sp>
        <p:nvSpPr>
          <p:cNvPr id="20491" name="Text Box 42"/>
          <p:cNvSpPr txBox="1"/>
          <p:nvPr/>
        </p:nvSpPr>
        <p:spPr>
          <a:xfrm>
            <a:off x="1671638" y="2000250"/>
            <a:ext cx="6019800" cy="1200150"/>
          </a:xfrm>
          <a:prstGeom prst="rect">
            <a:avLst/>
          </a:prstGeom>
          <a:noFill/>
          <a:ln w="9525">
            <a:noFill/>
          </a:ln>
        </p:spPr>
        <p:txBody>
          <a:bodyPr>
            <a:spAutoFit/>
          </a:bodyPr>
          <a:p>
            <a:pPr eaLnBrk="0" hangingPunct="0">
              <a:buChar char="-"/>
            </a:pPr>
            <a:r>
              <a:rPr lang="en-US" altLang="zh-CN" dirty="0">
                <a:solidFill>
                  <a:srgbClr val="FEFFFF"/>
                </a:solidFill>
                <a:latin typeface="Arial" panose="020B0604020202020204" pitchFamily="34" charset="0"/>
                <a:ea typeface="宋体" panose="02010600030101010101" pitchFamily="2" charset="-122"/>
              </a:rPr>
              <a:t>Python</a:t>
            </a:r>
            <a:r>
              <a:rPr lang="zh-CN" altLang="en-US" dirty="0">
                <a:solidFill>
                  <a:srgbClr val="FEFFFF"/>
                </a:solidFill>
                <a:latin typeface="Arial" panose="020B0604020202020204" pitchFamily="34" charset="0"/>
                <a:ea typeface="宋体" panose="02010600030101010101" pitchFamily="2" charset="-122"/>
              </a:rPr>
              <a:t>的官网网站：</a:t>
            </a:r>
            <a:r>
              <a:rPr lang="en-US" altLang="zh-CN" dirty="0">
                <a:solidFill>
                  <a:srgbClr val="FEFFFF"/>
                </a:solidFill>
                <a:latin typeface="Arial" panose="020B0604020202020204" pitchFamily="34" charset="0"/>
                <a:ea typeface="宋体" panose="02010600030101010101" pitchFamily="2" charset="-122"/>
                <a:hlinkClick r:id="rId2"/>
              </a:rPr>
              <a:t>http://www.python.org</a:t>
            </a:r>
            <a:endParaRPr lang="en-US" altLang="zh-CN" dirty="0">
              <a:solidFill>
                <a:srgbClr val="FEFFFF"/>
              </a:solidFill>
              <a:latin typeface="Arial" panose="020B0604020202020204" pitchFamily="34" charset="0"/>
              <a:ea typeface="宋体" panose="02010600030101010101" pitchFamily="2" charset="-122"/>
            </a:endParaRPr>
          </a:p>
          <a:p>
            <a:pPr eaLnBrk="0" hangingPunct="0">
              <a:buChar char="-"/>
            </a:pPr>
            <a:r>
              <a:rPr lang="en-US" altLang="zh-CN" dirty="0">
                <a:solidFill>
                  <a:srgbClr val="FEFFFF"/>
                </a:solidFill>
                <a:latin typeface="Arial" panose="020B0604020202020204" pitchFamily="34" charset="0"/>
                <a:ea typeface="宋体" panose="02010600030101010101" pitchFamily="2" charset="-122"/>
              </a:rPr>
              <a:t>Unix</a:t>
            </a:r>
            <a:r>
              <a:rPr lang="zh-CN" altLang="en-US" dirty="0">
                <a:solidFill>
                  <a:srgbClr val="FEFFFF"/>
                </a:solidFill>
                <a:latin typeface="Arial" panose="020B0604020202020204" pitchFamily="34" charset="0"/>
                <a:ea typeface="宋体" panose="02010600030101010101" pitchFamily="2" charset="-122"/>
              </a:rPr>
              <a:t>衍生系统可能已经安装了</a:t>
            </a:r>
            <a:r>
              <a:rPr lang="en-US" altLang="zh-CN" dirty="0">
                <a:solidFill>
                  <a:srgbClr val="FEFFFF"/>
                </a:solidFill>
                <a:latin typeface="Arial" panose="020B0604020202020204" pitchFamily="34" charset="0"/>
                <a:ea typeface="宋体" panose="02010600030101010101" pitchFamily="2" charset="-122"/>
              </a:rPr>
              <a:t>Python</a:t>
            </a:r>
            <a:r>
              <a:rPr lang="zh-CN" altLang="en-US" dirty="0">
                <a:solidFill>
                  <a:srgbClr val="FEFFFF"/>
                </a:solidFill>
                <a:latin typeface="Arial" panose="020B0604020202020204" pitchFamily="34" charset="0"/>
                <a:ea typeface="宋体" panose="02010600030101010101" pitchFamily="2" charset="-122"/>
              </a:rPr>
              <a:t>，在命令行对话框中键入“</a:t>
            </a:r>
            <a:r>
              <a:rPr lang="en-US" altLang="zh-CN" dirty="0">
                <a:solidFill>
                  <a:srgbClr val="FEFFFF"/>
                </a:solidFill>
                <a:latin typeface="Arial" panose="020B0604020202020204" pitchFamily="34" charset="0"/>
                <a:ea typeface="宋体" panose="02010600030101010101" pitchFamily="2" charset="-122"/>
              </a:rPr>
              <a:t>python</a:t>
            </a:r>
            <a:r>
              <a:rPr lang="zh-CN" altLang="en-US" dirty="0">
                <a:solidFill>
                  <a:srgbClr val="FEFFFF"/>
                </a:solidFill>
                <a:latin typeface="Arial" panose="020B0604020202020204" pitchFamily="34" charset="0"/>
                <a:ea typeface="宋体" panose="02010600030101010101" pitchFamily="2" charset="-122"/>
              </a:rPr>
              <a:t>”即可显示版本信息。</a:t>
            </a:r>
            <a:endParaRPr lang="en-US" altLang="zh-CN" dirty="0">
              <a:solidFill>
                <a:srgbClr val="FEFFFF"/>
              </a:solidFill>
              <a:latin typeface="Arial" panose="020B0604020202020204" pitchFamily="34" charset="0"/>
              <a:ea typeface="宋体" panose="02010600030101010101" pitchFamily="2" charset="-122"/>
            </a:endParaRPr>
          </a:p>
          <a:p>
            <a:pPr eaLnBrk="0" hangingPunct="0">
              <a:buChar char="-"/>
            </a:pPr>
            <a:r>
              <a:rPr lang="en-US" altLang="zh-CN" dirty="0">
                <a:solidFill>
                  <a:srgbClr val="FEFFFF"/>
                </a:solidFill>
                <a:latin typeface="Arial" panose="020B0604020202020204" pitchFamily="34" charset="0"/>
                <a:ea typeface="宋体" panose="02010600030101010101" pitchFamily="2" charset="-122"/>
              </a:rPr>
              <a:t>Windows</a:t>
            </a:r>
            <a:r>
              <a:rPr lang="zh-CN" altLang="en-US" dirty="0">
                <a:solidFill>
                  <a:srgbClr val="FEFFFF"/>
                </a:solidFill>
                <a:latin typeface="Arial" panose="020B0604020202020204" pitchFamily="34" charset="0"/>
                <a:ea typeface="宋体" panose="02010600030101010101" pitchFamily="2" charset="-122"/>
              </a:rPr>
              <a:t>下安装</a:t>
            </a:r>
            <a:r>
              <a:rPr lang="en-US" altLang="zh-CN" dirty="0">
                <a:solidFill>
                  <a:srgbClr val="FEFFFF"/>
                </a:solidFill>
                <a:latin typeface="Arial" panose="020B0604020202020204" pitchFamily="34" charset="0"/>
                <a:ea typeface="宋体" panose="02010600030101010101" pitchFamily="2" charset="-122"/>
              </a:rPr>
              <a:t>Python</a:t>
            </a:r>
            <a:r>
              <a:rPr lang="zh-CN" altLang="en-US" dirty="0">
                <a:solidFill>
                  <a:srgbClr val="FEFFFF"/>
                </a:solidFill>
                <a:latin typeface="Arial" panose="020B0604020202020204" pitchFamily="34" charset="0"/>
                <a:ea typeface="宋体" panose="02010600030101010101" pitchFamily="2" charset="-122"/>
              </a:rPr>
              <a:t>和安装其他软件一样，很</a:t>
            </a:r>
            <a:r>
              <a:rPr lang="en-US" altLang="zh-CN" dirty="0">
                <a:solidFill>
                  <a:srgbClr val="FEFFFF"/>
                </a:solidFill>
                <a:latin typeface="Arial" panose="020B0604020202020204" pitchFamily="34" charset="0"/>
                <a:ea typeface="宋体" panose="02010600030101010101" pitchFamily="2" charset="-122"/>
              </a:rPr>
              <a:t>easy</a:t>
            </a:r>
            <a:r>
              <a:rPr lang="zh-CN" altLang="en-US" dirty="0">
                <a:solidFill>
                  <a:srgbClr val="FEFFFF"/>
                </a:solidFill>
                <a:latin typeface="Arial" panose="020B0604020202020204" pitchFamily="34" charset="0"/>
                <a:ea typeface="宋体" panose="02010600030101010101" pitchFamily="2" charset="-122"/>
              </a:rPr>
              <a:t>！</a:t>
            </a:r>
            <a:endParaRPr lang="en-US" altLang="zh-CN" dirty="0">
              <a:solidFill>
                <a:srgbClr val="FEFFFF"/>
              </a:solidFill>
              <a:latin typeface="Arial" panose="020B0604020202020204" pitchFamily="34" charset="0"/>
              <a:ea typeface="宋体" panose="02010600030101010101" pitchFamily="2" charset="-122"/>
            </a:endParaRPr>
          </a:p>
        </p:txBody>
      </p:sp>
      <p:sp>
        <p:nvSpPr>
          <p:cNvPr id="20492" name="Text Box 43"/>
          <p:cNvSpPr txBox="1"/>
          <p:nvPr/>
        </p:nvSpPr>
        <p:spPr>
          <a:xfrm>
            <a:off x="1671638" y="4462463"/>
            <a:ext cx="6019800" cy="1200150"/>
          </a:xfrm>
          <a:prstGeom prst="rect">
            <a:avLst/>
          </a:prstGeom>
          <a:noFill/>
          <a:ln w="9525">
            <a:noFill/>
          </a:ln>
        </p:spPr>
        <p:txBody>
          <a:bodyPr>
            <a:spAutoFit/>
          </a:bodyPr>
          <a:p>
            <a:pPr eaLnBrk="0" hangingPunct="0">
              <a:buChar char="-"/>
            </a:pPr>
            <a:r>
              <a:rPr lang="zh-CN" altLang="en-US" b="0" dirty="0">
                <a:solidFill>
                  <a:srgbClr val="FEFFFF"/>
                </a:solidFill>
                <a:latin typeface="Arial" panose="020B0604020202020204" pitchFamily="34" charset="0"/>
                <a:ea typeface="宋体" panose="02010600030101010101" pitchFamily="2" charset="-122"/>
              </a:rPr>
              <a:t>编码方面：</a:t>
            </a:r>
            <a:r>
              <a:rPr lang="en-US" altLang="zh-CN" b="0" dirty="0">
                <a:solidFill>
                  <a:srgbClr val="FEFFFF"/>
                </a:solidFill>
                <a:latin typeface="Arial" panose="020B0604020202020204" pitchFamily="34" charset="0"/>
                <a:ea typeface="宋体" panose="02010600030101010101" pitchFamily="2" charset="-122"/>
              </a:rPr>
              <a:t>Python3.x</a:t>
            </a:r>
            <a:r>
              <a:rPr lang="zh-CN" altLang="en-US" b="0" dirty="0">
                <a:solidFill>
                  <a:srgbClr val="FEFFFF"/>
                </a:solidFill>
                <a:latin typeface="Arial" panose="020B0604020202020204" pitchFamily="34" charset="0"/>
                <a:ea typeface="宋体" panose="02010600030101010101" pitchFamily="2" charset="-122"/>
              </a:rPr>
              <a:t>默认</a:t>
            </a:r>
            <a:r>
              <a:rPr lang="en-US" altLang="zh-CN" b="0" dirty="0">
                <a:solidFill>
                  <a:srgbClr val="FEFFFF"/>
                </a:solidFill>
                <a:latin typeface="Arial" panose="020B0604020202020204" pitchFamily="34" charset="0"/>
                <a:ea typeface="宋体" panose="02010600030101010101" pitchFamily="2" charset="-122"/>
              </a:rPr>
              <a:t>utf-8</a:t>
            </a:r>
            <a:r>
              <a:rPr lang="zh-CN" altLang="en-US" b="0" dirty="0">
                <a:solidFill>
                  <a:srgbClr val="FEFFFF"/>
                </a:solidFill>
                <a:latin typeface="Arial" panose="020B0604020202020204" pitchFamily="34" charset="0"/>
                <a:ea typeface="宋体" panose="02010600030101010101" pitchFamily="2" charset="-122"/>
              </a:rPr>
              <a:t>。</a:t>
            </a:r>
            <a:endParaRPr lang="en-US" altLang="zh-CN" b="0" dirty="0">
              <a:solidFill>
                <a:srgbClr val="FEFFFF"/>
              </a:solidFill>
              <a:latin typeface="Arial" panose="020B0604020202020204" pitchFamily="34" charset="0"/>
              <a:ea typeface="宋体" panose="02010600030101010101" pitchFamily="2" charset="-122"/>
            </a:endParaRPr>
          </a:p>
          <a:p>
            <a:pPr eaLnBrk="0" hangingPunct="0">
              <a:buChar char="-"/>
            </a:pPr>
            <a:r>
              <a:rPr lang="zh-CN" altLang="en-US" b="0" dirty="0">
                <a:solidFill>
                  <a:srgbClr val="FEFFFF"/>
                </a:solidFill>
                <a:latin typeface="Arial" panose="020B0604020202020204" pitchFamily="34" charset="0"/>
                <a:ea typeface="宋体" panose="02010600030101010101" pitchFamily="2" charset="-122"/>
              </a:rPr>
              <a:t>语法方面有改动，数据类型方面有调整。</a:t>
            </a:r>
            <a:endParaRPr lang="en-US" altLang="zh-CN" b="0" dirty="0">
              <a:solidFill>
                <a:srgbClr val="FEFFFF"/>
              </a:solidFill>
              <a:latin typeface="Arial" panose="020B0604020202020204" pitchFamily="34" charset="0"/>
              <a:ea typeface="宋体" panose="02010600030101010101" pitchFamily="2" charset="-122"/>
            </a:endParaRPr>
          </a:p>
          <a:p>
            <a:pPr eaLnBrk="0" hangingPunct="0">
              <a:buChar char="-"/>
            </a:pPr>
            <a:r>
              <a:rPr lang="zh-CN" altLang="en-US" b="0" dirty="0">
                <a:solidFill>
                  <a:srgbClr val="FEFFFF"/>
                </a:solidFill>
                <a:latin typeface="Arial" panose="020B0604020202020204" pitchFamily="34" charset="0"/>
                <a:ea typeface="宋体" panose="02010600030101010101" pitchFamily="2" charset="-122"/>
              </a:rPr>
              <a:t>面向对象、异常处理和模块等方面也有改动。</a:t>
            </a:r>
            <a:endParaRPr lang="en-US" altLang="zh-CN" b="0" dirty="0">
              <a:solidFill>
                <a:srgbClr val="FEFFFF"/>
              </a:solidFill>
              <a:latin typeface="Arial" panose="020B0604020202020204" pitchFamily="34" charset="0"/>
              <a:ea typeface="宋体" panose="02010600030101010101" pitchFamily="2" charset="-122"/>
            </a:endParaRPr>
          </a:p>
          <a:p>
            <a:pPr eaLnBrk="0" hangingPunct="0">
              <a:buChar char="-"/>
            </a:pPr>
            <a:r>
              <a:rPr lang="zh-CN" altLang="en-US" b="0" dirty="0">
                <a:solidFill>
                  <a:srgbClr val="FEFFFF"/>
                </a:solidFill>
                <a:latin typeface="Arial" panose="020B0604020202020204" pitchFamily="34" charset="0"/>
                <a:ea typeface="宋体" panose="02010600030101010101" pitchFamily="2" charset="-122"/>
              </a:rPr>
              <a:t>本教学使用</a:t>
            </a:r>
            <a:r>
              <a:rPr lang="en-US" altLang="zh-CN" b="0" dirty="0">
                <a:solidFill>
                  <a:srgbClr val="FEFFFF"/>
                </a:solidFill>
                <a:latin typeface="Arial" panose="020B0604020202020204" pitchFamily="34" charset="0"/>
                <a:ea typeface="宋体" panose="02010600030101010101" pitchFamily="2" charset="-122"/>
              </a:rPr>
              <a:t>Python3.5</a:t>
            </a:r>
            <a:r>
              <a:rPr lang="zh-CN" altLang="en-US" b="0" dirty="0">
                <a:solidFill>
                  <a:srgbClr val="FEFFFF"/>
                </a:solidFill>
                <a:latin typeface="Arial" panose="020B0604020202020204" pitchFamily="34" charset="0"/>
                <a:ea typeface="宋体" panose="02010600030101010101" pitchFamily="2" charset="-122"/>
              </a:rPr>
              <a:t>。</a:t>
            </a:r>
            <a:endParaRPr lang="en-US" altLang="zh-CN" b="0" dirty="0">
              <a:solidFill>
                <a:srgbClr val="FEFFFF"/>
              </a:solidFill>
              <a:latin typeface="Arial" panose="020B0604020202020204" pitchFamily="34" charset="0"/>
              <a:ea typeface="宋体" panose="02010600030101010101" pitchFamily="2" charset="-122"/>
            </a:endParaRPr>
          </a:p>
        </p:txBody>
      </p:sp>
      <p:sp>
        <p:nvSpPr>
          <p:cNvPr id="10285" name="Rectangle 45"/>
          <p:cNvSpPr>
            <a:spLocks noChangeArrowheads="1"/>
          </p:cNvSpPr>
          <p:nvPr/>
        </p:nvSpPr>
        <p:spPr bwMode="black">
          <a:xfrm>
            <a:off x="2128838" y="1457325"/>
            <a:ext cx="5029200" cy="425450"/>
          </a:xfrm>
          <a:prstGeom prst="rect">
            <a:avLst/>
          </a:prstGeom>
          <a:noFill/>
          <a:ln w="9525">
            <a:noFill/>
            <a:miter lim="800000"/>
          </a:ln>
          <a:effectLst/>
        </p:spPr>
        <p:txBody>
          <a:bodyPr>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1" i="0" u="none" strike="noStrike" kern="1200" cap="none" spc="0" normalizeH="0" baseline="0" noProof="0" dirty="0" smtClean="0">
                <a:ln>
                  <a:noFill/>
                </a:ln>
                <a:solidFill>
                  <a:schemeClr val="accent6">
                    <a:lumMod val="75000"/>
                  </a:schemeClr>
                </a:solidFill>
                <a:effectLst/>
                <a:uLnTx/>
                <a:uFillTx/>
                <a:latin typeface="Arial" panose="020B0604020202020204" pitchFamily="34" charset="0"/>
                <a:ea typeface="宋体" panose="02010600030101010101" pitchFamily="2" charset="-122"/>
                <a:cs typeface="+mn-cs"/>
              </a:rPr>
              <a:t>Python </a:t>
            </a:r>
            <a:r>
              <a:rPr kumimoji="0" lang="zh-CN" altLang="en-US" sz="2000" b="1" i="0" u="none" strike="noStrike" kern="1200" cap="none" spc="0" normalizeH="0" baseline="0" noProof="0" dirty="0" smtClean="0">
                <a:ln>
                  <a:noFill/>
                </a:ln>
                <a:solidFill>
                  <a:schemeClr val="accent6">
                    <a:lumMod val="75000"/>
                  </a:schemeClr>
                </a:solidFill>
                <a:effectLst/>
                <a:uLnTx/>
                <a:uFillTx/>
                <a:latin typeface="Arial" panose="020B0604020202020204" pitchFamily="34" charset="0"/>
                <a:ea typeface="宋体" panose="02010600030101010101" pitchFamily="2" charset="-122"/>
                <a:cs typeface="+mn-cs"/>
              </a:rPr>
              <a:t>下载与安装</a:t>
            </a:r>
            <a:endParaRPr kumimoji="0" lang="en-US" altLang="zh-CN" sz="2000" b="1" i="0" u="none" strike="noStrike" kern="1200" cap="none" spc="0" normalizeH="0" baseline="0" noProof="0" dirty="0">
              <a:ln>
                <a:noFill/>
              </a:ln>
              <a:solidFill>
                <a:schemeClr val="accent6">
                  <a:lumMod val="75000"/>
                </a:schemeClr>
              </a:solidFill>
              <a:effectLst/>
              <a:uLnTx/>
              <a:uFillTx/>
              <a:latin typeface="Arial" panose="020B0604020202020204" pitchFamily="34" charset="0"/>
              <a:ea typeface="宋体" panose="02010600030101010101" pitchFamily="2" charset="-122"/>
              <a:cs typeface="+mn-cs"/>
            </a:endParaRPr>
          </a:p>
        </p:txBody>
      </p:sp>
      <p:sp>
        <p:nvSpPr>
          <p:cNvPr id="10286" name="Rectangle 46"/>
          <p:cNvSpPr>
            <a:spLocks noChangeArrowheads="1"/>
          </p:cNvSpPr>
          <p:nvPr/>
        </p:nvSpPr>
        <p:spPr bwMode="black">
          <a:xfrm>
            <a:off x="2128838" y="3814763"/>
            <a:ext cx="5029200" cy="425450"/>
          </a:xfrm>
          <a:prstGeom prst="rect">
            <a:avLst/>
          </a:prstGeom>
          <a:noFill/>
          <a:ln w="9525">
            <a:noFill/>
            <a:miter lim="800000"/>
          </a:ln>
          <a:effectLst/>
        </p:spPr>
        <p:txBody>
          <a:bodyPr>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1" i="0" u="none" strike="noStrike" kern="1200" cap="none" spc="0" normalizeH="0" baseline="0" noProof="0" dirty="0" smtClean="0">
                <a:ln>
                  <a:noFill/>
                </a:ln>
                <a:solidFill>
                  <a:schemeClr val="accent3">
                    <a:lumMod val="25000"/>
                  </a:schemeClr>
                </a:solidFill>
                <a:effectLst/>
                <a:uLnTx/>
                <a:uFillTx/>
                <a:latin typeface="Arial" panose="020B0604020202020204" pitchFamily="34" charset="0"/>
                <a:ea typeface="宋体" panose="02010600030101010101" pitchFamily="2" charset="-122"/>
                <a:cs typeface="+mn-cs"/>
              </a:rPr>
              <a:t>Python2.x  </a:t>
            </a:r>
            <a:r>
              <a:rPr kumimoji="0" lang="en-US" altLang="zh-CN" sz="2000" b="1" i="0" u="none" strike="noStrike" kern="1200" cap="none" spc="0" normalizeH="0" baseline="0" noProof="0" dirty="0" err="1" smtClean="0">
                <a:ln>
                  <a:noFill/>
                </a:ln>
                <a:solidFill>
                  <a:schemeClr val="accent3">
                    <a:lumMod val="25000"/>
                  </a:schemeClr>
                </a:solidFill>
                <a:effectLst/>
                <a:uLnTx/>
                <a:uFillTx/>
                <a:latin typeface="Arial" panose="020B0604020202020204" pitchFamily="34" charset="0"/>
                <a:ea typeface="宋体" panose="02010600030101010101" pitchFamily="2" charset="-122"/>
                <a:cs typeface="+mn-cs"/>
              </a:rPr>
              <a:t>vs</a:t>
            </a:r>
            <a:r>
              <a:rPr kumimoji="0" lang="en-US" altLang="zh-CN" sz="2000" b="1" i="0" u="none" strike="noStrike" kern="1200" cap="none" spc="0" normalizeH="0" baseline="0" noProof="0" dirty="0" smtClean="0">
                <a:ln>
                  <a:noFill/>
                </a:ln>
                <a:solidFill>
                  <a:schemeClr val="accent3">
                    <a:lumMod val="25000"/>
                  </a:schemeClr>
                </a:solidFill>
                <a:effectLst/>
                <a:uLnTx/>
                <a:uFillTx/>
                <a:latin typeface="Arial" panose="020B0604020202020204" pitchFamily="34" charset="0"/>
                <a:ea typeface="宋体" panose="02010600030101010101" pitchFamily="2" charset="-122"/>
                <a:cs typeface="+mn-cs"/>
              </a:rPr>
              <a:t>  Python 3.x</a:t>
            </a:r>
            <a:endParaRPr kumimoji="0" lang="en-US" altLang="zh-CN" sz="2000" b="1" i="0" u="none" strike="noStrike" kern="1200" cap="none" spc="0" normalizeH="0" baseline="0" noProof="0" dirty="0">
              <a:ln>
                <a:noFill/>
              </a:ln>
              <a:solidFill>
                <a:schemeClr val="accent3">
                  <a:lumMod val="25000"/>
                </a:schemeClr>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spd="med">
    <p:push/>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内容占位符 2"/>
          <p:cNvSpPr>
            <a:spLocks noGrp="1"/>
          </p:cNvSpPr>
          <p:nvPr>
            <p:ph idx="1"/>
          </p:nvPr>
        </p:nvSpPr>
        <p:spPr>
          <a:xfrm>
            <a:off x="628650" y="231775"/>
            <a:ext cx="7886700" cy="6456363"/>
          </a:xfrm>
        </p:spPr>
        <p:txBody>
          <a:bodyPr vert="horz" wrap="square" lIns="91440" tIns="45720" rIns="91440" bIns="45720" anchor="t"/>
          <a:p>
            <a:r>
              <a:rPr lang="en-US" altLang="zh-CN" sz="2800" dirty="0"/>
              <a:t>Python3</a:t>
            </a:r>
            <a:r>
              <a:rPr lang="zh-CN" altLang="zh-CN" sz="2800" dirty="0"/>
              <a:t>内置了很多有用的函数，我们可以直接调用。</a:t>
            </a:r>
            <a:endParaRPr lang="zh-CN" altLang="zh-CN" sz="2800" dirty="0"/>
          </a:p>
          <a:p>
            <a:r>
              <a:rPr lang="zh-CN" altLang="zh-CN" sz="2800" dirty="0"/>
              <a:t>要调用一个函数，需要知道函数的名称和参数，比如求绝对值的函数</a:t>
            </a:r>
            <a:r>
              <a:rPr lang="en-US" altLang="zh-CN" sz="2800" dirty="0"/>
              <a:t>abs</a:t>
            </a:r>
            <a:r>
              <a:rPr lang="zh-CN" altLang="zh-CN" sz="2800" dirty="0"/>
              <a:t>，只有一个参数。可以直接从</a:t>
            </a:r>
            <a:r>
              <a:rPr lang="en-US" altLang="zh-CN" sz="2800" dirty="0"/>
              <a:t>Python</a:t>
            </a:r>
            <a:r>
              <a:rPr lang="zh-CN" altLang="zh-CN" sz="2800" dirty="0"/>
              <a:t>的官方网站查看文档：</a:t>
            </a:r>
            <a:endParaRPr lang="zh-CN" altLang="zh-CN" sz="2800" dirty="0"/>
          </a:p>
          <a:p>
            <a:r>
              <a:rPr lang="en-US" altLang="zh-CN" sz="2800" dirty="0">
                <a:hlinkClick r:id="rId1"/>
              </a:rPr>
              <a:t>https://</a:t>
            </a:r>
            <a:r>
              <a:rPr lang="en-US" altLang="zh-CN" sz="2800" dirty="0">
                <a:hlinkClick r:id="rId1"/>
              </a:rPr>
              <a:t>docs.python.org/3/library/functions.html</a:t>
            </a:r>
            <a:endParaRPr lang="en-US" altLang="zh-CN" sz="2800" dirty="0"/>
          </a:p>
          <a:p>
            <a:r>
              <a:rPr lang="zh-CN" altLang="zh-CN" sz="2800" dirty="0"/>
              <a:t>除了到</a:t>
            </a:r>
            <a:r>
              <a:rPr lang="en-US" altLang="zh-CN" sz="2800" dirty="0"/>
              <a:t>Python</a:t>
            </a:r>
            <a:r>
              <a:rPr lang="zh-CN" altLang="zh-CN" sz="2800" dirty="0"/>
              <a:t>官网查看文档，还可以在交互式命令行通过</a:t>
            </a:r>
            <a:r>
              <a:rPr lang="en-US" altLang="zh-CN" sz="2800" dirty="0"/>
              <a:t>help(abs)</a:t>
            </a:r>
            <a:r>
              <a:rPr lang="zh-CN" altLang="zh-CN" sz="2800" dirty="0"/>
              <a:t>查看</a:t>
            </a:r>
            <a:r>
              <a:rPr lang="en-US" altLang="zh-CN" sz="2800" dirty="0"/>
              <a:t>abs</a:t>
            </a:r>
            <a:r>
              <a:rPr lang="zh-CN" altLang="zh-CN" sz="2800" dirty="0"/>
              <a:t>函数的帮助信息。在交互模式下输入：</a:t>
            </a:r>
            <a:endParaRPr lang="zh-CN" altLang="zh-CN" sz="2800" dirty="0"/>
          </a:p>
          <a:p>
            <a:r>
              <a:rPr lang="en-US" altLang="zh-CN" sz="2800" dirty="0"/>
              <a:t>&gt;&gt;&gt; help(abs)</a:t>
            </a:r>
            <a:endParaRPr lang="zh-CN" altLang="zh-CN" sz="2800" dirty="0"/>
          </a:p>
          <a:p>
            <a:r>
              <a:rPr lang="en-US" altLang="zh-CN" sz="2800" dirty="0"/>
              <a:t>Help on built-in function abs in module builtins:</a:t>
            </a:r>
            <a:endParaRPr lang="zh-CN" altLang="zh-CN" sz="2800" dirty="0"/>
          </a:p>
          <a:p>
            <a:r>
              <a:rPr lang="en-US" altLang="zh-CN" sz="2800" dirty="0"/>
              <a:t>abs(x, /)</a:t>
            </a:r>
            <a:endParaRPr lang="zh-CN" altLang="zh-CN" sz="2800" dirty="0"/>
          </a:p>
          <a:p>
            <a:r>
              <a:rPr lang="en-US" altLang="zh-CN" sz="2800" dirty="0"/>
              <a:t>    Return the absolute value of the argument.</a:t>
            </a:r>
            <a:endParaRPr lang="zh-CN" altLang="zh-CN" sz="2800" dirty="0"/>
          </a:p>
        </p:txBody>
      </p:sp>
    </p:spTree>
  </p:cSld>
  <p:clrMapOvr>
    <a:masterClrMapping/>
  </p:clrMapOvr>
  <p:transition spd="med">
    <p:push/>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0813"/>
            <a:ext cx="7886700" cy="681038"/>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7.2  </a:t>
            </a:r>
            <a:r>
              <a:rPr lang="zh-CN" altLang="zh-CN" sz="3600" dirty="0">
                <a:effectLst>
                  <a:outerShdw blurRad="38100" dist="38100" dir="2700000">
                    <a:srgbClr val="000000"/>
                  </a:outerShdw>
                </a:effectLst>
              </a:rPr>
              <a:t>定义函数</a:t>
            </a:r>
            <a:endParaRPr lang="zh-CN" altLang="en-US" sz="3600" dirty="0">
              <a:effectLst>
                <a:outerShdw blurRad="38100" dist="38100" dir="2700000">
                  <a:srgbClr val="000000"/>
                </a:outerShdw>
              </a:effectLst>
            </a:endParaRPr>
          </a:p>
        </p:txBody>
      </p:sp>
      <p:sp>
        <p:nvSpPr>
          <p:cNvPr id="3" name="内容占位符 2"/>
          <p:cNvSpPr>
            <a:spLocks noGrp="1"/>
          </p:cNvSpPr>
          <p:nvPr>
            <p:ph idx="1"/>
          </p:nvPr>
        </p:nvSpPr>
        <p:spPr>
          <a:xfrm>
            <a:off x="628650" y="1065213"/>
            <a:ext cx="7886700" cy="5635625"/>
          </a:xfrm>
        </p:spPr>
        <p:txBody>
          <a:bodyPr vert="horz" wrap="square" lIns="91440" tIns="45720" rIns="91440" bIns="45720" numCol="1" anchor="t" anchorCtr="0" compatLnSpc="1"/>
          <a:p>
            <a:pPr>
              <a:lnSpc>
                <a:spcPct val="90000"/>
              </a:lnSpc>
            </a:pPr>
            <a:r>
              <a:rPr lang="en-US" altLang="zh-CN" sz="3000" dirty="0"/>
              <a:t>Python</a:t>
            </a:r>
            <a:r>
              <a:rPr lang="zh-CN" altLang="zh-CN" sz="3000" dirty="0"/>
              <a:t>也支持自定义函数，以下是</a:t>
            </a:r>
            <a:r>
              <a:rPr lang="zh-CN" altLang="zh-CN" sz="3000" dirty="0">
                <a:solidFill>
                  <a:srgbClr val="FF0000"/>
                </a:solidFill>
              </a:rPr>
              <a:t>简单的规则</a:t>
            </a:r>
            <a:r>
              <a:rPr lang="zh-CN" altLang="zh-CN" sz="3000" dirty="0"/>
              <a:t>：</a:t>
            </a:r>
            <a:endParaRPr lang="zh-CN" altLang="zh-CN" sz="3000" dirty="0"/>
          </a:p>
          <a:p>
            <a:pPr>
              <a:lnSpc>
                <a:spcPct val="90000"/>
              </a:lnSpc>
            </a:pPr>
            <a:r>
              <a:rPr lang="zh-CN" altLang="zh-CN" sz="3000" dirty="0"/>
              <a:t>（</a:t>
            </a:r>
            <a:r>
              <a:rPr lang="en-US" altLang="zh-CN" sz="3000" dirty="0"/>
              <a:t>1</a:t>
            </a:r>
            <a:r>
              <a:rPr lang="zh-CN" altLang="zh-CN" sz="3000" dirty="0"/>
              <a:t>）函数代码块以</a:t>
            </a:r>
            <a:r>
              <a:rPr lang="en-US" altLang="zh-CN" sz="3000" dirty="0">
                <a:solidFill>
                  <a:srgbClr val="FF0000"/>
                </a:solidFill>
              </a:rPr>
              <a:t>def</a:t>
            </a:r>
            <a:r>
              <a:rPr lang="zh-CN" altLang="zh-CN" sz="3000" dirty="0">
                <a:solidFill>
                  <a:srgbClr val="FF0000"/>
                </a:solidFill>
              </a:rPr>
              <a:t>关键词开头</a:t>
            </a:r>
            <a:r>
              <a:rPr lang="zh-CN" altLang="zh-CN" sz="3000" dirty="0"/>
              <a:t>，</a:t>
            </a:r>
            <a:r>
              <a:rPr lang="zh-CN" altLang="zh-CN" sz="3000" dirty="0">
                <a:solidFill>
                  <a:srgbClr val="FF0000"/>
                </a:solidFill>
              </a:rPr>
              <a:t>后</a:t>
            </a:r>
            <a:r>
              <a:rPr lang="zh-CN" altLang="zh-CN" sz="3000" dirty="0"/>
              <a:t>接函数</a:t>
            </a:r>
            <a:r>
              <a:rPr lang="zh-CN" altLang="zh-CN" sz="3000" dirty="0">
                <a:solidFill>
                  <a:srgbClr val="FF0000"/>
                </a:solidFill>
              </a:rPr>
              <a:t>标识符名称和圆括号</a:t>
            </a:r>
            <a:r>
              <a:rPr lang="en-US" altLang="zh-CN" sz="3000" dirty="0">
                <a:solidFill>
                  <a:srgbClr val="FF0000"/>
                </a:solidFill>
              </a:rPr>
              <a:t>()</a:t>
            </a:r>
            <a:r>
              <a:rPr lang="zh-CN" altLang="zh-CN" sz="3000" dirty="0"/>
              <a:t>。</a:t>
            </a:r>
            <a:endParaRPr lang="zh-CN" altLang="zh-CN" sz="3000" dirty="0"/>
          </a:p>
          <a:p>
            <a:pPr>
              <a:lnSpc>
                <a:spcPct val="90000"/>
              </a:lnSpc>
            </a:pPr>
            <a:r>
              <a:rPr lang="zh-CN" altLang="zh-CN" sz="3000" dirty="0"/>
              <a:t>（</a:t>
            </a:r>
            <a:r>
              <a:rPr lang="en-US" altLang="zh-CN" sz="3000" dirty="0"/>
              <a:t>2</a:t>
            </a:r>
            <a:r>
              <a:rPr lang="zh-CN" altLang="zh-CN" sz="3000" dirty="0"/>
              <a:t>）任何传入参数和自变量必须放在圆括号中间，圆括号之间可以用于定义参数。</a:t>
            </a:r>
            <a:endParaRPr lang="zh-CN" altLang="zh-CN" sz="3000" dirty="0"/>
          </a:p>
          <a:p>
            <a:pPr>
              <a:lnSpc>
                <a:spcPct val="90000"/>
              </a:lnSpc>
            </a:pPr>
            <a:r>
              <a:rPr lang="zh-CN" altLang="zh-CN" sz="3000" dirty="0"/>
              <a:t>（</a:t>
            </a:r>
            <a:r>
              <a:rPr lang="en-US" altLang="zh-CN" sz="3000" dirty="0"/>
              <a:t>3</a:t>
            </a:r>
            <a:r>
              <a:rPr lang="zh-CN" altLang="zh-CN" sz="3000" dirty="0"/>
              <a:t>）函数的第一行语句可以选择性地使用文档字符串——用于存放函数说明。</a:t>
            </a:r>
            <a:endParaRPr lang="zh-CN" altLang="zh-CN" sz="3000" dirty="0"/>
          </a:p>
          <a:p>
            <a:pPr>
              <a:lnSpc>
                <a:spcPct val="90000"/>
              </a:lnSpc>
            </a:pPr>
            <a:r>
              <a:rPr lang="zh-CN" altLang="zh-CN" sz="3000" dirty="0"/>
              <a:t>（</a:t>
            </a:r>
            <a:r>
              <a:rPr lang="en-US" altLang="zh-CN" sz="3000" dirty="0"/>
              <a:t>4</a:t>
            </a:r>
            <a:r>
              <a:rPr lang="zh-CN" altLang="zh-CN" sz="3000" dirty="0"/>
              <a:t>）函数内容以</a:t>
            </a:r>
            <a:r>
              <a:rPr lang="zh-CN" altLang="zh-CN" sz="3000" dirty="0">
                <a:solidFill>
                  <a:srgbClr val="FF0000"/>
                </a:solidFill>
              </a:rPr>
              <a:t>冒号起始，并且缩进</a:t>
            </a:r>
            <a:r>
              <a:rPr lang="zh-CN" altLang="zh-CN" sz="3000" dirty="0"/>
              <a:t>。</a:t>
            </a:r>
            <a:endParaRPr lang="zh-CN" altLang="zh-CN" sz="3000" dirty="0"/>
          </a:p>
          <a:p>
            <a:pPr>
              <a:lnSpc>
                <a:spcPct val="90000"/>
              </a:lnSpc>
            </a:pPr>
            <a:r>
              <a:rPr lang="zh-CN" altLang="zh-CN" sz="3000" dirty="0"/>
              <a:t>（</a:t>
            </a:r>
            <a:r>
              <a:rPr lang="en-US" altLang="zh-CN" sz="3000" dirty="0"/>
              <a:t>5</a:t>
            </a:r>
            <a:r>
              <a:rPr lang="zh-CN" altLang="zh-CN" sz="3000" dirty="0"/>
              <a:t>）</a:t>
            </a:r>
            <a:r>
              <a:rPr lang="en-US" altLang="zh-CN" sz="3000" dirty="0">
                <a:solidFill>
                  <a:srgbClr val="FF0000"/>
                </a:solidFill>
              </a:rPr>
              <a:t>return [</a:t>
            </a:r>
            <a:r>
              <a:rPr lang="zh-CN" altLang="zh-CN" sz="3000" dirty="0">
                <a:solidFill>
                  <a:srgbClr val="FF0000"/>
                </a:solidFill>
              </a:rPr>
              <a:t>表达式</a:t>
            </a:r>
            <a:r>
              <a:rPr lang="en-US" altLang="zh-CN" sz="3000" dirty="0">
                <a:solidFill>
                  <a:srgbClr val="FF0000"/>
                </a:solidFill>
              </a:rPr>
              <a:t>] </a:t>
            </a:r>
            <a:r>
              <a:rPr lang="zh-CN" altLang="zh-CN" sz="3000" dirty="0">
                <a:solidFill>
                  <a:srgbClr val="FF0000"/>
                </a:solidFill>
              </a:rPr>
              <a:t>结束函数</a:t>
            </a:r>
            <a:r>
              <a:rPr lang="zh-CN" altLang="zh-CN" sz="3000" dirty="0"/>
              <a:t>，选择性地返回一个值给调用方。</a:t>
            </a:r>
            <a:r>
              <a:rPr lang="zh-CN" altLang="zh-CN" sz="3000" dirty="0">
                <a:solidFill>
                  <a:srgbClr val="FF0000"/>
                </a:solidFill>
              </a:rPr>
              <a:t>不带表达式的</a:t>
            </a:r>
            <a:r>
              <a:rPr lang="en-US" altLang="zh-CN" sz="3000" dirty="0">
                <a:solidFill>
                  <a:srgbClr val="FF0000"/>
                </a:solidFill>
              </a:rPr>
              <a:t>return</a:t>
            </a:r>
            <a:r>
              <a:rPr lang="zh-CN" altLang="zh-CN" sz="3000" dirty="0">
                <a:solidFill>
                  <a:srgbClr val="FF0000"/>
                </a:solidFill>
              </a:rPr>
              <a:t>相当于返回</a:t>
            </a:r>
            <a:r>
              <a:rPr lang="en-US" altLang="zh-CN" sz="3000" dirty="0">
                <a:solidFill>
                  <a:srgbClr val="FF0000"/>
                </a:solidFill>
              </a:rPr>
              <a:t> None</a:t>
            </a:r>
            <a:r>
              <a:rPr lang="zh-CN" altLang="zh-CN" sz="3000" dirty="0"/>
              <a:t>。</a:t>
            </a:r>
            <a:endParaRPr lang="zh-CN" altLang="zh-CN" sz="3000" dirty="0"/>
          </a:p>
        </p:txBody>
      </p:sp>
    </p:spTree>
  </p:cSld>
  <p:clrMapOvr>
    <a:masterClrMapping/>
  </p:clrMapOvr>
  <p:transition spd="med">
    <p:push/>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内容占位符 2"/>
          <p:cNvSpPr>
            <a:spLocks noGrp="1"/>
          </p:cNvSpPr>
          <p:nvPr>
            <p:ph idx="1"/>
          </p:nvPr>
        </p:nvSpPr>
        <p:spPr>
          <a:xfrm>
            <a:off x="628650" y="95250"/>
            <a:ext cx="7886700" cy="6081713"/>
          </a:xfrm>
        </p:spPr>
        <p:txBody>
          <a:bodyPr vert="horz" wrap="square" lIns="91440" tIns="45720" rIns="91440" bIns="45720" anchor="t"/>
          <a:p>
            <a:r>
              <a:rPr lang="zh-CN" altLang="zh-CN" sz="2800" dirty="0"/>
              <a:t>一般格式如下：</a:t>
            </a:r>
            <a:endParaRPr lang="zh-CN" altLang="zh-CN" sz="2800" dirty="0"/>
          </a:p>
          <a:p>
            <a:r>
              <a:rPr lang="en-US" altLang="zh-CN" sz="2800" b="1" dirty="0">
                <a:solidFill>
                  <a:srgbClr val="FF0000"/>
                </a:solidFill>
              </a:rPr>
              <a:t>def </a:t>
            </a:r>
            <a:r>
              <a:rPr lang="zh-CN" altLang="zh-CN" sz="2800" b="1" dirty="0">
                <a:solidFill>
                  <a:srgbClr val="FF0000"/>
                </a:solidFill>
              </a:rPr>
              <a:t>函数名（参数列表）</a:t>
            </a:r>
            <a:r>
              <a:rPr lang="en-US" altLang="zh-CN" sz="2800" b="1" dirty="0">
                <a:solidFill>
                  <a:srgbClr val="FF0000"/>
                </a:solidFill>
              </a:rPr>
              <a:t>:</a:t>
            </a:r>
            <a:endParaRPr lang="zh-CN" altLang="zh-CN" sz="2800" b="1" dirty="0">
              <a:solidFill>
                <a:srgbClr val="FF0000"/>
              </a:solidFill>
            </a:endParaRPr>
          </a:p>
          <a:p>
            <a:r>
              <a:rPr lang="en-US" altLang="zh-CN" sz="2800" b="1" dirty="0">
                <a:solidFill>
                  <a:srgbClr val="FF0000"/>
                </a:solidFill>
              </a:rPr>
              <a:t>    </a:t>
            </a:r>
            <a:r>
              <a:rPr lang="zh-CN" altLang="zh-CN" sz="2800" b="1" dirty="0">
                <a:solidFill>
                  <a:srgbClr val="FF0000"/>
                </a:solidFill>
              </a:rPr>
              <a:t>函数体</a:t>
            </a:r>
            <a:endParaRPr lang="zh-CN" altLang="zh-CN" sz="2800" b="1" dirty="0">
              <a:solidFill>
                <a:srgbClr val="FF0000"/>
              </a:solidFill>
            </a:endParaRPr>
          </a:p>
          <a:p>
            <a:r>
              <a:rPr lang="zh-CN" altLang="zh-CN" sz="2800" dirty="0"/>
              <a:t>或者更直观的表示为：</a:t>
            </a:r>
            <a:endParaRPr lang="zh-CN" altLang="zh-CN" sz="2800" dirty="0"/>
          </a:p>
          <a:p>
            <a:r>
              <a:rPr lang="en-US" altLang="zh-CN" sz="2800" dirty="0"/>
              <a:t>def &lt;name&gt;(arg1, arg2,... argN):</a:t>
            </a:r>
            <a:endParaRPr lang="zh-CN" altLang="zh-CN" sz="2800" dirty="0"/>
          </a:p>
          <a:p>
            <a:r>
              <a:rPr lang="en-US" altLang="zh-CN" sz="2800" dirty="0"/>
              <a:t>&lt;statements&gt;</a:t>
            </a:r>
            <a:endParaRPr lang="zh-CN" altLang="zh-CN" sz="2800" dirty="0"/>
          </a:p>
          <a:p>
            <a:r>
              <a:rPr lang="zh-CN" altLang="zh-CN" sz="2800" dirty="0"/>
              <a:t>函数的</a:t>
            </a:r>
            <a:r>
              <a:rPr lang="zh-CN" altLang="zh-CN" sz="2800" dirty="0">
                <a:solidFill>
                  <a:srgbClr val="FF0000"/>
                </a:solidFill>
              </a:rPr>
              <a:t>名字也必须以字母开头</a:t>
            </a:r>
            <a:r>
              <a:rPr lang="zh-CN" altLang="zh-CN" sz="2800" dirty="0"/>
              <a:t>，可以包括</a:t>
            </a:r>
            <a:r>
              <a:rPr lang="zh-CN" altLang="zh-CN" sz="2800" dirty="0">
                <a:solidFill>
                  <a:srgbClr val="FF0000"/>
                </a:solidFill>
              </a:rPr>
              <a:t>下划线“</a:t>
            </a:r>
            <a:r>
              <a:rPr lang="en-US" altLang="zh-CN" sz="2800" dirty="0">
                <a:solidFill>
                  <a:srgbClr val="FF0000"/>
                </a:solidFill>
              </a:rPr>
              <a:t>_</a:t>
            </a:r>
            <a:r>
              <a:rPr lang="zh-CN" altLang="zh-CN" sz="2800" dirty="0">
                <a:solidFill>
                  <a:srgbClr val="FF0000"/>
                </a:solidFill>
              </a:rPr>
              <a:t>”</a:t>
            </a:r>
            <a:r>
              <a:rPr lang="zh-CN" altLang="zh-CN" sz="2800" dirty="0"/>
              <a:t>，同定义变量一样，不能把</a:t>
            </a:r>
            <a:r>
              <a:rPr lang="en-US" altLang="zh-CN" sz="2800" dirty="0"/>
              <a:t>Python</a:t>
            </a:r>
            <a:r>
              <a:rPr lang="zh-CN" altLang="zh-CN" sz="2800" dirty="0"/>
              <a:t>的关键字定义成函数的名字。函数内的语句数量是任意的，每个语句至少有一个空格的缩进，以表示此语句属于这个函数的。函数体必须保持一致的缩进，因为在函数中，缩进结束的地方，表示函数结束。</a:t>
            </a:r>
            <a:endParaRPr lang="zh-CN" altLang="en-US" sz="2800" dirty="0"/>
          </a:p>
        </p:txBody>
      </p:sp>
    </p:spTree>
  </p:cSld>
  <p:clrMapOvr>
    <a:masterClrMapping/>
  </p:clrMapOvr>
  <p:transition spd="med">
    <p:push/>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内容占位符 2"/>
          <p:cNvSpPr>
            <a:spLocks noGrp="1"/>
          </p:cNvSpPr>
          <p:nvPr>
            <p:ph idx="1"/>
          </p:nvPr>
        </p:nvSpPr>
        <p:spPr>
          <a:xfrm>
            <a:off x="628650" y="258763"/>
            <a:ext cx="7886700" cy="5918200"/>
          </a:xfrm>
        </p:spPr>
        <p:txBody>
          <a:bodyPr vert="horz" wrap="square" lIns="91440" tIns="45720" rIns="91440" bIns="45720" anchor="t"/>
          <a:p>
            <a:r>
              <a:rPr lang="zh-CN" altLang="zh-CN" dirty="0"/>
              <a:t>几点注意：</a:t>
            </a:r>
            <a:endParaRPr lang="zh-CN" altLang="zh-CN" dirty="0"/>
          </a:p>
          <a:p>
            <a:r>
              <a:rPr lang="zh-CN" altLang="zh-CN" dirty="0"/>
              <a:t>（</a:t>
            </a:r>
            <a:r>
              <a:rPr lang="en-US" altLang="zh-CN" dirty="0"/>
              <a:t>1</a:t>
            </a:r>
            <a:r>
              <a:rPr lang="zh-CN" altLang="zh-CN" dirty="0"/>
              <a:t>）如果没有</a:t>
            </a:r>
            <a:r>
              <a:rPr lang="en-US" altLang="zh-CN" dirty="0"/>
              <a:t>return</a:t>
            </a:r>
            <a:r>
              <a:rPr lang="zh-CN" altLang="zh-CN" dirty="0"/>
              <a:t>语句，函数执行完毕后也会返回结果，只是结果为</a:t>
            </a:r>
            <a:r>
              <a:rPr lang="en-US" altLang="zh-CN" dirty="0"/>
              <a:t>None</a:t>
            </a:r>
            <a:r>
              <a:rPr lang="zh-CN" altLang="zh-CN" dirty="0"/>
              <a:t>。</a:t>
            </a:r>
            <a:endParaRPr lang="zh-CN" altLang="zh-CN" dirty="0"/>
          </a:p>
          <a:p>
            <a:r>
              <a:rPr lang="zh-CN" altLang="zh-CN" dirty="0"/>
              <a:t>（</a:t>
            </a:r>
            <a:r>
              <a:rPr lang="en-US" altLang="zh-CN" dirty="0"/>
              <a:t>2</a:t>
            </a:r>
            <a:r>
              <a:rPr lang="zh-CN" altLang="zh-CN" dirty="0"/>
              <a:t>）</a:t>
            </a:r>
            <a:r>
              <a:rPr lang="en-US" altLang="zh-CN" dirty="0">
                <a:solidFill>
                  <a:srgbClr val="FF0000"/>
                </a:solidFill>
              </a:rPr>
              <a:t>return None</a:t>
            </a:r>
            <a:r>
              <a:rPr lang="zh-CN" altLang="zh-CN" dirty="0">
                <a:solidFill>
                  <a:srgbClr val="FF0000"/>
                </a:solidFill>
              </a:rPr>
              <a:t>可以简写为</a:t>
            </a:r>
            <a:r>
              <a:rPr lang="en-US" altLang="zh-CN" dirty="0">
                <a:solidFill>
                  <a:srgbClr val="FF0000"/>
                </a:solidFill>
              </a:rPr>
              <a:t>return</a:t>
            </a:r>
            <a:r>
              <a:rPr lang="zh-CN" altLang="zh-CN" dirty="0"/>
              <a:t>。</a:t>
            </a:r>
            <a:endParaRPr lang="zh-CN" altLang="zh-CN" dirty="0"/>
          </a:p>
          <a:p>
            <a:r>
              <a:rPr lang="zh-CN" altLang="zh-CN" dirty="0"/>
              <a:t>（</a:t>
            </a:r>
            <a:r>
              <a:rPr lang="en-US" altLang="zh-CN" dirty="0"/>
              <a:t>3</a:t>
            </a:r>
            <a:r>
              <a:rPr lang="zh-CN" altLang="zh-CN" dirty="0"/>
              <a:t>）在</a:t>
            </a:r>
            <a:r>
              <a:rPr lang="en-US" altLang="zh-CN" dirty="0"/>
              <a:t>Python</a:t>
            </a:r>
            <a:r>
              <a:rPr lang="zh-CN" altLang="zh-CN" dirty="0"/>
              <a:t>中定义函数时，需要保持函数体中同一层级代码的缩进一致。</a:t>
            </a:r>
            <a:endParaRPr lang="en-US" altLang="zh-CN" dirty="0"/>
          </a:p>
          <a:p>
            <a:endParaRPr lang="en-US" altLang="zh-CN" dirty="0"/>
          </a:p>
          <a:p>
            <a:r>
              <a:rPr lang="zh-CN" altLang="zh-CN" dirty="0"/>
              <a:t>在一个函数中还可以打印出多条语句，并能做相应的运算操作，以及打印出运算结果。</a:t>
            </a:r>
            <a:endParaRPr lang="zh-CN" altLang="en-US" dirty="0"/>
          </a:p>
        </p:txBody>
      </p:sp>
    </p:spTree>
  </p:cSld>
  <p:clrMapOvr>
    <a:masterClrMapping/>
  </p:clrMapOvr>
  <p:transition spd="med">
    <p:push/>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7.3  </a:t>
            </a:r>
            <a:r>
              <a:rPr lang="zh-CN" altLang="zh-CN" dirty="0">
                <a:effectLst>
                  <a:outerShdw blurRad="38100" dist="38100" dir="2700000">
                    <a:srgbClr val="000000"/>
                  </a:outerShdw>
                </a:effectLst>
              </a:rPr>
              <a:t>函数的参数</a:t>
            </a:r>
            <a:endParaRPr lang="zh-CN" altLang="en-US" dirty="0">
              <a:effectLst>
                <a:outerShdw blurRad="38100" dist="38100" dir="2700000">
                  <a:srgbClr val="000000"/>
                </a:outerShdw>
              </a:effectLst>
            </a:endParaRPr>
          </a:p>
        </p:txBody>
      </p:sp>
      <p:sp>
        <p:nvSpPr>
          <p:cNvPr id="273411" name="内容占位符 2"/>
          <p:cNvSpPr>
            <a:spLocks noGrp="1"/>
          </p:cNvSpPr>
          <p:nvPr>
            <p:ph idx="1"/>
          </p:nvPr>
        </p:nvSpPr>
        <p:spPr>
          <a:xfrm>
            <a:off x="714375" y="1214438"/>
            <a:ext cx="7886700" cy="4889500"/>
          </a:xfrm>
        </p:spPr>
        <p:txBody>
          <a:bodyPr vert="horz" wrap="square" lIns="91440" tIns="45720" rIns="91440" bIns="45720" anchor="t"/>
          <a:p>
            <a:r>
              <a:rPr lang="zh-CN" altLang="zh-CN" dirty="0"/>
              <a:t>我们在</a:t>
            </a:r>
            <a:r>
              <a:rPr lang="en-US" altLang="zh-CN" dirty="0"/>
              <a:t>7.2</a:t>
            </a:r>
            <a:r>
              <a:rPr lang="zh-CN" altLang="zh-CN" dirty="0"/>
              <a:t>节中讲述了如何定义函数，但讲述的是定义简单的函数，还有一类函数是带有参数的，称为带参数的函数。本节将探讨如何定义带参的函数及其使用。</a:t>
            </a:r>
            <a:endParaRPr lang="zh-CN" altLang="zh-CN" dirty="0"/>
          </a:p>
          <a:p>
            <a:r>
              <a:rPr lang="zh-CN" altLang="zh-CN" dirty="0"/>
              <a:t>调用函数时可以使用以下参数类型：</a:t>
            </a:r>
            <a:endParaRPr lang="zh-CN" altLang="zh-CN" dirty="0"/>
          </a:p>
          <a:p>
            <a:r>
              <a:rPr lang="zh-CN" altLang="zh-CN" dirty="0">
                <a:solidFill>
                  <a:srgbClr val="FF0000"/>
                </a:solidFill>
              </a:rPr>
              <a:t>（</a:t>
            </a:r>
            <a:r>
              <a:rPr lang="en-US" altLang="zh-CN" dirty="0">
                <a:solidFill>
                  <a:srgbClr val="FF0000"/>
                </a:solidFill>
              </a:rPr>
              <a:t>1</a:t>
            </a:r>
            <a:r>
              <a:rPr lang="zh-CN" altLang="zh-CN" dirty="0">
                <a:solidFill>
                  <a:srgbClr val="FF0000"/>
                </a:solidFill>
              </a:rPr>
              <a:t>）必须参数。</a:t>
            </a:r>
            <a:endParaRPr lang="zh-CN" altLang="zh-CN" dirty="0">
              <a:solidFill>
                <a:srgbClr val="FF0000"/>
              </a:solidFill>
            </a:endParaRPr>
          </a:p>
          <a:p>
            <a:r>
              <a:rPr lang="zh-CN" altLang="zh-CN" dirty="0">
                <a:solidFill>
                  <a:srgbClr val="FF0000"/>
                </a:solidFill>
              </a:rPr>
              <a:t>（</a:t>
            </a:r>
            <a:r>
              <a:rPr lang="en-US" altLang="zh-CN" dirty="0">
                <a:solidFill>
                  <a:srgbClr val="FF0000"/>
                </a:solidFill>
              </a:rPr>
              <a:t>2</a:t>
            </a:r>
            <a:r>
              <a:rPr lang="zh-CN" altLang="zh-CN" dirty="0">
                <a:solidFill>
                  <a:srgbClr val="FF0000"/>
                </a:solidFill>
              </a:rPr>
              <a:t>）关键字参数。</a:t>
            </a:r>
            <a:endParaRPr lang="zh-CN" altLang="zh-CN" dirty="0">
              <a:solidFill>
                <a:srgbClr val="FF0000"/>
              </a:solidFill>
            </a:endParaRPr>
          </a:p>
          <a:p>
            <a:r>
              <a:rPr lang="zh-CN" altLang="zh-CN" dirty="0">
                <a:solidFill>
                  <a:srgbClr val="FF0000"/>
                </a:solidFill>
              </a:rPr>
              <a:t>（</a:t>
            </a:r>
            <a:r>
              <a:rPr lang="en-US" altLang="zh-CN" dirty="0">
                <a:solidFill>
                  <a:srgbClr val="FF0000"/>
                </a:solidFill>
              </a:rPr>
              <a:t>3</a:t>
            </a:r>
            <a:r>
              <a:rPr lang="zh-CN" altLang="zh-CN" dirty="0">
                <a:solidFill>
                  <a:srgbClr val="FF0000"/>
                </a:solidFill>
              </a:rPr>
              <a:t>）默认参数。</a:t>
            </a:r>
            <a:endParaRPr lang="zh-CN" altLang="zh-CN" dirty="0">
              <a:solidFill>
                <a:srgbClr val="FF0000"/>
              </a:solidFill>
            </a:endParaRPr>
          </a:p>
          <a:p>
            <a:r>
              <a:rPr lang="zh-CN" altLang="zh-CN" dirty="0">
                <a:solidFill>
                  <a:srgbClr val="FF0000"/>
                </a:solidFill>
              </a:rPr>
              <a:t>（</a:t>
            </a:r>
            <a:r>
              <a:rPr lang="en-US" altLang="zh-CN" dirty="0">
                <a:solidFill>
                  <a:srgbClr val="FF0000"/>
                </a:solidFill>
              </a:rPr>
              <a:t>4</a:t>
            </a:r>
            <a:r>
              <a:rPr lang="zh-CN" altLang="zh-CN" dirty="0">
                <a:solidFill>
                  <a:srgbClr val="FF0000"/>
                </a:solidFill>
              </a:rPr>
              <a:t>）可变参数。</a:t>
            </a:r>
            <a:endParaRPr lang="zh-CN" altLang="zh-CN" dirty="0">
              <a:solidFill>
                <a:srgbClr val="FF0000"/>
              </a:solidFill>
            </a:endParaRPr>
          </a:p>
          <a:p>
            <a:r>
              <a:rPr lang="zh-CN" altLang="zh-CN" dirty="0">
                <a:solidFill>
                  <a:srgbClr val="FF0000"/>
                </a:solidFill>
              </a:rPr>
              <a:t>（</a:t>
            </a:r>
            <a:r>
              <a:rPr lang="en-US" altLang="zh-CN" dirty="0">
                <a:solidFill>
                  <a:srgbClr val="FF0000"/>
                </a:solidFill>
              </a:rPr>
              <a:t>5</a:t>
            </a:r>
            <a:r>
              <a:rPr lang="zh-CN" altLang="zh-CN" dirty="0">
                <a:solidFill>
                  <a:srgbClr val="FF0000"/>
                </a:solidFill>
              </a:rPr>
              <a:t>）组合参数。</a:t>
            </a:r>
            <a:endParaRPr lang="zh-CN" altLang="en-US" dirty="0">
              <a:solidFill>
                <a:srgbClr val="FF0000"/>
              </a:solidFill>
            </a:endParaRPr>
          </a:p>
        </p:txBody>
      </p:sp>
    </p:spTree>
  </p:cSld>
  <p:clrMapOvr>
    <a:masterClrMapping/>
  </p:clrMapOvr>
  <p:transition spd="med">
    <p:push/>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0338"/>
            <a:ext cx="7886700" cy="72707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7.3.1  </a:t>
            </a:r>
            <a:r>
              <a:rPr lang="zh-CN" altLang="zh-CN" dirty="0">
                <a:solidFill>
                  <a:srgbClr val="FF0000"/>
                </a:solidFill>
                <a:effectLst>
                  <a:outerShdw blurRad="38100" dist="38100" dir="2700000">
                    <a:srgbClr val="000000"/>
                  </a:outerShdw>
                </a:effectLst>
              </a:rPr>
              <a:t>必须参数</a:t>
            </a:r>
            <a:endParaRPr lang="zh-CN" altLang="en-US" dirty="0">
              <a:solidFill>
                <a:srgbClr val="FF0000"/>
              </a:solidFill>
              <a:effectLst>
                <a:outerShdw blurRad="38100" dist="38100" dir="2700000">
                  <a:srgbClr val="000000"/>
                </a:outerShdw>
              </a:effectLst>
            </a:endParaRPr>
          </a:p>
        </p:txBody>
      </p:sp>
      <p:sp>
        <p:nvSpPr>
          <p:cNvPr id="274435" name="内容占位符 2"/>
          <p:cNvSpPr>
            <a:spLocks noGrp="1"/>
          </p:cNvSpPr>
          <p:nvPr>
            <p:ph idx="1"/>
          </p:nvPr>
        </p:nvSpPr>
        <p:spPr>
          <a:xfrm>
            <a:off x="628650" y="887413"/>
            <a:ext cx="7886700" cy="5732462"/>
          </a:xfrm>
        </p:spPr>
        <p:txBody>
          <a:bodyPr vert="horz" wrap="square" lIns="91440" tIns="45720" rIns="91440" bIns="45720" anchor="t"/>
          <a:p>
            <a:r>
              <a:rPr lang="zh-CN" altLang="zh-CN" sz="2800" dirty="0">
                <a:solidFill>
                  <a:srgbClr val="FF0000"/>
                </a:solidFill>
              </a:rPr>
              <a:t>必须参数须以正确的顺序传入函数。调用时的数量必须和声明时的一样</a:t>
            </a:r>
            <a:r>
              <a:rPr lang="zh-CN" altLang="zh-CN" sz="2800" dirty="0"/>
              <a:t>。</a:t>
            </a:r>
            <a:endParaRPr lang="en-US" altLang="zh-CN" sz="2800" dirty="0"/>
          </a:p>
          <a:p>
            <a:r>
              <a:rPr lang="en-US" altLang="zh-CN" sz="2800" dirty="0"/>
              <a:t>def paramone(str):</a:t>
            </a:r>
            <a:endParaRPr lang="zh-CN" altLang="zh-CN" sz="2800" dirty="0"/>
          </a:p>
          <a:p>
            <a:r>
              <a:rPr lang="en-US" altLang="zh-CN" sz="2800" dirty="0"/>
              <a:t>	    print('the param is:',str)</a:t>
            </a:r>
            <a:endParaRPr lang="zh-CN" altLang="zh-CN" sz="2800" dirty="0"/>
          </a:p>
          <a:p>
            <a:r>
              <a:rPr lang="en-US" altLang="zh-CN" sz="2800" dirty="0"/>
              <a:t>	    print('</a:t>
            </a:r>
            <a:r>
              <a:rPr lang="zh-CN" altLang="zh-CN" sz="2800" dirty="0"/>
              <a:t>我是一个传入参数，我的值是：</a:t>
            </a:r>
            <a:r>
              <a:rPr lang="en-US" altLang="zh-CN" sz="2800" dirty="0"/>
              <a:t>',str)</a:t>
            </a:r>
            <a:endParaRPr lang="zh-CN" altLang="zh-CN" sz="2800" dirty="0"/>
          </a:p>
          <a:p>
            <a:r>
              <a:rPr lang="en-US" altLang="zh-CN" sz="2800" dirty="0"/>
              <a:t> paramone('hello,world')</a:t>
            </a:r>
            <a:endParaRPr lang="en-US" altLang="zh-CN" sz="2800" dirty="0"/>
          </a:p>
          <a:p>
            <a:r>
              <a:rPr lang="zh-CN" altLang="zh-CN" sz="2800" dirty="0"/>
              <a:t>我们定义了一个必须传入一个参数的函数</a:t>
            </a:r>
            <a:r>
              <a:rPr lang="en-US" altLang="zh-CN" sz="2800" dirty="0"/>
              <a:t>paramone(str)</a:t>
            </a:r>
            <a:r>
              <a:rPr lang="zh-CN" altLang="zh-CN" sz="2800" dirty="0"/>
              <a:t>，其传入参数为</a:t>
            </a:r>
            <a:r>
              <a:rPr lang="en-US" altLang="zh-CN" sz="2800" dirty="0"/>
              <a:t>str</a:t>
            </a:r>
            <a:r>
              <a:rPr lang="zh-CN" altLang="zh-CN" sz="2800" dirty="0"/>
              <a:t>，结果即是将</a:t>
            </a:r>
            <a:r>
              <a:rPr lang="en-US" altLang="zh-CN" sz="2800" dirty="0"/>
              <a:t>’hello,world’</a:t>
            </a:r>
            <a:r>
              <a:rPr lang="zh-CN" altLang="zh-CN" sz="2800" dirty="0"/>
              <a:t>这个值传给</a:t>
            </a:r>
            <a:r>
              <a:rPr lang="en-US" altLang="zh-CN" sz="2800" dirty="0"/>
              <a:t>str</a:t>
            </a:r>
            <a:r>
              <a:rPr lang="zh-CN" altLang="zh-CN" sz="2800" dirty="0"/>
              <a:t>。</a:t>
            </a:r>
            <a:endParaRPr lang="zh-CN" altLang="en-US" sz="2800" dirty="0"/>
          </a:p>
        </p:txBody>
      </p:sp>
    </p:spTree>
  </p:cSld>
  <p:clrMapOvr>
    <a:masterClrMapping/>
  </p:clrMapOvr>
  <p:transition spd="med">
    <p:push/>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50813"/>
            <a:ext cx="7886700" cy="804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7.3.2  </a:t>
            </a:r>
            <a:r>
              <a:rPr lang="zh-CN" altLang="zh-CN" dirty="0">
                <a:solidFill>
                  <a:srgbClr val="FF0000"/>
                </a:solidFill>
                <a:effectLst>
                  <a:outerShdw blurRad="38100" dist="38100" dir="2700000">
                    <a:srgbClr val="000000"/>
                  </a:outerShdw>
                </a:effectLst>
              </a:rPr>
              <a:t>关键字参数</a:t>
            </a:r>
            <a:endParaRPr lang="zh-CN" altLang="en-US" dirty="0">
              <a:solidFill>
                <a:srgbClr val="FF0000"/>
              </a:solidFill>
              <a:effectLst>
                <a:outerShdw blurRad="38100" dist="38100" dir="2700000">
                  <a:srgbClr val="000000"/>
                </a:outerShdw>
              </a:effectLst>
            </a:endParaRPr>
          </a:p>
        </p:txBody>
      </p:sp>
      <p:sp>
        <p:nvSpPr>
          <p:cNvPr id="3" name="内容占位符 2"/>
          <p:cNvSpPr>
            <a:spLocks noGrp="1"/>
          </p:cNvSpPr>
          <p:nvPr>
            <p:ph idx="1"/>
          </p:nvPr>
        </p:nvSpPr>
        <p:spPr>
          <a:xfrm>
            <a:off x="628650" y="955675"/>
            <a:ext cx="7886700" cy="5902325"/>
          </a:xfrm>
        </p:spPr>
        <p:txBody>
          <a:bodyPr vert="horz" wrap="square" lIns="91440" tIns="45720" rIns="91440" bIns="45720" numCol="1" anchor="t" anchorCtr="0" compatLnSpc="1"/>
          <a:p>
            <a:pPr>
              <a:lnSpc>
                <a:spcPct val="80000"/>
              </a:lnSpc>
            </a:pPr>
            <a:r>
              <a:rPr lang="zh-CN" altLang="zh-CN" sz="2500" dirty="0"/>
              <a:t>函数调用使用关键字参数来确定传入的参数值。</a:t>
            </a:r>
            <a:endParaRPr lang="zh-CN" altLang="zh-CN" sz="2500" dirty="0"/>
          </a:p>
          <a:p>
            <a:pPr>
              <a:lnSpc>
                <a:spcPct val="80000"/>
              </a:lnSpc>
            </a:pPr>
            <a:r>
              <a:rPr lang="zh-CN" altLang="zh-CN" sz="2500" dirty="0"/>
              <a:t>使用关键字参数</a:t>
            </a:r>
            <a:r>
              <a:rPr lang="en-US" altLang="zh-CN" sz="2500" dirty="0"/>
              <a:t>Python </a:t>
            </a:r>
            <a:r>
              <a:rPr lang="zh-CN" altLang="zh-CN" sz="2500" dirty="0">
                <a:solidFill>
                  <a:srgbClr val="FF0000"/>
                </a:solidFill>
              </a:rPr>
              <a:t>解释器能够用参数名匹配参数</a:t>
            </a:r>
            <a:r>
              <a:rPr lang="zh-CN" altLang="zh-CN" sz="2500" dirty="0"/>
              <a:t>值。</a:t>
            </a:r>
            <a:endParaRPr lang="en-US" altLang="zh-CN" sz="2500" dirty="0"/>
          </a:p>
          <a:p>
            <a:pPr>
              <a:lnSpc>
                <a:spcPct val="80000"/>
              </a:lnSpc>
            </a:pPr>
            <a:r>
              <a:rPr lang="en-US" altLang="zh-CN" sz="2500" dirty="0"/>
              <a:t>def personinfo(age,name):</a:t>
            </a:r>
            <a:endParaRPr lang="zh-CN" altLang="zh-CN" sz="2500" dirty="0"/>
          </a:p>
          <a:p>
            <a:pPr>
              <a:lnSpc>
                <a:spcPct val="80000"/>
              </a:lnSpc>
            </a:pPr>
            <a:r>
              <a:rPr lang="en-US" altLang="zh-CN" sz="2500" dirty="0"/>
              <a:t>    print('</a:t>
            </a:r>
            <a:r>
              <a:rPr lang="zh-CN" altLang="zh-CN" sz="2500" dirty="0"/>
              <a:t>年龄：</a:t>
            </a:r>
            <a:r>
              <a:rPr lang="en-US" altLang="zh-CN" sz="2500" dirty="0"/>
              <a:t>',age)</a:t>
            </a:r>
            <a:endParaRPr lang="zh-CN" altLang="zh-CN" sz="2500" dirty="0"/>
          </a:p>
          <a:p>
            <a:pPr>
              <a:lnSpc>
                <a:spcPct val="80000"/>
              </a:lnSpc>
            </a:pPr>
            <a:r>
              <a:rPr lang="en-US" altLang="zh-CN" sz="2500" dirty="0"/>
              <a:t>    print('</a:t>
            </a:r>
            <a:r>
              <a:rPr lang="zh-CN" altLang="zh-CN" sz="2500" dirty="0"/>
              <a:t>名称：</a:t>
            </a:r>
            <a:r>
              <a:rPr lang="en-US" altLang="zh-CN" sz="2500" dirty="0"/>
              <a:t>',name)</a:t>
            </a:r>
            <a:endParaRPr lang="zh-CN" altLang="zh-CN" sz="2500" dirty="0"/>
          </a:p>
          <a:p>
            <a:pPr>
              <a:lnSpc>
                <a:spcPct val="80000"/>
              </a:lnSpc>
            </a:pPr>
            <a:r>
              <a:rPr lang="en-US" altLang="zh-CN" sz="2500" dirty="0"/>
              <a:t>    return</a:t>
            </a:r>
            <a:endParaRPr lang="zh-CN" altLang="zh-CN" sz="2500" dirty="0"/>
          </a:p>
          <a:p>
            <a:pPr>
              <a:lnSpc>
                <a:spcPct val="80000"/>
              </a:lnSpc>
            </a:pPr>
            <a:r>
              <a:rPr lang="en-US" altLang="zh-CN" sz="2500" dirty="0"/>
              <a:t>print('-------</a:t>
            </a:r>
            <a:r>
              <a:rPr lang="zh-CN" altLang="zh-CN" sz="2500" dirty="0"/>
              <a:t>按参数顺序传入参数</a:t>
            </a:r>
            <a:r>
              <a:rPr lang="en-US" altLang="zh-CN" sz="2500" dirty="0"/>
              <a:t>-------')</a:t>
            </a:r>
            <a:endParaRPr lang="zh-CN" altLang="zh-CN" sz="2500" dirty="0"/>
          </a:p>
          <a:p>
            <a:pPr>
              <a:lnSpc>
                <a:spcPct val="80000"/>
              </a:lnSpc>
            </a:pPr>
            <a:r>
              <a:rPr lang="en-US" altLang="zh-CN" sz="2500" dirty="0"/>
              <a:t>personinfo(21,'</a:t>
            </a:r>
            <a:r>
              <a:rPr lang="zh-CN" altLang="zh-CN" sz="2500" dirty="0"/>
              <a:t>小萌</a:t>
            </a:r>
            <a:r>
              <a:rPr lang="en-US" altLang="zh-CN" sz="2500" dirty="0"/>
              <a:t>')</a:t>
            </a:r>
            <a:endParaRPr lang="zh-CN" altLang="zh-CN" sz="2500" dirty="0"/>
          </a:p>
          <a:p>
            <a:pPr>
              <a:lnSpc>
                <a:spcPct val="80000"/>
              </a:lnSpc>
            </a:pPr>
            <a:r>
              <a:rPr lang="en-US" altLang="zh-CN" sz="2500" dirty="0"/>
              <a:t>print('-------</a:t>
            </a:r>
            <a:r>
              <a:rPr lang="zh-CN" altLang="zh-CN" sz="2500" dirty="0"/>
              <a:t>不按参数顺序传入参数，指定参数名</a:t>
            </a:r>
            <a:r>
              <a:rPr lang="en-US" altLang="zh-CN" sz="2500" dirty="0"/>
              <a:t>-------')</a:t>
            </a:r>
            <a:endParaRPr lang="zh-CN" altLang="zh-CN" sz="2500" dirty="0"/>
          </a:p>
          <a:p>
            <a:pPr>
              <a:lnSpc>
                <a:spcPct val="80000"/>
              </a:lnSpc>
            </a:pPr>
            <a:r>
              <a:rPr lang="en-US" altLang="zh-CN" sz="2500" dirty="0"/>
              <a:t>personinfo(name='</a:t>
            </a:r>
            <a:r>
              <a:rPr lang="zh-CN" altLang="zh-CN" sz="2500" dirty="0"/>
              <a:t>小萌</a:t>
            </a:r>
            <a:r>
              <a:rPr lang="en-US" altLang="zh-CN" sz="2500" dirty="0"/>
              <a:t>',age=21)</a:t>
            </a:r>
            <a:endParaRPr lang="en-US" altLang="zh-CN" sz="2500" dirty="0"/>
          </a:p>
          <a:p>
            <a:pPr>
              <a:lnSpc>
                <a:spcPct val="80000"/>
              </a:lnSpc>
            </a:pPr>
            <a:r>
              <a:rPr lang="en-US" altLang="zh-CN" sz="2500" dirty="0"/>
              <a:t>print('-------</a:t>
            </a:r>
            <a:r>
              <a:rPr lang="zh-CN" altLang="zh-CN" sz="2500" dirty="0"/>
              <a:t>按参数顺序传入参数，并指定参数名</a:t>
            </a:r>
            <a:r>
              <a:rPr lang="en-US" altLang="zh-CN" sz="2500" dirty="0"/>
              <a:t>-------')</a:t>
            </a:r>
            <a:endParaRPr lang="zh-CN" altLang="zh-CN" sz="2500" dirty="0"/>
          </a:p>
          <a:p>
            <a:pPr>
              <a:lnSpc>
                <a:spcPct val="80000"/>
              </a:lnSpc>
            </a:pPr>
            <a:r>
              <a:rPr lang="en-US" altLang="zh-CN" sz="2500" dirty="0"/>
              <a:t>personinfo(age=21,name='</a:t>
            </a:r>
            <a:r>
              <a:rPr lang="zh-CN" altLang="zh-CN" sz="2500" dirty="0"/>
              <a:t>小萌</a:t>
            </a:r>
            <a:r>
              <a:rPr lang="en-US" altLang="zh-CN" sz="2500" dirty="0"/>
              <a:t>')</a:t>
            </a:r>
            <a:endParaRPr lang="zh-CN" altLang="en-US" sz="2500" dirty="0"/>
          </a:p>
          <a:p>
            <a:pPr>
              <a:lnSpc>
                <a:spcPct val="80000"/>
              </a:lnSpc>
            </a:pPr>
            <a:endParaRPr lang="zh-CN" altLang="zh-CN" sz="2500" dirty="0"/>
          </a:p>
        </p:txBody>
      </p:sp>
    </p:spTree>
  </p:cSld>
  <p:clrMapOvr>
    <a:masterClrMapping/>
  </p:clrMapOvr>
  <p:transition spd="med">
    <p:push/>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87325"/>
            <a:ext cx="7886700" cy="658813"/>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7.3.3  </a:t>
            </a:r>
            <a:r>
              <a:rPr lang="zh-CN" altLang="zh-CN" sz="3600" dirty="0">
                <a:solidFill>
                  <a:srgbClr val="FF0000"/>
                </a:solidFill>
                <a:effectLst>
                  <a:outerShdw blurRad="38100" dist="38100" dir="2700000">
                    <a:srgbClr val="000000"/>
                  </a:outerShdw>
                </a:effectLst>
              </a:rPr>
              <a:t>默认参数</a:t>
            </a:r>
            <a:endParaRPr lang="zh-CN" altLang="en-US" sz="3600" dirty="0">
              <a:solidFill>
                <a:srgbClr val="FF0000"/>
              </a:solidFill>
              <a:effectLst>
                <a:outerShdw blurRad="38100" dist="38100" dir="2700000">
                  <a:srgbClr val="000000"/>
                </a:outerShdw>
              </a:effectLst>
            </a:endParaRPr>
          </a:p>
        </p:txBody>
      </p:sp>
      <p:sp>
        <p:nvSpPr>
          <p:cNvPr id="276483" name="内容占位符 2"/>
          <p:cNvSpPr>
            <a:spLocks noGrp="1"/>
          </p:cNvSpPr>
          <p:nvPr>
            <p:ph idx="1"/>
          </p:nvPr>
        </p:nvSpPr>
        <p:spPr>
          <a:xfrm>
            <a:off x="628650" y="955675"/>
            <a:ext cx="7886700" cy="5595938"/>
          </a:xfrm>
        </p:spPr>
        <p:txBody>
          <a:bodyPr vert="horz" wrap="square" lIns="91440" tIns="45720" rIns="91440" bIns="45720" anchor="t"/>
          <a:p>
            <a:r>
              <a:rPr lang="zh-CN" altLang="zh-CN" dirty="0"/>
              <a:t>调用函数时，如果没有传递参数，则会使用默认参数。</a:t>
            </a:r>
            <a:endParaRPr lang="zh-CN" altLang="zh-CN" dirty="0"/>
          </a:p>
          <a:p>
            <a:r>
              <a:rPr lang="zh-CN" altLang="zh-CN" dirty="0"/>
              <a:t>所谓使用默认参数，就是我们在定义函数时，给参数一个默认值，当没有给调用该函数时的该参数赋值时，调用的函数就使用这个默认的值。</a:t>
            </a:r>
            <a:endParaRPr lang="en-US" altLang="zh-CN" dirty="0"/>
          </a:p>
          <a:p>
            <a:r>
              <a:rPr lang="en-US" altLang="zh-CN" dirty="0"/>
              <a:t>def defaultparam(name,age=23):</a:t>
            </a:r>
            <a:endParaRPr lang="zh-CN" altLang="zh-CN" dirty="0"/>
          </a:p>
          <a:p>
            <a:r>
              <a:rPr lang="en-US" altLang="zh-CN" dirty="0"/>
              <a:t>    print('hi</a:t>
            </a:r>
            <a:r>
              <a:rPr lang="zh-CN" altLang="zh-CN" dirty="0"/>
              <a:t>，我叫：</a:t>
            </a:r>
            <a:r>
              <a:rPr lang="en-US" altLang="zh-CN" dirty="0"/>
              <a:t>',name)</a:t>
            </a:r>
            <a:endParaRPr lang="zh-CN" altLang="zh-CN" dirty="0"/>
          </a:p>
          <a:p>
            <a:r>
              <a:rPr lang="en-US" altLang="zh-CN" dirty="0"/>
              <a:t>    print('</a:t>
            </a:r>
            <a:r>
              <a:rPr lang="zh-CN" altLang="zh-CN" dirty="0"/>
              <a:t>我今年：</a:t>
            </a:r>
            <a:r>
              <a:rPr lang="en-US" altLang="zh-CN" dirty="0"/>
              <a:t>',age)</a:t>
            </a:r>
            <a:endParaRPr lang="zh-CN" altLang="zh-CN" dirty="0"/>
          </a:p>
          <a:p>
            <a:r>
              <a:rPr lang="en-US" altLang="zh-CN" dirty="0"/>
              <a:t>    return</a:t>
            </a:r>
            <a:endParaRPr lang="zh-CN" altLang="zh-CN" dirty="0"/>
          </a:p>
          <a:p>
            <a:r>
              <a:rPr lang="en-US" altLang="zh-CN" dirty="0"/>
              <a:t> </a:t>
            </a:r>
            <a:endParaRPr lang="zh-CN" altLang="zh-CN" dirty="0"/>
          </a:p>
          <a:p>
            <a:r>
              <a:rPr lang="en-US" altLang="zh-CN" dirty="0"/>
              <a:t>defaultparam('</a:t>
            </a:r>
            <a:r>
              <a:rPr lang="zh-CN" altLang="zh-CN" dirty="0"/>
              <a:t>小萌</a:t>
            </a:r>
            <a:r>
              <a:rPr lang="en-US" altLang="zh-CN" dirty="0"/>
              <a:t>')</a:t>
            </a:r>
            <a:endParaRPr lang="zh-CN" altLang="en-US" dirty="0"/>
          </a:p>
        </p:txBody>
      </p:sp>
    </p:spTree>
  </p:cSld>
  <p:clrMapOvr>
    <a:masterClrMapping/>
  </p:clrMapOvr>
  <p:transition spd="med">
    <p:push/>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6" name="内容占位符 2"/>
          <p:cNvSpPr>
            <a:spLocks noGrp="1"/>
          </p:cNvSpPr>
          <p:nvPr>
            <p:ph idx="1"/>
          </p:nvPr>
        </p:nvSpPr>
        <p:spPr>
          <a:xfrm>
            <a:off x="214313" y="136525"/>
            <a:ext cx="8929687" cy="6591300"/>
          </a:xfrm>
        </p:spPr>
        <p:txBody>
          <a:bodyPr vert="horz" wrap="square" lIns="91440" tIns="45720" rIns="91440" bIns="45720" anchor="t"/>
          <a:p>
            <a:pPr>
              <a:buNone/>
            </a:pPr>
            <a:r>
              <a:rPr lang="zh-CN" altLang="en-US" sz="2800" dirty="0"/>
              <a:t>对于</a:t>
            </a:r>
            <a:r>
              <a:rPr lang="zh-CN" altLang="zh-CN" sz="2800" dirty="0"/>
              <a:t>默认参数</a:t>
            </a:r>
            <a:r>
              <a:rPr lang="zh-CN" altLang="en-US" sz="2800" dirty="0"/>
              <a:t>：</a:t>
            </a:r>
            <a:endParaRPr lang="en-US" altLang="zh-CN" sz="2800" dirty="0"/>
          </a:p>
          <a:p>
            <a:pPr>
              <a:buNone/>
            </a:pPr>
            <a:r>
              <a:rPr lang="zh-CN" altLang="zh-CN" sz="2800" dirty="0"/>
              <a:t>（</a:t>
            </a:r>
            <a:r>
              <a:rPr lang="en-US" altLang="zh-CN" sz="2800" dirty="0"/>
              <a:t>1</a:t>
            </a:r>
            <a:r>
              <a:rPr lang="zh-CN" altLang="zh-CN" sz="2800" dirty="0"/>
              <a:t>）</a:t>
            </a:r>
            <a:r>
              <a:rPr lang="zh-CN" altLang="zh-CN" sz="2800" dirty="0">
                <a:solidFill>
                  <a:srgbClr val="FF0000"/>
                </a:solidFill>
              </a:rPr>
              <a:t>不管有多少个默认参数，默认参数都不能在必须参数之前</a:t>
            </a:r>
            <a:r>
              <a:rPr lang="zh-CN" altLang="zh-CN" sz="2800" dirty="0"/>
              <a:t>。</a:t>
            </a:r>
            <a:endParaRPr lang="zh-CN" altLang="zh-CN" sz="2800" dirty="0"/>
          </a:p>
          <a:p>
            <a:pPr>
              <a:buNone/>
            </a:pPr>
            <a:r>
              <a:rPr lang="zh-CN" altLang="zh-CN" sz="2800" dirty="0"/>
              <a:t>（</a:t>
            </a:r>
            <a:r>
              <a:rPr lang="en-US" altLang="zh-CN" sz="2800" dirty="0"/>
              <a:t>2</a:t>
            </a:r>
            <a:r>
              <a:rPr lang="zh-CN" altLang="zh-CN" sz="2800" dirty="0"/>
              <a:t>）</a:t>
            </a:r>
            <a:r>
              <a:rPr lang="zh-CN" altLang="zh-CN" sz="2800" dirty="0">
                <a:solidFill>
                  <a:srgbClr val="FF0000"/>
                </a:solidFill>
              </a:rPr>
              <a:t>不管有多少个默认参数，若不传入默认参数值，都会使用默认值</a:t>
            </a:r>
            <a:r>
              <a:rPr lang="zh-CN" altLang="zh-CN" sz="2800" dirty="0"/>
              <a:t>。</a:t>
            </a:r>
            <a:endParaRPr lang="zh-CN" altLang="zh-CN" sz="2800" dirty="0"/>
          </a:p>
          <a:p>
            <a:pPr>
              <a:buNone/>
            </a:pPr>
            <a:r>
              <a:rPr lang="zh-CN" altLang="zh-CN" sz="2800" dirty="0"/>
              <a:t>（</a:t>
            </a:r>
            <a:r>
              <a:rPr lang="en-US" altLang="zh-CN" sz="2800" dirty="0"/>
              <a:t>3</a:t>
            </a:r>
            <a:r>
              <a:rPr lang="zh-CN" altLang="zh-CN" sz="2800" dirty="0"/>
              <a:t>）若要更改某一个默认参数的值，而不想传入其他默认参数，且其位置不是第一个默认参数，可以通过</a:t>
            </a:r>
            <a:r>
              <a:rPr lang="zh-CN" altLang="zh-CN" sz="2800" dirty="0">
                <a:solidFill>
                  <a:srgbClr val="FF0000"/>
                </a:solidFill>
              </a:rPr>
              <a:t>参数名来更改想要更改的默认参数的值。</a:t>
            </a:r>
            <a:endParaRPr lang="zh-CN" altLang="zh-CN" sz="2800" dirty="0">
              <a:solidFill>
                <a:srgbClr val="FF0000"/>
              </a:solidFill>
            </a:endParaRPr>
          </a:p>
          <a:p>
            <a:pPr>
              <a:buNone/>
            </a:pPr>
            <a:r>
              <a:rPr lang="zh-CN" altLang="zh-CN" sz="2800" dirty="0"/>
              <a:t>（</a:t>
            </a:r>
            <a:r>
              <a:rPr lang="en-US" altLang="zh-CN" sz="2800" dirty="0"/>
              <a:t>4</a:t>
            </a:r>
            <a:r>
              <a:rPr lang="zh-CN" altLang="zh-CN" sz="2800" dirty="0"/>
              <a:t>）若</a:t>
            </a:r>
            <a:r>
              <a:rPr lang="zh-CN" altLang="zh-CN" sz="2800" dirty="0">
                <a:solidFill>
                  <a:srgbClr val="FF0000"/>
                </a:solidFill>
              </a:rPr>
              <a:t>有一个默认参数是通过传入参数名更改参数值</a:t>
            </a:r>
            <a:r>
              <a:rPr lang="zh-CN" altLang="zh-CN" sz="2800" dirty="0"/>
              <a:t>，则</a:t>
            </a:r>
            <a:r>
              <a:rPr lang="zh-CN" altLang="zh-CN" sz="2800" dirty="0">
                <a:solidFill>
                  <a:srgbClr val="FF0000"/>
                </a:solidFill>
              </a:rPr>
              <a:t>其他任何想要更改的默认参数都需要传入参数名来更改参数值</a:t>
            </a:r>
            <a:r>
              <a:rPr lang="zh-CN" altLang="zh-CN" sz="2800" dirty="0"/>
              <a:t>，否则报错。</a:t>
            </a:r>
            <a:endParaRPr lang="zh-CN" altLang="zh-CN" sz="2800" dirty="0"/>
          </a:p>
          <a:p>
            <a:pPr>
              <a:buNone/>
            </a:pPr>
            <a:r>
              <a:rPr lang="zh-CN" altLang="zh-CN" sz="2800" dirty="0"/>
              <a:t>（</a:t>
            </a:r>
            <a:r>
              <a:rPr lang="en-US" altLang="zh-CN" sz="2800" dirty="0"/>
              <a:t>5</a:t>
            </a:r>
            <a:r>
              <a:rPr lang="zh-CN" altLang="zh-CN" sz="2800" dirty="0"/>
              <a:t>）更改默认参数的值时，传入默认参数的顺序不需要根据定义的函数中的默认参数的顺序进行传入，不过最好同时传入参数名，否则容易出现执行结果与预期不一致的情况。</a:t>
            </a:r>
            <a:endParaRPr lang="zh-CN" altLang="en-US" sz="2800" dirty="0"/>
          </a:p>
        </p:txBody>
      </p:sp>
    </p:spTree>
  </p:cSld>
  <p:clrMapOvr>
    <a:masterClrMapping/>
  </p:clrMapOvr>
  <p:transition spd="med">
    <p:push/>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7381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7.3.4  </a:t>
            </a:r>
            <a:r>
              <a:rPr lang="zh-CN" altLang="zh-CN" dirty="0">
                <a:solidFill>
                  <a:srgbClr val="FF0000"/>
                </a:solidFill>
                <a:effectLst>
                  <a:outerShdw blurRad="38100" dist="38100" dir="2700000">
                    <a:srgbClr val="000000"/>
                  </a:outerShdw>
                </a:effectLst>
              </a:rPr>
              <a:t>可变参数</a:t>
            </a:r>
            <a:endParaRPr lang="zh-CN" altLang="en-US" dirty="0">
              <a:solidFill>
                <a:srgbClr val="FF0000"/>
              </a:solidFill>
              <a:effectLst>
                <a:outerShdw blurRad="38100" dist="38100" dir="2700000">
                  <a:srgbClr val="000000"/>
                </a:outerShdw>
              </a:effectLst>
            </a:endParaRPr>
          </a:p>
        </p:txBody>
      </p:sp>
      <p:sp>
        <p:nvSpPr>
          <p:cNvPr id="278531" name="内容占位符 2"/>
          <p:cNvSpPr>
            <a:spLocks noGrp="1"/>
          </p:cNvSpPr>
          <p:nvPr>
            <p:ph idx="1"/>
          </p:nvPr>
        </p:nvSpPr>
        <p:spPr>
          <a:xfrm>
            <a:off x="628650" y="860425"/>
            <a:ext cx="7886700" cy="5486400"/>
          </a:xfrm>
        </p:spPr>
        <p:txBody>
          <a:bodyPr vert="horz" wrap="square" lIns="91440" tIns="45720" rIns="91440" bIns="45720" anchor="t"/>
          <a:p>
            <a:r>
              <a:rPr lang="zh-CN" altLang="zh-CN" sz="2800" dirty="0"/>
              <a:t>如果</a:t>
            </a:r>
            <a:r>
              <a:rPr lang="zh-CN" altLang="zh-CN" sz="2800" dirty="0">
                <a:solidFill>
                  <a:srgbClr val="FF0000"/>
                </a:solidFill>
              </a:rPr>
              <a:t>需要一个函数能处理比当初声明时更多的参数，这些参数叫做可变参数</a:t>
            </a:r>
            <a:r>
              <a:rPr lang="zh-CN" altLang="zh-CN" sz="2800" dirty="0"/>
              <a:t>，和前面所述两种参数不同，可变函数声明时不会命名。基本语法如下：</a:t>
            </a:r>
            <a:endParaRPr lang="zh-CN" altLang="zh-CN" sz="2800" dirty="0"/>
          </a:p>
          <a:p>
            <a:r>
              <a:rPr lang="en-US" altLang="zh-CN" sz="2800" dirty="0"/>
              <a:t>def functionname([formal_args,] *var_args_tuple ):</a:t>
            </a:r>
            <a:endParaRPr lang="zh-CN" altLang="zh-CN" sz="2800" dirty="0"/>
          </a:p>
          <a:p>
            <a:r>
              <a:rPr lang="en-US" altLang="zh-CN" sz="2800" dirty="0"/>
              <a:t>   "</a:t>
            </a:r>
            <a:r>
              <a:rPr lang="zh-CN" altLang="zh-CN" sz="2800" dirty="0"/>
              <a:t>函数</a:t>
            </a:r>
            <a:r>
              <a:rPr lang="en-US" altLang="zh-CN" sz="2800" dirty="0"/>
              <a:t>_</a:t>
            </a:r>
            <a:r>
              <a:rPr lang="zh-CN" altLang="zh-CN" sz="2800" dirty="0"/>
              <a:t>文档字符串</a:t>
            </a:r>
            <a:r>
              <a:rPr lang="en-US" altLang="zh-CN" sz="2800" dirty="0"/>
              <a:t>"</a:t>
            </a:r>
            <a:endParaRPr lang="zh-CN" altLang="zh-CN" sz="2800" dirty="0"/>
          </a:p>
          <a:p>
            <a:r>
              <a:rPr lang="en-US" altLang="zh-CN" sz="2800" dirty="0"/>
              <a:t>   function_suite</a:t>
            </a:r>
            <a:endParaRPr lang="zh-CN" altLang="zh-CN" sz="2800" dirty="0"/>
          </a:p>
          <a:p>
            <a:r>
              <a:rPr lang="en-US" altLang="zh-CN" sz="2800" dirty="0"/>
              <a:t>   return [expression]</a:t>
            </a:r>
            <a:endParaRPr lang="zh-CN" altLang="zh-CN" sz="2800" dirty="0"/>
          </a:p>
          <a:p>
            <a:r>
              <a:rPr lang="zh-CN" altLang="zh-CN" sz="2800" dirty="0"/>
              <a:t>加了星号（</a:t>
            </a:r>
            <a:r>
              <a:rPr lang="en-US" altLang="zh-CN" sz="2800" dirty="0"/>
              <a:t>*</a:t>
            </a:r>
            <a:r>
              <a:rPr lang="zh-CN" altLang="zh-CN" sz="2800" dirty="0"/>
              <a:t>）的变量名会存放所有未命名的变量参数。如果变量参数在函数调用时没有指定参数，</a:t>
            </a:r>
            <a:r>
              <a:rPr lang="zh-CN" altLang="zh-CN" sz="2800" dirty="0">
                <a:solidFill>
                  <a:srgbClr val="FF0000"/>
                </a:solidFill>
              </a:rPr>
              <a:t>它就是一个空元组</a:t>
            </a:r>
            <a:r>
              <a:rPr lang="zh-CN" altLang="zh-CN" sz="2800" dirty="0"/>
              <a:t>。我们也可以不向可变函数传递未命名的变量。</a:t>
            </a:r>
            <a:endParaRPr lang="zh-CN" altLang="en-US" sz="2800" dirty="0"/>
          </a:p>
        </p:txBody>
      </p:sp>
    </p:spTree>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Python</a:t>
            </a:r>
            <a:r>
              <a:rPr lang="zh-CN" altLang="en-US" dirty="0">
                <a:effectLst>
                  <a:outerShdw blurRad="38100" dist="38100" dir="2700000">
                    <a:srgbClr val="000000"/>
                  </a:outerShdw>
                </a:effectLst>
              </a:rPr>
              <a:t>安装</a:t>
            </a:r>
            <a:endParaRPr lang="zh-CN" altLang="en-US" dirty="0">
              <a:effectLst>
                <a:outerShdw blurRad="38100" dist="38100" dir="2700000">
                  <a:srgbClr val="000000"/>
                </a:outerShdw>
              </a:effectLst>
            </a:endParaRPr>
          </a:p>
        </p:txBody>
      </p:sp>
      <p:sp>
        <p:nvSpPr>
          <p:cNvPr id="21507" name="内容占位符 2"/>
          <p:cNvSpPr>
            <a:spLocks noGrp="1"/>
          </p:cNvSpPr>
          <p:nvPr>
            <p:ph idx="1"/>
          </p:nvPr>
        </p:nvSpPr>
        <p:spPr/>
        <p:txBody>
          <a:bodyPr vert="horz" wrap="square" lIns="91440" tIns="45720" rIns="91440" bIns="45720" anchor="t"/>
          <a:p>
            <a:pPr>
              <a:buNone/>
            </a:pPr>
            <a:endParaRPr lang="zh-CN" altLang="en-US" dirty="0"/>
          </a:p>
        </p:txBody>
      </p:sp>
      <p:sp>
        <p:nvSpPr>
          <p:cNvPr id="21508"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21509"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21510"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21511" name="Group 5"/>
          <p:cNvGrpSpPr/>
          <p:nvPr/>
        </p:nvGrpSpPr>
        <p:grpSpPr>
          <a:xfrm>
            <a:off x="8347075" y="1531938"/>
            <a:ext cx="115888" cy="611187"/>
            <a:chOff x="5311" y="1135"/>
            <a:chExt cx="73" cy="346"/>
          </a:xfrm>
        </p:grpSpPr>
        <p:sp>
          <p:nvSpPr>
            <p:cNvPr id="21524"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5"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6"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7"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8"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9"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21512" name="Group 12"/>
          <p:cNvGrpSpPr/>
          <p:nvPr/>
        </p:nvGrpSpPr>
        <p:grpSpPr>
          <a:xfrm>
            <a:off x="1095375" y="1546225"/>
            <a:ext cx="6962775" cy="600075"/>
            <a:chOff x="657" y="2893"/>
            <a:chExt cx="1032" cy="590"/>
          </a:xfrm>
        </p:grpSpPr>
        <p:sp>
          <p:nvSpPr>
            <p:cNvPr id="16"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17"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18"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p>
            <a:pPr algn="ctr" eaLnBrk="0" hangingPunct="0"/>
            <a:r>
              <a:rPr lang="en-US" altLang="zh-CN" sz="2400" dirty="0">
                <a:latin typeface="Arial" panose="020B0604020202020204" pitchFamily="34" charset="0"/>
                <a:ea typeface="宋体" panose="02010600030101010101" pitchFamily="2" charset="-122"/>
              </a:rPr>
              <a:t>python</a:t>
            </a:r>
            <a:r>
              <a:rPr lang="zh-CN" altLang="en-US" sz="2400" dirty="0">
                <a:latin typeface="Arial" panose="020B0604020202020204" pitchFamily="34" charset="0"/>
                <a:ea typeface="宋体" panose="02010600030101010101" pitchFamily="2" charset="-122"/>
              </a:rPr>
              <a:t>官网有几个下载文件，有什么区别？</a:t>
            </a:r>
            <a:endParaRPr lang="en-US" altLang="zh-CN" sz="2400" dirty="0">
              <a:solidFill>
                <a:srgbClr val="F8F8F8"/>
              </a:solidFill>
              <a:effectLst>
                <a:outerShdw blurRad="38100" dist="38100" dir="2700000">
                  <a:srgbClr val="000000"/>
                </a:outerShdw>
              </a:effectLst>
              <a:latin typeface="黑体" panose="02010609060101010101" pitchFamily="49" charset="-122"/>
              <a:ea typeface="黑体" panose="02010609060101010101" pitchFamily="49" charset="-122"/>
            </a:endParaRPr>
          </a:p>
        </p:txBody>
      </p:sp>
      <p:grpSp>
        <p:nvGrpSpPr>
          <p:cNvPr id="21514" name="Group 16"/>
          <p:cNvGrpSpPr/>
          <p:nvPr/>
        </p:nvGrpSpPr>
        <p:grpSpPr>
          <a:xfrm flipH="1">
            <a:off x="774700" y="1512888"/>
            <a:ext cx="115888" cy="611187"/>
            <a:chOff x="5311" y="1135"/>
            <a:chExt cx="73" cy="346"/>
          </a:xfrm>
        </p:grpSpPr>
        <p:sp>
          <p:nvSpPr>
            <p:cNvPr id="21516"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17"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18"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19"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0"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1521"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21515" name="Rectangle 24"/>
          <p:cNvSpPr/>
          <p:nvPr/>
        </p:nvSpPr>
        <p:spPr>
          <a:xfrm>
            <a:off x="857250" y="2333625"/>
            <a:ext cx="7500938" cy="4425950"/>
          </a:xfrm>
          <a:prstGeom prst="rect">
            <a:avLst/>
          </a:prstGeom>
          <a:noFill/>
          <a:ln w="9525">
            <a:noFill/>
          </a:ln>
        </p:spPr>
        <p:txBody>
          <a:bodyPr>
            <a:spAutoFit/>
          </a:bodyPr>
          <a:p>
            <a:r>
              <a:rPr lang="en-US" altLang="zh-CN" sz="2000" dirty="0">
                <a:latin typeface="Arial" panose="020B0604020202020204" pitchFamily="34" charset="0"/>
                <a:ea typeface="宋体" panose="02010600030101010101" pitchFamily="2" charset="-122"/>
              </a:rPr>
              <a:t>Python 3.6.0a1 - 2016-05-17</a:t>
            </a:r>
            <a:br>
              <a:rPr lang="en-US" altLang="zh-CN"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Download Windows x86 web-based installer</a:t>
            </a:r>
            <a:br>
              <a:rPr lang="en-US" altLang="zh-CN"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Download Windows x86 executable installer</a:t>
            </a:r>
            <a:br>
              <a:rPr lang="en-US" altLang="zh-CN"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Download Windows x86 embeddable zip file</a:t>
            </a:r>
            <a:br>
              <a:rPr lang="en-US" altLang="zh-CN"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Download Windows x86-64 web-based installer</a:t>
            </a:r>
            <a:br>
              <a:rPr lang="en-US" altLang="zh-CN"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Download Windows x86-64 executable installer</a:t>
            </a:r>
            <a:br>
              <a:rPr lang="en-US" altLang="zh-CN"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Download Windows x86-64 embeddable zip file </a:t>
            </a:r>
            <a:br>
              <a:rPr lang="en-US" altLang="zh-CN" sz="2000" dirty="0">
                <a:latin typeface="Arial" panose="020B0604020202020204" pitchFamily="34" charset="0"/>
                <a:ea typeface="宋体" panose="02010600030101010101" pitchFamily="2" charset="-122"/>
              </a:rPr>
            </a:br>
            <a:endParaRPr lang="en-US" altLang="zh-CN" sz="2000" dirty="0">
              <a:latin typeface="Arial" panose="020B0604020202020204" pitchFamily="34"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x86</a:t>
            </a:r>
            <a:r>
              <a:rPr lang="zh-CN" altLang="en-US" sz="2000" dirty="0">
                <a:latin typeface="Arial" panose="020B0604020202020204" pitchFamily="34" charset="0"/>
                <a:ea typeface="宋体" panose="02010600030101010101" pitchFamily="2" charset="-122"/>
              </a:rPr>
              <a:t>是</a:t>
            </a:r>
            <a:r>
              <a:rPr lang="en-US" altLang="zh-CN" sz="2000" dirty="0">
                <a:latin typeface="Arial" panose="020B0604020202020204" pitchFamily="34" charset="0"/>
                <a:ea typeface="宋体" panose="02010600030101010101" pitchFamily="2" charset="-122"/>
              </a:rPr>
              <a:t>32</a:t>
            </a:r>
            <a:r>
              <a:rPr lang="zh-CN" altLang="en-US" sz="2000" dirty="0">
                <a:latin typeface="Arial" panose="020B0604020202020204" pitchFamily="34" charset="0"/>
                <a:ea typeface="宋体" panose="02010600030101010101" pitchFamily="2" charset="-122"/>
              </a:rPr>
              <a:t>位，</a:t>
            </a:r>
            <a:r>
              <a:rPr lang="en-US" altLang="zh-CN" sz="2000" dirty="0">
                <a:latin typeface="Arial" panose="020B0604020202020204" pitchFamily="34" charset="0"/>
                <a:ea typeface="宋体" panose="02010600030101010101" pitchFamily="2" charset="-122"/>
              </a:rPr>
              <a:t>x86-64</a:t>
            </a:r>
            <a:r>
              <a:rPr lang="zh-CN" altLang="en-US" sz="2000" dirty="0">
                <a:latin typeface="Arial" panose="020B0604020202020204" pitchFamily="34" charset="0"/>
                <a:ea typeface="宋体" panose="02010600030101010101" pitchFamily="2" charset="-122"/>
              </a:rPr>
              <a:t>是</a:t>
            </a:r>
            <a:r>
              <a:rPr lang="en-US" altLang="zh-CN" sz="2000" dirty="0">
                <a:latin typeface="Arial" panose="020B0604020202020204" pitchFamily="34" charset="0"/>
                <a:ea typeface="宋体" panose="02010600030101010101" pitchFamily="2" charset="-122"/>
              </a:rPr>
              <a:t>64</a:t>
            </a:r>
            <a:r>
              <a:rPr lang="zh-CN" altLang="en-US" sz="2000" dirty="0">
                <a:latin typeface="Arial" panose="020B0604020202020204" pitchFamily="34" charset="0"/>
                <a:ea typeface="宋体" panose="02010600030101010101" pitchFamily="2" charset="-122"/>
              </a:rPr>
              <a:t>位。</a:t>
            </a:r>
            <a:endParaRPr lang="zh-CN" altLang="en-US" sz="2000" dirty="0">
              <a:latin typeface="Arial" panose="020B0604020202020204" pitchFamily="34" charset="0"/>
              <a:ea typeface="宋体" panose="02010600030101010101" pitchFamily="2" charset="-122"/>
            </a:endParaRPr>
          </a:p>
          <a:p>
            <a:r>
              <a:rPr lang="zh-CN" altLang="en-US" sz="2000" dirty="0">
                <a:latin typeface="Arial" panose="020B0604020202020204" pitchFamily="34" charset="0"/>
                <a:ea typeface="宋体" panose="02010600030101010101" pitchFamily="2" charset="-122"/>
              </a:rPr>
              <a:t>可以通过下面</a:t>
            </a:r>
            <a:r>
              <a:rPr lang="en-US" altLang="zh-CN" sz="2000" dirty="0">
                <a:latin typeface="Arial" panose="020B0604020202020204" pitchFamily="34" charset="0"/>
                <a:ea typeface="宋体" panose="02010600030101010101" pitchFamily="2" charset="-122"/>
              </a:rPr>
              <a:t>3</a:t>
            </a:r>
            <a:r>
              <a:rPr lang="zh-CN" altLang="en-US" sz="2000" dirty="0">
                <a:latin typeface="Arial" panose="020B0604020202020204" pitchFamily="34" charset="0"/>
                <a:ea typeface="宋体" panose="02010600030101010101" pitchFamily="2" charset="-122"/>
              </a:rPr>
              <a:t>种途径获取</a:t>
            </a:r>
            <a:r>
              <a:rPr lang="en-US" altLang="zh-CN" sz="2000" dirty="0">
                <a:latin typeface="Arial" panose="020B0604020202020204" pitchFamily="34" charset="0"/>
                <a:ea typeface="宋体" panose="02010600030101010101" pitchFamily="2" charset="-122"/>
              </a:rPr>
              <a:t>python</a:t>
            </a:r>
            <a:r>
              <a:rPr lang="zh-CN" altLang="en-US" sz="2000" dirty="0">
                <a:latin typeface="Arial" panose="020B0604020202020204" pitchFamily="34" charset="0"/>
                <a:ea typeface="宋体" panose="02010600030101010101" pitchFamily="2" charset="-122"/>
              </a:rPr>
              <a:t>：</a:t>
            </a:r>
            <a:endParaRPr lang="zh-CN" altLang="en-US" sz="2000" dirty="0">
              <a:latin typeface="Arial" panose="020B0604020202020204" pitchFamily="34" charset="0"/>
              <a:ea typeface="宋体" panose="02010600030101010101" pitchFamily="2" charset="-122"/>
            </a:endParaRPr>
          </a:p>
          <a:p>
            <a:r>
              <a:rPr lang="en-US" altLang="zh-CN" sz="2000" dirty="0">
                <a:latin typeface="Arial" panose="020B0604020202020204" pitchFamily="34" charset="0"/>
                <a:ea typeface="宋体" panose="02010600030101010101" pitchFamily="2" charset="-122"/>
              </a:rPr>
              <a:t>web-based installer </a:t>
            </a:r>
            <a:r>
              <a:rPr lang="zh-CN" altLang="en-US" sz="2000" dirty="0">
                <a:latin typeface="Arial" panose="020B0604020202020204" pitchFamily="34" charset="0"/>
                <a:ea typeface="宋体" panose="02010600030101010101" pitchFamily="2" charset="-122"/>
              </a:rPr>
              <a:t>是需要通过联网完成安装的</a:t>
            </a:r>
            <a:br>
              <a:rPr lang="zh-CN" altLang="en-US"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executable installer </a:t>
            </a:r>
            <a:r>
              <a:rPr lang="zh-CN" altLang="en-US" sz="2000" dirty="0">
                <a:latin typeface="Arial" panose="020B0604020202020204" pitchFamily="34" charset="0"/>
                <a:ea typeface="宋体" panose="02010600030101010101" pitchFamily="2" charset="-122"/>
              </a:rPr>
              <a:t>是可执行文件</a:t>
            </a:r>
            <a:r>
              <a:rPr lang="en-US" altLang="zh-CN" sz="2000" dirty="0">
                <a:latin typeface="Arial" panose="020B0604020202020204" pitchFamily="34" charset="0"/>
                <a:ea typeface="宋体" panose="02010600030101010101" pitchFamily="2" charset="-122"/>
              </a:rPr>
              <a:t>(*.exe)</a:t>
            </a:r>
            <a:r>
              <a:rPr lang="zh-CN" altLang="en-US" sz="2000" dirty="0">
                <a:latin typeface="Arial" panose="020B0604020202020204" pitchFamily="34" charset="0"/>
                <a:ea typeface="宋体" panose="02010600030101010101" pitchFamily="2" charset="-122"/>
              </a:rPr>
              <a:t>方式安装</a:t>
            </a:r>
            <a:br>
              <a:rPr lang="zh-CN" altLang="en-US" sz="2000" dirty="0">
                <a:latin typeface="Arial" panose="020B0604020202020204" pitchFamily="34" charset="0"/>
                <a:ea typeface="宋体" panose="02010600030101010101" pitchFamily="2" charset="-122"/>
              </a:rPr>
            </a:br>
            <a:r>
              <a:rPr lang="en-US" altLang="zh-CN" sz="2000" dirty="0">
                <a:latin typeface="Arial" panose="020B0604020202020204" pitchFamily="34" charset="0"/>
                <a:ea typeface="宋体" panose="02010600030101010101" pitchFamily="2" charset="-122"/>
              </a:rPr>
              <a:t>embeddable zip file </a:t>
            </a:r>
            <a:r>
              <a:rPr lang="zh-CN" altLang="en-US" sz="2000" dirty="0">
                <a:latin typeface="Arial" panose="020B0604020202020204" pitchFamily="34" charset="0"/>
                <a:ea typeface="宋体" panose="02010600030101010101" pitchFamily="2" charset="-122"/>
              </a:rPr>
              <a:t>嵌入式版本，可以集成到其它应用中</a:t>
            </a:r>
            <a:endParaRPr lang="zh-CN" altLang="en-US" sz="2000" dirty="0">
              <a:latin typeface="Arial" panose="020B0604020202020204" pitchFamily="34" charset="0"/>
              <a:ea typeface="宋体" panose="02010600030101010101" pitchFamily="2" charset="-122"/>
            </a:endParaRPr>
          </a:p>
          <a:p>
            <a:pPr lvl="1" eaLnBrk="1" hangingPunct="1">
              <a:lnSpc>
                <a:spcPct val="120000"/>
              </a:lnSpc>
              <a:buNone/>
            </a:pPr>
            <a:endParaRPr lang="en-US" altLang="zh-CN" b="0" dirty="0">
              <a:solidFill>
                <a:srgbClr val="080808"/>
              </a:solidFill>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90500"/>
            <a:ext cx="7886700" cy="6667500"/>
          </a:xfrm>
        </p:spPr>
        <p:txBody>
          <a:bodyPr vert="horz" wrap="square" lIns="91440" tIns="45720" rIns="91440" bIns="45720" numCol="1" anchor="t" anchorCtr="0" compatLnSpc="1"/>
          <a:p>
            <a:pPr>
              <a:lnSpc>
                <a:spcPct val="90000"/>
              </a:lnSpc>
            </a:pPr>
            <a:r>
              <a:rPr lang="zh-CN" altLang="zh-CN" sz="2700" dirty="0"/>
              <a:t>通过实例来说明可变函数的使用，定义如下函数并执行：</a:t>
            </a:r>
            <a:endParaRPr lang="en-US" altLang="zh-CN" sz="2700" dirty="0"/>
          </a:p>
          <a:p>
            <a:pPr>
              <a:lnSpc>
                <a:spcPct val="90000"/>
              </a:lnSpc>
            </a:pPr>
            <a:r>
              <a:rPr lang="en-US" altLang="zh-CN" sz="2700" dirty="0"/>
              <a:t>def personinfo(arg,*vartuple):</a:t>
            </a:r>
            <a:endParaRPr lang="zh-CN" altLang="zh-CN" sz="2700" dirty="0"/>
          </a:p>
          <a:p>
            <a:pPr>
              <a:lnSpc>
                <a:spcPct val="90000"/>
              </a:lnSpc>
            </a:pPr>
            <a:r>
              <a:rPr lang="en-US" altLang="zh-CN" sz="2700" dirty="0"/>
              <a:t>    print(arg)</a:t>
            </a:r>
            <a:endParaRPr lang="zh-CN" altLang="zh-CN" sz="2700" dirty="0"/>
          </a:p>
          <a:p>
            <a:pPr>
              <a:lnSpc>
                <a:spcPct val="90000"/>
              </a:lnSpc>
            </a:pPr>
            <a:r>
              <a:rPr lang="en-US" altLang="zh-CN" sz="2700" dirty="0"/>
              <a:t>    for var in vartuple:</a:t>
            </a:r>
            <a:endParaRPr lang="zh-CN" altLang="zh-CN" sz="2700" dirty="0"/>
          </a:p>
          <a:p>
            <a:pPr>
              <a:lnSpc>
                <a:spcPct val="90000"/>
              </a:lnSpc>
            </a:pPr>
            <a:r>
              <a:rPr lang="en-US" altLang="zh-CN" sz="2700" dirty="0"/>
              <a:t>        print('</a:t>
            </a:r>
            <a:r>
              <a:rPr lang="zh-CN" altLang="zh-CN" sz="2700" dirty="0"/>
              <a:t>我属于不定长参数部分</a:t>
            </a:r>
            <a:r>
              <a:rPr lang="en-US" altLang="zh-CN" sz="2700" dirty="0"/>
              <a:t>:',var)</a:t>
            </a:r>
            <a:endParaRPr lang="zh-CN" altLang="zh-CN" sz="2700" dirty="0"/>
          </a:p>
          <a:p>
            <a:pPr>
              <a:lnSpc>
                <a:spcPct val="90000"/>
              </a:lnSpc>
            </a:pPr>
            <a:r>
              <a:rPr lang="en-US" altLang="zh-CN" sz="2700" dirty="0"/>
              <a:t>    return</a:t>
            </a:r>
            <a:endParaRPr lang="zh-CN" altLang="zh-CN" sz="2700" dirty="0"/>
          </a:p>
          <a:p>
            <a:pPr>
              <a:lnSpc>
                <a:spcPct val="90000"/>
              </a:lnSpc>
            </a:pPr>
            <a:r>
              <a:rPr lang="en-US" altLang="zh-CN" sz="2700" dirty="0"/>
              <a:t>print('------------</a:t>
            </a:r>
            <a:r>
              <a:rPr lang="zh-CN" altLang="zh-CN" sz="2700" dirty="0"/>
              <a:t>不带可变参数</a:t>
            </a:r>
            <a:r>
              <a:rPr lang="en-US" altLang="zh-CN" sz="2700" dirty="0"/>
              <a:t>------------------')</a:t>
            </a:r>
            <a:endParaRPr lang="zh-CN" altLang="zh-CN" sz="2700" dirty="0"/>
          </a:p>
          <a:p>
            <a:pPr>
              <a:lnSpc>
                <a:spcPct val="90000"/>
              </a:lnSpc>
            </a:pPr>
            <a:r>
              <a:rPr lang="en-US" altLang="zh-CN" sz="2700" dirty="0"/>
              <a:t>personinfo('</a:t>
            </a:r>
            <a:r>
              <a:rPr lang="zh-CN" altLang="zh-CN" sz="2700" dirty="0"/>
              <a:t>小萌</a:t>
            </a:r>
            <a:r>
              <a:rPr lang="en-US" altLang="zh-CN" sz="2700" dirty="0"/>
              <a:t>')</a:t>
            </a:r>
            <a:endParaRPr lang="zh-CN" altLang="zh-CN" sz="2700" dirty="0"/>
          </a:p>
          <a:p>
            <a:pPr>
              <a:lnSpc>
                <a:spcPct val="90000"/>
              </a:lnSpc>
            </a:pPr>
            <a:r>
              <a:rPr lang="en-US" altLang="zh-CN" sz="2700" dirty="0"/>
              <a:t>print('------------</a:t>
            </a:r>
            <a:r>
              <a:rPr lang="zh-CN" altLang="zh-CN" sz="2700" dirty="0"/>
              <a:t>带上两个可变参数</a:t>
            </a:r>
            <a:r>
              <a:rPr lang="en-US" altLang="zh-CN" sz="2700" dirty="0"/>
              <a:t>------------------')</a:t>
            </a:r>
            <a:endParaRPr lang="zh-CN" altLang="zh-CN" sz="2700" dirty="0"/>
          </a:p>
          <a:p>
            <a:pPr>
              <a:lnSpc>
                <a:spcPct val="90000"/>
              </a:lnSpc>
            </a:pPr>
            <a:r>
              <a:rPr lang="en-US" altLang="zh-CN" sz="2700" dirty="0"/>
              <a:t>personinfo('</a:t>
            </a:r>
            <a:r>
              <a:rPr lang="zh-CN" altLang="zh-CN" sz="2700" dirty="0"/>
              <a:t>小萌</a:t>
            </a:r>
            <a:r>
              <a:rPr lang="en-US" altLang="zh-CN" sz="2700" dirty="0"/>
              <a:t>',21,'beijing')</a:t>
            </a:r>
            <a:endParaRPr lang="zh-CN" altLang="zh-CN" sz="2700" dirty="0"/>
          </a:p>
          <a:p>
            <a:pPr>
              <a:lnSpc>
                <a:spcPct val="90000"/>
              </a:lnSpc>
            </a:pPr>
            <a:r>
              <a:rPr lang="en-US" altLang="zh-CN" sz="2700" dirty="0"/>
              <a:t>print('------------</a:t>
            </a:r>
            <a:r>
              <a:rPr lang="zh-CN" altLang="zh-CN" sz="2700" dirty="0"/>
              <a:t>带上五个可变参数</a:t>
            </a:r>
            <a:r>
              <a:rPr lang="en-US" altLang="zh-CN" sz="2700" dirty="0"/>
              <a:t>----------------')</a:t>
            </a:r>
            <a:endParaRPr lang="zh-CN" altLang="zh-CN" sz="2700" dirty="0"/>
          </a:p>
          <a:p>
            <a:pPr>
              <a:lnSpc>
                <a:spcPct val="90000"/>
              </a:lnSpc>
            </a:pPr>
            <a:r>
              <a:rPr lang="en-US" altLang="zh-CN" sz="2700" dirty="0"/>
              <a:t>personinfo('</a:t>
            </a:r>
            <a:r>
              <a:rPr lang="zh-CN" altLang="zh-CN" sz="2700" dirty="0"/>
              <a:t>小萌</a:t>
            </a:r>
            <a:r>
              <a:rPr lang="en-US" altLang="zh-CN" sz="2700" dirty="0"/>
              <a:t>',21,'beijing',123,'shanghai','happy')</a:t>
            </a:r>
            <a:endParaRPr lang="zh-CN" altLang="en-US" sz="2700" dirty="0"/>
          </a:p>
        </p:txBody>
      </p:sp>
    </p:spTree>
  </p:cSld>
  <p:clrMapOvr>
    <a:masterClrMapping/>
  </p:clrMapOvr>
  <p:transition spd="med">
    <p:push/>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804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7.3.5  </a:t>
            </a:r>
            <a:r>
              <a:rPr lang="zh-CN" altLang="zh-CN" dirty="0">
                <a:effectLst>
                  <a:outerShdw blurRad="38100" dist="38100" dir="2700000">
                    <a:srgbClr val="000000"/>
                  </a:outerShdw>
                </a:effectLst>
              </a:rPr>
              <a:t>组合参数</a:t>
            </a:r>
            <a:endParaRPr lang="zh-CN" altLang="en-US" dirty="0">
              <a:effectLst>
                <a:outerShdw blurRad="38100" dist="38100" dir="2700000">
                  <a:srgbClr val="000000"/>
                </a:outerShdw>
              </a:effectLst>
            </a:endParaRPr>
          </a:p>
        </p:txBody>
      </p:sp>
      <p:sp>
        <p:nvSpPr>
          <p:cNvPr id="280579" name="内容占位符 2"/>
          <p:cNvSpPr>
            <a:spLocks noGrp="1"/>
          </p:cNvSpPr>
          <p:nvPr>
            <p:ph idx="1"/>
          </p:nvPr>
        </p:nvSpPr>
        <p:spPr>
          <a:xfrm>
            <a:off x="628650" y="914400"/>
            <a:ext cx="7886700" cy="5943600"/>
          </a:xfrm>
        </p:spPr>
        <p:txBody>
          <a:bodyPr vert="horz" wrap="square" lIns="91440" tIns="45720" rIns="91440" bIns="45720" anchor="t"/>
          <a:p>
            <a:r>
              <a:rPr lang="zh-CN" altLang="zh-CN" sz="2800" dirty="0"/>
              <a:t>在</a:t>
            </a:r>
            <a:r>
              <a:rPr lang="en-US" altLang="zh-CN" sz="2800" dirty="0"/>
              <a:t>Python</a:t>
            </a:r>
            <a:r>
              <a:rPr lang="zh-CN" altLang="zh-CN" sz="2800" dirty="0"/>
              <a:t>中定义函数，可以用必须参数、关键字参数、默认参数和可变关键字参数，这</a:t>
            </a:r>
            <a:r>
              <a:rPr lang="en-US" altLang="zh-CN" sz="2800" dirty="0"/>
              <a:t>4</a:t>
            </a:r>
            <a:r>
              <a:rPr lang="zh-CN" altLang="zh-CN" sz="2800" dirty="0"/>
              <a:t>种参数都可以组合使用。但是请注意，参数定义的</a:t>
            </a:r>
            <a:r>
              <a:rPr lang="zh-CN" altLang="zh-CN" sz="2800" dirty="0">
                <a:solidFill>
                  <a:srgbClr val="FF0000"/>
                </a:solidFill>
              </a:rPr>
              <a:t>顺序必须是：必须参数、默认参数、可变参数和关键字参数</a:t>
            </a:r>
            <a:r>
              <a:rPr lang="zh-CN" altLang="zh-CN" sz="2800" dirty="0"/>
              <a:t>。</a:t>
            </a:r>
            <a:endParaRPr lang="zh-CN" altLang="zh-CN" sz="2800" dirty="0"/>
          </a:p>
          <a:p>
            <a:r>
              <a:rPr lang="zh-CN" altLang="zh-CN" sz="2800" dirty="0"/>
              <a:t>下面我们来介绍组合参数的使用，请看如下函数定义：</a:t>
            </a:r>
            <a:endParaRPr lang="en-US" altLang="zh-CN" sz="2800" dirty="0"/>
          </a:p>
          <a:p>
            <a:r>
              <a:rPr lang="en-US" altLang="zh-CN" sz="2800" dirty="0"/>
              <a:t>def exp(p1, p2, df=0, *vart, **kw):</a:t>
            </a:r>
            <a:endParaRPr lang="zh-CN" altLang="zh-CN" sz="2800" dirty="0"/>
          </a:p>
          <a:p>
            <a:r>
              <a:rPr lang="en-US" altLang="zh-CN" sz="2800" dirty="0"/>
              <a:t>    print('p1 =', p1, 'p2=', p2, 'df=', df, 'vart=', vart, 'kw =', kw)</a:t>
            </a:r>
            <a:endParaRPr lang="zh-CN" altLang="zh-CN" sz="2800" dirty="0"/>
          </a:p>
          <a:p>
            <a:r>
              <a:rPr lang="en-US" altLang="zh-CN" sz="2800" dirty="0"/>
              <a:t> exp(1,2)</a:t>
            </a:r>
            <a:endParaRPr lang="zh-CN" altLang="zh-CN" sz="2800" dirty="0"/>
          </a:p>
          <a:p>
            <a:r>
              <a:rPr lang="en-US" altLang="zh-CN" sz="2800" dirty="0"/>
              <a:t>exp(1,2,c=3)</a:t>
            </a:r>
            <a:endParaRPr lang="zh-CN" altLang="zh-CN" sz="2800" dirty="0"/>
          </a:p>
          <a:p>
            <a:r>
              <a:rPr lang="en-US" altLang="zh-CN" sz="2800" dirty="0"/>
              <a:t>exp(1,2,3,'a','b')</a:t>
            </a:r>
            <a:endParaRPr lang="zh-CN" altLang="zh-CN" sz="2800" dirty="0"/>
          </a:p>
          <a:p>
            <a:r>
              <a:rPr lang="en-US" altLang="zh-CN" sz="2800" dirty="0"/>
              <a:t>exp(1,2,3,'abc',x=9)</a:t>
            </a:r>
            <a:endParaRPr lang="zh-CN" altLang="en-US" sz="2800" dirty="0"/>
          </a:p>
        </p:txBody>
      </p:sp>
    </p:spTree>
  </p:cSld>
  <p:clrMapOvr>
    <a:masterClrMapping/>
  </p:clrMapOvr>
  <p:transition spd="med">
    <p:push/>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804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7.4  </a:t>
            </a:r>
            <a:r>
              <a:rPr lang="zh-CN" altLang="zh-CN" dirty="0">
                <a:effectLst>
                  <a:outerShdw blurRad="38100" dist="38100" dir="2700000">
                    <a:srgbClr val="000000"/>
                  </a:outerShdw>
                </a:effectLst>
              </a:rPr>
              <a:t>执行流程</a:t>
            </a:r>
            <a:endParaRPr lang="zh-CN" altLang="en-US" dirty="0">
              <a:effectLst>
                <a:outerShdw blurRad="38100" dist="38100" dir="2700000">
                  <a:srgbClr val="000000"/>
                </a:outerShdw>
              </a:effectLst>
            </a:endParaRPr>
          </a:p>
        </p:txBody>
      </p:sp>
      <p:sp>
        <p:nvSpPr>
          <p:cNvPr id="281603" name="内容占位符 2"/>
          <p:cNvSpPr>
            <a:spLocks noGrp="1"/>
          </p:cNvSpPr>
          <p:nvPr>
            <p:ph idx="1"/>
          </p:nvPr>
        </p:nvSpPr>
        <p:spPr>
          <a:xfrm>
            <a:off x="628650" y="1009650"/>
            <a:ext cx="7886700" cy="5167313"/>
          </a:xfrm>
        </p:spPr>
        <p:txBody>
          <a:bodyPr vert="horz" wrap="square" lIns="91440" tIns="45720" rIns="91440" bIns="45720" anchor="t"/>
          <a:p>
            <a:r>
              <a:rPr lang="zh-CN" altLang="zh-CN" sz="2800" dirty="0"/>
              <a:t>为了保证函数的定义先于其首次调用时执行，我们需要知道中语句的执行顺序，即执行流程。</a:t>
            </a:r>
            <a:endParaRPr lang="zh-CN" altLang="zh-CN" sz="2800" dirty="0"/>
          </a:p>
          <a:p>
            <a:r>
              <a:rPr lang="zh-CN" altLang="zh-CN" sz="2800" dirty="0"/>
              <a:t>执行总是从程序的第一行代码开始的，从上到下，从左到右，按顺序依次执行第一条语句。</a:t>
            </a:r>
            <a:endParaRPr lang="zh-CN" altLang="zh-CN" sz="2800" dirty="0"/>
          </a:p>
          <a:p>
            <a:r>
              <a:rPr lang="zh-CN" altLang="zh-CN" sz="2800" dirty="0"/>
              <a:t>函数定义并不会改变程序的执行流程，但应该注意函数代码块中的语句并不是立即就执行的，而是等到函数被程序调用时才会执行。</a:t>
            </a:r>
            <a:endParaRPr lang="en-US" altLang="zh-CN" sz="2800" dirty="0"/>
          </a:p>
          <a:p>
            <a:r>
              <a:rPr lang="zh-CN" altLang="zh-CN" sz="2800" dirty="0"/>
              <a:t>函数调用可以看作程序执行流程中的一个迂回路径，遇到函数调用时，并不会直接继续执行下一条语句，而是跳到函数体的第一行，继续执行完函数代码块的所有语句，再跳回到原来离开的地方。</a:t>
            </a:r>
            <a:endParaRPr lang="zh-CN" altLang="en-US" sz="2800" dirty="0"/>
          </a:p>
        </p:txBody>
      </p:sp>
    </p:spTree>
  </p:cSld>
  <p:clrMapOvr>
    <a:masterClrMapping/>
  </p:clrMapOvr>
  <p:transition spd="med">
    <p:push/>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641350"/>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7.5  </a:t>
            </a:r>
            <a:r>
              <a:rPr lang="zh-CN" altLang="zh-CN" sz="3600" dirty="0">
                <a:effectLst>
                  <a:outerShdw blurRad="38100" dist="38100" dir="2700000">
                    <a:srgbClr val="000000"/>
                  </a:outerShdw>
                </a:effectLst>
              </a:rPr>
              <a:t>形参和实参</a:t>
            </a:r>
            <a:endParaRPr lang="zh-CN" altLang="en-US" sz="3600" dirty="0">
              <a:effectLst>
                <a:outerShdw blurRad="38100" dist="38100" dir="2700000">
                  <a:srgbClr val="000000"/>
                </a:outerShdw>
              </a:effectLst>
            </a:endParaRPr>
          </a:p>
        </p:txBody>
      </p:sp>
      <p:sp>
        <p:nvSpPr>
          <p:cNvPr id="282627" name="内容占位符 2"/>
          <p:cNvSpPr>
            <a:spLocks noGrp="1"/>
          </p:cNvSpPr>
          <p:nvPr>
            <p:ph idx="1"/>
          </p:nvPr>
        </p:nvSpPr>
        <p:spPr>
          <a:xfrm>
            <a:off x="628650" y="750888"/>
            <a:ext cx="7886700" cy="5426075"/>
          </a:xfrm>
        </p:spPr>
        <p:txBody>
          <a:bodyPr vert="horz" wrap="square" lIns="91440" tIns="45720" rIns="91440" bIns="45720" anchor="t"/>
          <a:p>
            <a:r>
              <a:rPr lang="zh-CN" altLang="zh-CN" dirty="0"/>
              <a:t>前面已经讲述过函数的参数，本节将给大家介绍</a:t>
            </a:r>
            <a:r>
              <a:rPr lang="en-US" altLang="zh-CN" dirty="0"/>
              <a:t>Python</a:t>
            </a:r>
            <a:r>
              <a:rPr lang="zh-CN" altLang="zh-CN" dirty="0"/>
              <a:t>函数的两种类型参数，一种是函数定义里的形参，一种是调用函数时传入的实参。</a:t>
            </a:r>
            <a:endParaRPr lang="zh-CN" altLang="zh-CN" dirty="0"/>
          </a:p>
          <a:p>
            <a:r>
              <a:rPr lang="zh-CN" altLang="zh-CN" dirty="0"/>
              <a:t>经常在使用一些内置函数的时候，我们需要传入参数，比如：调用</a:t>
            </a:r>
            <a:r>
              <a:rPr lang="en-US" altLang="zh-CN" dirty="0"/>
              <a:t>math.sin</a:t>
            </a:r>
            <a:r>
              <a:rPr lang="zh-CN" altLang="zh-CN" dirty="0"/>
              <a:t>时，需要传入一个整型数字作为实参，还有的函数需要多个参数，像</a:t>
            </a:r>
            <a:r>
              <a:rPr lang="en-US" altLang="zh-CN" dirty="0"/>
              <a:t>math.pow</a:t>
            </a:r>
            <a:r>
              <a:rPr lang="zh-CN" altLang="zh-CN" dirty="0"/>
              <a:t>就需要</a:t>
            </a:r>
            <a:r>
              <a:rPr lang="en-US" altLang="zh-CN" dirty="0"/>
              <a:t>2</a:t>
            </a:r>
            <a:r>
              <a:rPr lang="zh-CN" altLang="zh-CN" dirty="0"/>
              <a:t>个参数，一个是基数（</a:t>
            </a:r>
            <a:r>
              <a:rPr lang="en-US" altLang="zh-CN" dirty="0"/>
              <a:t>base</a:t>
            </a:r>
            <a:r>
              <a:rPr lang="zh-CN" altLang="zh-CN" dirty="0"/>
              <a:t>）和指数（</a:t>
            </a:r>
            <a:r>
              <a:rPr lang="en-US" altLang="zh-CN" dirty="0"/>
              <a:t>exponent</a:t>
            </a:r>
            <a:r>
              <a:rPr lang="zh-CN" altLang="zh-CN" dirty="0"/>
              <a:t>）。</a:t>
            </a:r>
            <a:endParaRPr lang="zh-CN" altLang="en-US" dirty="0"/>
          </a:p>
        </p:txBody>
      </p:sp>
    </p:spTree>
  </p:cSld>
  <p:clrMapOvr>
    <a:masterClrMapping/>
  </p:clrMapOvr>
  <p:transition spd="med">
    <p:push/>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50" name="内容占位符 2"/>
          <p:cNvSpPr>
            <a:spLocks noGrp="1"/>
          </p:cNvSpPr>
          <p:nvPr>
            <p:ph idx="1"/>
          </p:nvPr>
        </p:nvSpPr>
        <p:spPr>
          <a:xfrm>
            <a:off x="628650" y="109538"/>
            <a:ext cx="7886700" cy="6748462"/>
          </a:xfrm>
        </p:spPr>
        <p:txBody>
          <a:bodyPr vert="horz" wrap="square" lIns="91440" tIns="45720" rIns="91440" bIns="45720" anchor="t"/>
          <a:p>
            <a:r>
              <a:rPr lang="zh-CN" altLang="zh-CN" sz="2800" dirty="0"/>
              <a:t>在函数的内部，实参会被赋值给形参。例如我们前面所定义的如下函数：</a:t>
            </a:r>
            <a:endParaRPr lang="zh-CN" altLang="zh-CN" sz="2800" dirty="0"/>
          </a:p>
          <a:p>
            <a:r>
              <a:rPr lang="en-US" altLang="zh-CN" sz="2800" dirty="0"/>
              <a:t>#! /usr/bin/python3</a:t>
            </a:r>
            <a:endParaRPr lang="zh-CN" altLang="zh-CN" sz="2800" dirty="0"/>
          </a:p>
          <a:p>
            <a:r>
              <a:rPr lang="en-US" altLang="zh-CN" sz="2800" dirty="0"/>
              <a:t># -*- coding:UTF-8 -*-</a:t>
            </a:r>
            <a:endParaRPr lang="zh-CN" altLang="zh-CN" sz="2800" dirty="0"/>
          </a:p>
          <a:p>
            <a:r>
              <a:rPr lang="en-US" altLang="zh-CN" sz="2800" dirty="0"/>
              <a:t> def personinfo(age,name):</a:t>
            </a:r>
            <a:endParaRPr lang="zh-CN" altLang="zh-CN" sz="2800" dirty="0"/>
          </a:p>
          <a:p>
            <a:r>
              <a:rPr lang="en-US" altLang="zh-CN" sz="2800" dirty="0"/>
              <a:t>    print('</a:t>
            </a:r>
            <a:r>
              <a:rPr lang="zh-CN" altLang="zh-CN" sz="2800" dirty="0"/>
              <a:t>年龄：</a:t>
            </a:r>
            <a:r>
              <a:rPr lang="en-US" altLang="zh-CN" sz="2800" dirty="0"/>
              <a:t>',age)</a:t>
            </a:r>
            <a:endParaRPr lang="zh-CN" altLang="zh-CN" sz="2800" dirty="0"/>
          </a:p>
          <a:p>
            <a:r>
              <a:rPr lang="en-US" altLang="zh-CN" sz="2800" dirty="0"/>
              <a:t>    print('</a:t>
            </a:r>
            <a:r>
              <a:rPr lang="zh-CN" altLang="zh-CN" sz="2800" dirty="0"/>
              <a:t>名称：</a:t>
            </a:r>
            <a:r>
              <a:rPr lang="en-US" altLang="zh-CN" sz="2800" dirty="0"/>
              <a:t>',name)</a:t>
            </a:r>
            <a:endParaRPr lang="zh-CN" altLang="zh-CN" sz="2800" dirty="0"/>
          </a:p>
          <a:p>
            <a:r>
              <a:rPr lang="en-US" altLang="zh-CN" sz="2800" dirty="0"/>
              <a:t>    return</a:t>
            </a:r>
            <a:endParaRPr lang="zh-CN" altLang="zh-CN" sz="2800" dirty="0"/>
          </a:p>
          <a:p>
            <a:r>
              <a:rPr lang="zh-CN" altLang="zh-CN" sz="2800" dirty="0"/>
              <a:t>在该函数中，函数名</a:t>
            </a:r>
            <a:r>
              <a:rPr lang="en-US" altLang="zh-CN" sz="2800" dirty="0"/>
              <a:t>personinfo</a:t>
            </a:r>
            <a:r>
              <a:rPr lang="zh-CN" altLang="zh-CN" sz="2800" dirty="0"/>
              <a:t>后面的参数列表</a:t>
            </a:r>
            <a:r>
              <a:rPr lang="en-US" altLang="zh-CN" sz="2800" dirty="0"/>
              <a:t>age</a:t>
            </a:r>
            <a:r>
              <a:rPr lang="zh-CN" altLang="zh-CN" sz="2800" dirty="0"/>
              <a:t>和</a:t>
            </a:r>
            <a:r>
              <a:rPr lang="en-US" altLang="zh-CN" sz="2800" dirty="0"/>
              <a:t>name</a:t>
            </a:r>
            <a:r>
              <a:rPr lang="zh-CN" altLang="zh-CN" sz="2800" dirty="0"/>
              <a:t>就是实参，在函数体中分别将</a:t>
            </a:r>
            <a:r>
              <a:rPr lang="en-US" altLang="zh-CN" sz="2800" dirty="0"/>
              <a:t>age</a:t>
            </a:r>
            <a:r>
              <a:rPr lang="zh-CN" altLang="zh-CN" sz="2800" dirty="0"/>
              <a:t>和</a:t>
            </a:r>
            <a:r>
              <a:rPr lang="en-US" altLang="zh-CN" sz="2800" dirty="0"/>
              <a:t>name</a:t>
            </a:r>
            <a:r>
              <a:rPr lang="zh-CN" altLang="zh-CN" sz="2800" dirty="0"/>
              <a:t>值传递给了</a:t>
            </a:r>
            <a:r>
              <a:rPr lang="en-US" altLang="zh-CN" sz="2800" dirty="0"/>
              <a:t>age</a:t>
            </a:r>
            <a:r>
              <a:rPr lang="zh-CN" altLang="zh-CN" sz="2800" dirty="0"/>
              <a:t>和</a:t>
            </a:r>
            <a:r>
              <a:rPr lang="en-US" altLang="zh-CN" sz="2800" dirty="0"/>
              <a:t>name</a:t>
            </a:r>
            <a:r>
              <a:rPr lang="zh-CN" altLang="zh-CN" sz="2800" dirty="0"/>
              <a:t>，函数体中的</a:t>
            </a:r>
            <a:r>
              <a:rPr lang="en-US" altLang="zh-CN" sz="2800" dirty="0"/>
              <a:t>age</a:t>
            </a:r>
            <a:r>
              <a:rPr lang="zh-CN" altLang="zh-CN" sz="2800" dirty="0"/>
              <a:t>和</a:t>
            </a:r>
            <a:r>
              <a:rPr lang="en-US" altLang="zh-CN" sz="2800" dirty="0"/>
              <a:t>name</a:t>
            </a:r>
            <a:r>
              <a:rPr lang="zh-CN" altLang="zh-CN" sz="2800" dirty="0"/>
              <a:t>就是形参。</a:t>
            </a:r>
            <a:endParaRPr lang="en-US" altLang="zh-CN" sz="2800" dirty="0"/>
          </a:p>
        </p:txBody>
      </p:sp>
    </p:spTree>
  </p:cSld>
  <p:clrMapOvr>
    <a:masterClrMapping/>
  </p:clrMapOvr>
  <p:transition spd="med">
    <p:push/>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804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7.6  </a:t>
            </a:r>
            <a:r>
              <a:rPr lang="zh-CN" altLang="zh-CN" dirty="0">
                <a:effectLst>
                  <a:outerShdw blurRad="38100" dist="38100" dir="2700000">
                    <a:srgbClr val="000000"/>
                  </a:outerShdw>
                </a:effectLst>
              </a:rPr>
              <a:t>变量作用域</a:t>
            </a:r>
            <a:endParaRPr lang="zh-CN" altLang="en-US" dirty="0">
              <a:effectLst>
                <a:outerShdw blurRad="38100" dist="38100" dir="2700000">
                  <a:srgbClr val="000000"/>
                </a:outerShdw>
              </a:effectLst>
            </a:endParaRPr>
          </a:p>
        </p:txBody>
      </p:sp>
      <p:sp>
        <p:nvSpPr>
          <p:cNvPr id="284675" name="内容占位符 2"/>
          <p:cNvSpPr>
            <a:spLocks noGrp="1"/>
          </p:cNvSpPr>
          <p:nvPr>
            <p:ph idx="1"/>
          </p:nvPr>
        </p:nvSpPr>
        <p:spPr>
          <a:xfrm>
            <a:off x="628650" y="1077913"/>
            <a:ext cx="7886700" cy="5099050"/>
          </a:xfrm>
        </p:spPr>
        <p:txBody>
          <a:bodyPr vert="horz" wrap="square" lIns="91440" tIns="45720" rIns="91440" bIns="45720" anchor="t"/>
          <a:p>
            <a:r>
              <a:rPr lang="zh-CN" altLang="zh-CN" sz="2800" dirty="0"/>
              <a:t>作用域简单说就是一个变量的命名空间。在</a:t>
            </a:r>
            <a:r>
              <a:rPr lang="en-US" altLang="zh-CN" sz="2800" dirty="0"/>
              <a:t>Python</a:t>
            </a:r>
            <a:r>
              <a:rPr lang="zh-CN" altLang="zh-CN" sz="2800" dirty="0"/>
              <a:t>中，程序的变量并不是在哪个位置都可以访问的，访问权限决定于这个变量是在哪里赋值的，代码中变量被赋值的位置，就决定了哪些范围的对象可以访问这个变量，这个范围就是命名空间。</a:t>
            </a:r>
            <a:endParaRPr lang="zh-CN" altLang="zh-CN" sz="2800" dirty="0"/>
          </a:p>
          <a:p>
            <a:r>
              <a:rPr lang="zh-CN" altLang="zh-CN" sz="2800" dirty="0"/>
              <a:t>变量的作用域决定了哪一部分程序可以访问哪个特定的变量名称。在</a:t>
            </a:r>
            <a:r>
              <a:rPr lang="en-US" altLang="zh-CN" sz="2800" dirty="0"/>
              <a:t>Python</a:t>
            </a:r>
            <a:r>
              <a:rPr lang="zh-CN" altLang="zh-CN" sz="2800" dirty="0"/>
              <a:t>中有两种最基本的变量作用域：</a:t>
            </a:r>
            <a:endParaRPr lang="zh-CN" altLang="zh-CN" sz="2800" dirty="0"/>
          </a:p>
          <a:p>
            <a:r>
              <a:rPr lang="zh-CN" altLang="zh-CN" sz="2800" dirty="0">
                <a:solidFill>
                  <a:srgbClr val="FF0000"/>
                </a:solidFill>
              </a:rPr>
              <a:t>（</a:t>
            </a:r>
            <a:r>
              <a:rPr lang="en-US" altLang="zh-CN" sz="2800" dirty="0">
                <a:solidFill>
                  <a:srgbClr val="FF0000"/>
                </a:solidFill>
              </a:rPr>
              <a:t>1</a:t>
            </a:r>
            <a:r>
              <a:rPr lang="zh-CN" altLang="zh-CN" sz="2800" dirty="0">
                <a:solidFill>
                  <a:srgbClr val="FF0000"/>
                </a:solidFill>
              </a:rPr>
              <a:t>）局部变量。</a:t>
            </a:r>
            <a:endParaRPr lang="zh-CN" altLang="zh-CN" sz="2800" dirty="0">
              <a:solidFill>
                <a:srgbClr val="FF0000"/>
              </a:solidFill>
            </a:endParaRPr>
          </a:p>
          <a:p>
            <a:r>
              <a:rPr lang="zh-CN" altLang="zh-CN" sz="2800" dirty="0">
                <a:solidFill>
                  <a:srgbClr val="FF0000"/>
                </a:solidFill>
              </a:rPr>
              <a:t>（</a:t>
            </a:r>
            <a:r>
              <a:rPr lang="en-US" altLang="zh-CN" sz="2800" dirty="0">
                <a:solidFill>
                  <a:srgbClr val="FF0000"/>
                </a:solidFill>
              </a:rPr>
              <a:t>2</a:t>
            </a:r>
            <a:r>
              <a:rPr lang="zh-CN" altLang="zh-CN" sz="2800" dirty="0">
                <a:solidFill>
                  <a:srgbClr val="FF0000"/>
                </a:solidFill>
              </a:rPr>
              <a:t>）全局变量。</a:t>
            </a:r>
            <a:endParaRPr lang="zh-CN" altLang="en-US" sz="2800" dirty="0">
              <a:solidFill>
                <a:srgbClr val="FF0000"/>
              </a:solidFill>
            </a:endParaRPr>
          </a:p>
        </p:txBody>
      </p:sp>
    </p:spTree>
  </p:cSld>
  <p:clrMapOvr>
    <a:masterClrMapping/>
  </p:clrMapOvr>
  <p:transition spd="med">
    <p:push/>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90500"/>
            <a:ext cx="7886700" cy="682625"/>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7.6.1  </a:t>
            </a:r>
            <a:r>
              <a:rPr lang="zh-CN" altLang="zh-CN" sz="3600" dirty="0">
                <a:effectLst>
                  <a:outerShdw blurRad="38100" dist="38100" dir="2700000">
                    <a:srgbClr val="000000"/>
                  </a:outerShdw>
                </a:effectLst>
              </a:rPr>
              <a:t>局部变量</a:t>
            </a:r>
            <a:endParaRPr lang="zh-CN" altLang="en-US" sz="3600" dirty="0">
              <a:effectLst>
                <a:outerShdw blurRad="38100" dist="38100" dir="2700000">
                  <a:srgbClr val="000000"/>
                </a:outerShdw>
              </a:effectLst>
            </a:endParaRPr>
          </a:p>
        </p:txBody>
      </p:sp>
      <p:sp>
        <p:nvSpPr>
          <p:cNvPr id="285699" name="内容占位符 2"/>
          <p:cNvSpPr>
            <a:spLocks noGrp="1"/>
          </p:cNvSpPr>
          <p:nvPr>
            <p:ph idx="1"/>
          </p:nvPr>
        </p:nvSpPr>
        <p:spPr>
          <a:xfrm>
            <a:off x="628650" y="1065213"/>
            <a:ext cx="7886700" cy="5581650"/>
          </a:xfrm>
        </p:spPr>
        <p:txBody>
          <a:bodyPr vert="horz" wrap="square" lIns="91440" tIns="45720" rIns="91440" bIns="45720" anchor="t"/>
          <a:p>
            <a:r>
              <a:rPr lang="zh-CN" altLang="zh-CN" sz="2800" dirty="0"/>
              <a:t>在</a:t>
            </a:r>
            <a:r>
              <a:rPr lang="zh-CN" altLang="zh-CN" sz="2800" dirty="0">
                <a:solidFill>
                  <a:srgbClr val="FF0000"/>
                </a:solidFill>
              </a:rPr>
              <a:t>函数内定义的变量名</a:t>
            </a:r>
            <a:r>
              <a:rPr lang="zh-CN" altLang="zh-CN" sz="2800" dirty="0"/>
              <a:t>，只能被函数内部引用，不能在函数外引用这个变量名，这个变量的作用域就是局部的，也叫它</a:t>
            </a:r>
            <a:r>
              <a:rPr lang="zh-CN" altLang="zh-CN" sz="2800" dirty="0">
                <a:solidFill>
                  <a:srgbClr val="FF0000"/>
                </a:solidFill>
              </a:rPr>
              <a:t>为局部变量</a:t>
            </a:r>
            <a:r>
              <a:rPr lang="zh-CN" altLang="zh-CN" sz="2800" dirty="0"/>
              <a:t>。</a:t>
            </a:r>
            <a:endParaRPr lang="zh-CN" altLang="zh-CN" sz="2800" dirty="0"/>
          </a:p>
          <a:p>
            <a:r>
              <a:rPr lang="zh-CN" altLang="zh-CN" sz="2800" dirty="0"/>
              <a:t>定义的变量如果在函数体中是第一次出现，那么它就是局部变量。看如下函数定义：</a:t>
            </a:r>
            <a:endParaRPr lang="en-US" altLang="zh-CN" sz="2800" dirty="0"/>
          </a:p>
          <a:p>
            <a:r>
              <a:rPr lang="en-US" altLang="zh-CN" sz="2800" dirty="0"/>
              <a:t>def func():</a:t>
            </a:r>
            <a:endParaRPr lang="zh-CN" altLang="zh-CN" sz="2800" dirty="0"/>
          </a:p>
          <a:p>
            <a:pPr lvl="1"/>
            <a:r>
              <a:rPr lang="en-US" altLang="zh-CN" sz="2400" dirty="0"/>
              <a:t>x = 100</a:t>
            </a:r>
            <a:endParaRPr lang="zh-CN" altLang="zh-CN" sz="2400" dirty="0"/>
          </a:p>
          <a:p>
            <a:pPr lvl="1"/>
            <a:r>
              <a:rPr lang="en-US" altLang="zh-CN" sz="2400" dirty="0"/>
              <a:t>print x</a:t>
            </a:r>
            <a:endParaRPr lang="zh-CN" altLang="zh-CN" sz="2400" dirty="0"/>
          </a:p>
          <a:p>
            <a:r>
              <a:rPr lang="zh-CN" altLang="zh-CN" sz="2800" dirty="0"/>
              <a:t>在</a:t>
            </a:r>
            <a:r>
              <a:rPr lang="en-US" altLang="zh-CN" sz="2800" dirty="0"/>
              <a:t>func</a:t>
            </a:r>
            <a:r>
              <a:rPr lang="zh-CN" altLang="zh-CN" sz="2800" dirty="0"/>
              <a:t>函数中，</a:t>
            </a:r>
            <a:r>
              <a:rPr lang="en-US" altLang="zh-CN" sz="2800" dirty="0"/>
              <a:t>x</a:t>
            </a:r>
            <a:r>
              <a:rPr lang="zh-CN" altLang="zh-CN" sz="2800" dirty="0"/>
              <a:t>是在函数体中被定义的，并且是第一次出现，</a:t>
            </a:r>
            <a:r>
              <a:rPr lang="en-US" altLang="zh-CN" sz="2800" dirty="0"/>
              <a:t>x</a:t>
            </a:r>
            <a:r>
              <a:rPr lang="zh-CN" altLang="zh-CN" sz="2800" dirty="0"/>
              <a:t>就是局部变量。</a:t>
            </a:r>
            <a:endParaRPr lang="zh-CN" altLang="zh-CN" sz="2800" dirty="0"/>
          </a:p>
          <a:p>
            <a:r>
              <a:rPr lang="zh-CN" altLang="zh-CN" sz="2800" dirty="0"/>
              <a:t>局部变量只能在函数体中被访问，超出函数体的范围，访问报错</a:t>
            </a:r>
            <a:r>
              <a:rPr lang="zh-CN" altLang="en-US" sz="2800" dirty="0"/>
              <a:t>。</a:t>
            </a:r>
            <a:endParaRPr lang="zh-CN" altLang="en-US" sz="2800" dirty="0"/>
          </a:p>
        </p:txBody>
      </p:sp>
    </p:spTree>
  </p:cSld>
  <p:clrMapOvr>
    <a:masterClrMapping/>
  </p:clrMapOvr>
  <p:transition spd="med">
    <p:push/>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87338"/>
            <a:ext cx="7886700" cy="654050"/>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7.6.2  </a:t>
            </a:r>
            <a:r>
              <a:rPr lang="zh-CN" altLang="zh-CN" sz="3600" dirty="0">
                <a:effectLst>
                  <a:outerShdw blurRad="38100" dist="38100" dir="2700000">
                    <a:srgbClr val="000000"/>
                  </a:outerShdw>
                </a:effectLst>
              </a:rPr>
              <a:t>全局变量</a:t>
            </a:r>
            <a:endParaRPr lang="zh-CN" altLang="en-US" sz="3600" dirty="0">
              <a:effectLst>
                <a:outerShdw blurRad="38100" dist="38100" dir="2700000">
                  <a:srgbClr val="000000"/>
                </a:outerShdw>
              </a:effectLst>
            </a:endParaRPr>
          </a:p>
        </p:txBody>
      </p:sp>
      <p:sp>
        <p:nvSpPr>
          <p:cNvPr id="286723" name="内容占位符 2"/>
          <p:cNvSpPr>
            <a:spLocks noGrp="1"/>
          </p:cNvSpPr>
          <p:nvPr>
            <p:ph idx="1"/>
          </p:nvPr>
        </p:nvSpPr>
        <p:spPr>
          <a:xfrm>
            <a:off x="628650" y="1036638"/>
            <a:ext cx="7886700" cy="5821362"/>
          </a:xfrm>
        </p:spPr>
        <p:txBody>
          <a:bodyPr vert="horz" wrap="square" lIns="91440" tIns="45720" rIns="91440" bIns="45720" anchor="t"/>
          <a:p>
            <a:r>
              <a:rPr lang="zh-CN" altLang="zh-CN" sz="2800" dirty="0">
                <a:solidFill>
                  <a:srgbClr val="FF0000"/>
                </a:solidFill>
              </a:rPr>
              <a:t>在函数外</a:t>
            </a:r>
            <a:r>
              <a:rPr lang="zh-CN" altLang="zh-CN" sz="2800" dirty="0"/>
              <a:t>，一段代码最始开所赋值的变量，它可以被多个函数引用，这就是</a:t>
            </a:r>
            <a:r>
              <a:rPr lang="zh-CN" altLang="zh-CN" sz="2800" dirty="0">
                <a:solidFill>
                  <a:srgbClr val="FF0000"/>
                </a:solidFill>
              </a:rPr>
              <a:t>全局变量</a:t>
            </a:r>
            <a:r>
              <a:rPr lang="zh-CN" altLang="zh-CN" sz="2800" dirty="0"/>
              <a:t>。全局变量可以在整个程序范围内访问。</a:t>
            </a:r>
            <a:endParaRPr lang="en-US" altLang="zh-CN" sz="2800" dirty="0"/>
          </a:p>
          <a:p>
            <a:pPr>
              <a:buNone/>
            </a:pPr>
            <a:r>
              <a:rPr lang="en-US" altLang="zh-CN" sz="2800" dirty="0"/>
              <a:t>total = 0; # </a:t>
            </a:r>
            <a:r>
              <a:rPr lang="zh-CN" altLang="zh-CN" sz="2800" dirty="0"/>
              <a:t>这是一个全局变量</a:t>
            </a:r>
            <a:endParaRPr lang="zh-CN" altLang="zh-CN" sz="2800" dirty="0"/>
          </a:p>
          <a:p>
            <a:pPr>
              <a:buNone/>
            </a:pPr>
            <a:r>
              <a:rPr lang="en-US" altLang="zh-CN" sz="2800" dirty="0"/>
              <a:t>def sum( arg1, arg2 ):</a:t>
            </a:r>
            <a:endParaRPr lang="zh-CN" altLang="zh-CN" sz="2800" dirty="0"/>
          </a:p>
          <a:p>
            <a:pPr>
              <a:buNone/>
            </a:pPr>
            <a:r>
              <a:rPr lang="en-US" altLang="zh-CN" sz="2800" dirty="0"/>
              <a:t>    total = arg1 + arg2; # total</a:t>
            </a:r>
            <a:r>
              <a:rPr lang="zh-CN" altLang="zh-CN" sz="2800" dirty="0"/>
              <a:t>在这里是局部变量</a:t>
            </a:r>
            <a:r>
              <a:rPr lang="en-US" altLang="zh-CN" sz="2800" dirty="0"/>
              <a:t>.</a:t>
            </a:r>
            <a:endParaRPr lang="zh-CN" altLang="zh-CN" sz="2800" dirty="0"/>
          </a:p>
          <a:p>
            <a:pPr>
              <a:buNone/>
            </a:pPr>
            <a:r>
              <a:rPr lang="en-US" altLang="zh-CN" sz="2800" dirty="0"/>
              <a:t>    print ("</a:t>
            </a:r>
            <a:r>
              <a:rPr lang="zh-CN" altLang="zh-CN" sz="2800" dirty="0"/>
              <a:t>函数内是局部变量</a:t>
            </a:r>
            <a:r>
              <a:rPr lang="en-US" altLang="zh-CN" sz="2800" dirty="0"/>
              <a:t> : ", total)</a:t>
            </a:r>
            <a:endParaRPr lang="zh-CN" altLang="zh-CN" sz="2800" dirty="0"/>
          </a:p>
          <a:p>
            <a:pPr>
              <a:buNone/>
            </a:pPr>
            <a:r>
              <a:rPr lang="en-US" altLang="zh-CN" sz="2800" dirty="0"/>
              <a:t>    return total</a:t>
            </a:r>
            <a:endParaRPr lang="zh-CN" altLang="zh-CN" sz="2800" dirty="0"/>
          </a:p>
          <a:p>
            <a:pPr>
              <a:buNone/>
            </a:pPr>
            <a:r>
              <a:rPr lang="en-US" altLang="zh-CN" sz="2800" dirty="0"/>
              <a:t>def totalprint():</a:t>
            </a:r>
            <a:endParaRPr lang="zh-CN" altLang="zh-CN" sz="2800" dirty="0"/>
          </a:p>
          <a:p>
            <a:pPr>
              <a:buNone/>
            </a:pPr>
            <a:r>
              <a:rPr lang="en-US" altLang="zh-CN" sz="2800" dirty="0"/>
              <a:t>    print('total</a:t>
            </a:r>
            <a:r>
              <a:rPr lang="zh-CN" altLang="zh-CN" sz="2800" dirty="0"/>
              <a:t>的值是</a:t>
            </a:r>
            <a:r>
              <a:rPr lang="en-US" altLang="zh-CN" sz="2800" dirty="0"/>
              <a:t>',total)</a:t>
            </a:r>
            <a:endParaRPr lang="zh-CN" altLang="zh-CN" sz="2800" dirty="0"/>
          </a:p>
          <a:p>
            <a:pPr>
              <a:buNone/>
            </a:pPr>
            <a:r>
              <a:rPr lang="en-US" altLang="zh-CN" sz="2800" dirty="0"/>
              <a:t>    return total</a:t>
            </a:r>
            <a:endParaRPr lang="zh-CN" altLang="en-US" sz="2800" dirty="0"/>
          </a:p>
        </p:txBody>
      </p:sp>
    </p:spTree>
  </p:cSld>
  <p:clrMapOvr>
    <a:masterClrMapping/>
  </p:clrMapOvr>
  <p:transition spd="med">
    <p:push/>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8874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7.7  </a:t>
            </a:r>
            <a:r>
              <a:rPr lang="zh-CN" altLang="zh-CN" dirty="0">
                <a:effectLst>
                  <a:outerShdw blurRad="38100" dist="38100" dir="2700000">
                    <a:srgbClr val="000000"/>
                  </a:outerShdw>
                </a:effectLst>
              </a:rPr>
              <a:t>有返回值和无返回值函数</a:t>
            </a:r>
            <a:endParaRPr lang="zh-CN" altLang="en-US" dirty="0">
              <a:effectLst>
                <a:outerShdw blurRad="38100" dist="38100" dir="2700000">
                  <a:srgbClr val="000000"/>
                </a:outerShdw>
              </a:effectLst>
            </a:endParaRPr>
          </a:p>
        </p:txBody>
      </p:sp>
      <p:sp>
        <p:nvSpPr>
          <p:cNvPr id="287747" name="内容占位符 2"/>
          <p:cNvSpPr>
            <a:spLocks noGrp="1"/>
          </p:cNvSpPr>
          <p:nvPr>
            <p:ph idx="1"/>
          </p:nvPr>
        </p:nvSpPr>
        <p:spPr>
          <a:xfrm>
            <a:off x="628650" y="996950"/>
            <a:ext cx="7886700" cy="5457825"/>
          </a:xfrm>
        </p:spPr>
        <p:txBody>
          <a:bodyPr vert="horz" wrap="square" lIns="91440" tIns="45720" rIns="91440" bIns="45720" anchor="t"/>
          <a:p>
            <a:r>
              <a:rPr lang="zh-CN" altLang="zh-CN" sz="2800" dirty="0"/>
              <a:t>若定义函数时没有使用</a:t>
            </a:r>
            <a:r>
              <a:rPr lang="en-US" altLang="zh-CN" sz="2800" dirty="0"/>
              <a:t>return</a:t>
            </a:r>
            <a:r>
              <a:rPr lang="zh-CN" altLang="zh-CN" sz="2800" dirty="0"/>
              <a:t>语句，会默认返回一个</a:t>
            </a:r>
            <a:r>
              <a:rPr lang="en-US" altLang="zh-CN" sz="2800" dirty="0"/>
              <a:t>None</a:t>
            </a:r>
            <a:r>
              <a:rPr lang="zh-CN" altLang="zh-CN" sz="2800" dirty="0"/>
              <a:t>，要返回一个</a:t>
            </a:r>
            <a:r>
              <a:rPr lang="en-US" altLang="zh-CN" sz="2800" dirty="0"/>
              <a:t>None</a:t>
            </a:r>
            <a:r>
              <a:rPr lang="zh-CN" altLang="zh-CN" sz="2800" dirty="0"/>
              <a:t>，可以只写一个</a:t>
            </a:r>
            <a:r>
              <a:rPr lang="en-US" altLang="zh-CN" sz="2800" dirty="0"/>
              <a:t>return</a:t>
            </a:r>
            <a:r>
              <a:rPr lang="zh-CN" altLang="zh-CN" sz="2800" dirty="0"/>
              <a:t>，但要返回具体的数值，就需要使用</a:t>
            </a:r>
            <a:r>
              <a:rPr lang="en-US" altLang="zh-CN" sz="2800" dirty="0"/>
              <a:t>return</a:t>
            </a:r>
            <a:r>
              <a:rPr lang="zh-CN" altLang="zh-CN" sz="2800" dirty="0"/>
              <a:t>后面加上需要返回的内容。所以对于函数定义来说，使用</a:t>
            </a:r>
            <a:r>
              <a:rPr lang="en-US" altLang="zh-CN" sz="2800" dirty="0"/>
              <a:t>return</a:t>
            </a:r>
            <a:r>
              <a:rPr lang="zh-CN" altLang="zh-CN" sz="2800" dirty="0"/>
              <a:t>语句可以向外提供该函数执行的一些结果。而对于函数的调用者来说，是否可以使用函数中执行的一些操作结果，就在于函数是否使用了</a:t>
            </a:r>
            <a:r>
              <a:rPr lang="en-US" altLang="zh-CN" sz="2800" dirty="0"/>
              <a:t>return</a:t>
            </a:r>
            <a:r>
              <a:rPr lang="zh-CN" altLang="zh-CN" sz="2800" dirty="0"/>
              <a:t>语句返回了对应的执行结果。</a:t>
            </a:r>
            <a:endParaRPr lang="en-US" altLang="zh-CN" sz="2800" dirty="0"/>
          </a:p>
          <a:p>
            <a:r>
              <a:rPr lang="zh-CN" altLang="zh-CN" sz="2800" dirty="0"/>
              <a:t>在</a:t>
            </a:r>
            <a:r>
              <a:rPr lang="en-US" altLang="zh-CN" sz="2800" dirty="0"/>
              <a:t>Python</a:t>
            </a:r>
            <a:r>
              <a:rPr lang="zh-CN" altLang="zh-CN" sz="2800" dirty="0"/>
              <a:t>中，有一部分函数会产生结果，如数学函数，我们一般称这种函数为有返回值函数（</a:t>
            </a:r>
            <a:r>
              <a:rPr lang="en-US" altLang="zh-CN" sz="2800" dirty="0"/>
              <a:t>fruitful function</a:t>
            </a:r>
            <a:r>
              <a:rPr lang="zh-CN" altLang="zh-CN" sz="2800" dirty="0"/>
              <a:t>）；对于另一些函数，会执行一些动作，但不返回任何值，我们称这类函数为无返回值函数。</a:t>
            </a:r>
            <a:endParaRPr lang="en-US" altLang="zh-CN" sz="2800" dirty="0"/>
          </a:p>
          <a:p>
            <a:r>
              <a:rPr lang="zh-CN" altLang="zh-CN" sz="2800" dirty="0"/>
              <a:t>当调用有返回值函数时，可以使用返回的结果做相关操作，而使用无返回值或返回</a:t>
            </a:r>
            <a:r>
              <a:rPr lang="en-US" altLang="zh-CN" sz="2800" dirty="0"/>
              <a:t>None</a:t>
            </a:r>
            <a:r>
              <a:rPr lang="zh-CN" altLang="zh-CN" sz="2800" dirty="0"/>
              <a:t>的函数时，就只能得到一个</a:t>
            </a:r>
            <a:r>
              <a:rPr lang="en-US" altLang="zh-CN" sz="2800" dirty="0"/>
              <a:t>None</a:t>
            </a:r>
            <a:r>
              <a:rPr lang="zh-CN" altLang="zh-CN" sz="2800" dirty="0"/>
              <a:t>值。</a:t>
            </a:r>
            <a:endParaRPr lang="zh-CN" altLang="en-US" sz="2800" dirty="0"/>
          </a:p>
        </p:txBody>
      </p:sp>
    </p:spTree>
  </p:cSld>
  <p:clrMapOvr>
    <a:masterClrMapping/>
  </p:clrMapOvr>
  <p:transition spd="med">
    <p:push/>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8064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7.8  </a:t>
            </a:r>
            <a:r>
              <a:rPr lang="zh-CN" altLang="zh-CN" dirty="0">
                <a:effectLst>
                  <a:outerShdw blurRad="38100" dist="38100" dir="2700000">
                    <a:srgbClr val="000000"/>
                  </a:outerShdw>
                </a:effectLst>
              </a:rPr>
              <a:t>为什么要有函数</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928688"/>
            <a:ext cx="7886700" cy="5676900"/>
          </a:xfrm>
        </p:spPr>
        <p:txBody>
          <a:bodyPr vert="horz" wrap="square" lIns="91440" tIns="45720" rIns="91440" bIns="45720" numCol="1" anchor="t" anchorCtr="0" compatLnSpc="1"/>
          <a:p>
            <a:pPr>
              <a:lnSpc>
                <a:spcPct val="80000"/>
              </a:lnSpc>
            </a:pPr>
            <a:r>
              <a:rPr lang="zh-CN" altLang="zh-CN" sz="2700" dirty="0"/>
              <a:t>为什么要有函数，定义函数的好处到底在哪里？</a:t>
            </a:r>
            <a:endParaRPr lang="en-US" altLang="zh-CN" sz="2700" dirty="0"/>
          </a:p>
          <a:p>
            <a:pPr>
              <a:lnSpc>
                <a:spcPct val="80000"/>
              </a:lnSpc>
            </a:pPr>
            <a:r>
              <a:rPr lang="zh-CN" altLang="zh-CN" sz="2700" dirty="0"/>
              <a:t>在此对函数的好处概括如下：</a:t>
            </a:r>
            <a:endParaRPr lang="zh-CN" altLang="zh-CN" sz="2700" dirty="0"/>
          </a:p>
          <a:p>
            <a:pPr>
              <a:lnSpc>
                <a:spcPct val="80000"/>
              </a:lnSpc>
            </a:pPr>
            <a:r>
              <a:rPr lang="zh-CN" altLang="zh-CN" sz="2700" dirty="0"/>
              <a:t>（</a:t>
            </a:r>
            <a:r>
              <a:rPr lang="en-US" altLang="zh-CN" sz="2700" dirty="0"/>
              <a:t>1</a:t>
            </a:r>
            <a:r>
              <a:rPr lang="zh-CN" altLang="zh-CN" sz="2700" dirty="0"/>
              <a:t>）新建一个函数，可以让我们有机会给一组语句命名，成为一个代码块，这样更有利我们阅读代码，而且这样组织后的代码更容易调试。</a:t>
            </a:r>
            <a:endParaRPr lang="zh-CN" altLang="zh-CN" sz="2700" dirty="0"/>
          </a:p>
          <a:p>
            <a:pPr>
              <a:lnSpc>
                <a:spcPct val="80000"/>
              </a:lnSpc>
            </a:pPr>
            <a:r>
              <a:rPr lang="zh-CN" altLang="zh-CN" sz="2700" dirty="0"/>
              <a:t>（</a:t>
            </a:r>
            <a:r>
              <a:rPr lang="en-US" altLang="zh-CN" sz="2700" dirty="0"/>
              <a:t>2</a:t>
            </a:r>
            <a:r>
              <a:rPr lang="zh-CN" altLang="zh-CN" sz="2700" dirty="0"/>
              <a:t>）函数方法可以减少重复代码的使用，让程序代码总行数变的更少，在之后如果我们需要修改代码，只需要改很少的地方就可以。</a:t>
            </a:r>
            <a:endParaRPr lang="zh-CN" altLang="zh-CN" sz="2700" dirty="0"/>
          </a:p>
          <a:p>
            <a:pPr>
              <a:lnSpc>
                <a:spcPct val="80000"/>
              </a:lnSpc>
            </a:pPr>
            <a:r>
              <a:rPr lang="zh-CN" altLang="zh-CN" sz="2700" dirty="0"/>
              <a:t>（</a:t>
            </a:r>
            <a:r>
              <a:rPr lang="en-US" altLang="zh-CN" sz="2700" dirty="0"/>
              <a:t>3</a:t>
            </a:r>
            <a:r>
              <a:rPr lang="zh-CN" altLang="zh-CN" sz="2700" dirty="0"/>
              <a:t>）将一个很长的代码片段，拆分成几个函数之后，可以对每一个函数进行单独的调试，单个函数调试通过后，再将它们组合起来形成一个完整的产品。</a:t>
            </a:r>
            <a:endParaRPr lang="zh-CN" altLang="zh-CN" sz="2700" dirty="0"/>
          </a:p>
          <a:p>
            <a:pPr>
              <a:lnSpc>
                <a:spcPct val="80000"/>
              </a:lnSpc>
            </a:pPr>
            <a:r>
              <a:rPr lang="zh-CN" altLang="zh-CN" sz="2700" dirty="0"/>
              <a:t>（</a:t>
            </a:r>
            <a:r>
              <a:rPr lang="en-US" altLang="zh-CN" sz="2700" dirty="0"/>
              <a:t>4</a:t>
            </a:r>
            <a:r>
              <a:rPr lang="zh-CN" altLang="zh-CN" sz="2700" dirty="0"/>
              <a:t>）一个设计良好的函数，可以在很多程序中复用，不需要重复编写。</a:t>
            </a:r>
            <a:endParaRPr lang="zh-CN" altLang="en-US" sz="2700" dirty="0"/>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内容占位符 2"/>
          <p:cNvSpPr>
            <a:spLocks noGrp="1"/>
          </p:cNvSpPr>
          <p:nvPr>
            <p:ph idx="1"/>
          </p:nvPr>
        </p:nvSpPr>
        <p:spPr>
          <a:xfrm>
            <a:off x="571500" y="1285875"/>
            <a:ext cx="7886700" cy="6527800"/>
          </a:xfrm>
        </p:spPr>
        <p:txBody>
          <a:bodyPr vert="horz" wrap="square" lIns="91440" tIns="45720" rIns="91440" bIns="45720" anchor="t"/>
          <a:p>
            <a:r>
              <a:rPr lang="zh-CN" altLang="zh-CN" sz="2400" dirty="0"/>
              <a:t>安装好</a:t>
            </a:r>
            <a:r>
              <a:rPr lang="en-US" altLang="zh-CN" sz="2400" dirty="0"/>
              <a:t>python</a:t>
            </a:r>
            <a:r>
              <a:rPr lang="zh-CN" altLang="zh-CN" sz="2400" dirty="0"/>
              <a:t>后，在开始菜单栏中会自动添加一个名为</a:t>
            </a:r>
            <a:r>
              <a:rPr lang="en-US" altLang="zh-CN" sz="2400" dirty="0"/>
              <a:t>python3.5</a:t>
            </a:r>
            <a:r>
              <a:rPr lang="zh-CN" altLang="zh-CN" sz="2400" dirty="0"/>
              <a:t>的文件夹，点击该文件夹会有如图</a:t>
            </a:r>
            <a:r>
              <a:rPr lang="zh-CN" altLang="en-US" sz="2400" dirty="0"/>
              <a:t>下图</a:t>
            </a:r>
            <a:r>
              <a:rPr lang="zh-CN" altLang="zh-CN" sz="2400" dirty="0"/>
              <a:t>所示的一些子目录</a:t>
            </a:r>
            <a:r>
              <a:rPr lang="zh-CN" altLang="en-US" sz="2400" dirty="0"/>
              <a:t>。</a:t>
            </a:r>
            <a:endParaRPr lang="en-US" altLang="zh-CN" sz="2400" dirty="0"/>
          </a:p>
          <a:p>
            <a:endParaRPr lang="en-US" altLang="zh-CN" dirty="0"/>
          </a:p>
          <a:p>
            <a:endParaRPr lang="en-US" altLang="zh-CN" dirty="0"/>
          </a:p>
          <a:p>
            <a:r>
              <a:rPr lang="en-US" altLang="zh-CN" sz="2400" dirty="0"/>
              <a:t>IDLE</a:t>
            </a:r>
            <a:r>
              <a:rPr lang="zh-CN" altLang="zh-CN" sz="2400" dirty="0"/>
              <a:t>是</a:t>
            </a:r>
            <a:r>
              <a:rPr lang="en-US" altLang="zh-CN" sz="2400" dirty="0"/>
              <a:t>Python</a:t>
            </a:r>
            <a:r>
              <a:rPr lang="zh-CN" altLang="zh-CN" sz="2400" dirty="0"/>
              <a:t>集成开发环境，也称交互模式</a:t>
            </a:r>
            <a:r>
              <a:rPr lang="zh-CN" altLang="en-US" sz="2400" dirty="0"/>
              <a:t>。</a:t>
            </a:r>
            <a:endParaRPr lang="en-US" altLang="zh-CN" sz="2400" dirty="0"/>
          </a:p>
          <a:p>
            <a:r>
              <a:rPr lang="en-US" altLang="zh-CN" sz="2400" dirty="0"/>
              <a:t>Python3.5</a:t>
            </a:r>
            <a:r>
              <a:rPr lang="zh-CN" altLang="zh-CN" sz="2400" dirty="0"/>
              <a:t>是</a:t>
            </a:r>
            <a:r>
              <a:rPr lang="en-US" altLang="zh-CN" sz="2400" dirty="0"/>
              <a:t>Python</a:t>
            </a:r>
            <a:r>
              <a:rPr lang="zh-CN" altLang="zh-CN" sz="2400" dirty="0"/>
              <a:t>的命令控制台，里面只能执行</a:t>
            </a:r>
            <a:r>
              <a:rPr lang="en-US" altLang="zh-CN" sz="2400" dirty="0"/>
              <a:t>Python</a:t>
            </a:r>
            <a:r>
              <a:rPr lang="zh-CN" altLang="zh-CN" sz="2400" dirty="0"/>
              <a:t>命令</a:t>
            </a:r>
            <a:r>
              <a:rPr lang="zh-CN" altLang="en-US" sz="2400" dirty="0"/>
              <a:t>。</a:t>
            </a:r>
            <a:endParaRPr lang="en-US" altLang="zh-CN" sz="2400" dirty="0"/>
          </a:p>
          <a:p>
            <a:r>
              <a:rPr lang="zh-CN" altLang="zh-CN" sz="2400" dirty="0"/>
              <a:t>第三个是帮助文档，点击后会弹出帮助文档</a:t>
            </a:r>
            <a:r>
              <a:rPr lang="zh-CN" altLang="en-US" sz="2400" dirty="0"/>
              <a:t>。</a:t>
            </a:r>
            <a:endParaRPr lang="en-US" altLang="zh-CN" sz="2400" dirty="0"/>
          </a:p>
          <a:p>
            <a:r>
              <a:rPr lang="zh-CN" altLang="zh-CN" sz="2400" dirty="0"/>
              <a:t>最后一个是</a:t>
            </a:r>
            <a:r>
              <a:rPr lang="en-US" altLang="zh-CN" sz="2400" dirty="0"/>
              <a:t>Python</a:t>
            </a:r>
            <a:r>
              <a:rPr lang="zh-CN" altLang="zh-CN" sz="2400" dirty="0"/>
              <a:t>的模块文档。本书若无特别指出，示例都是在</a:t>
            </a:r>
            <a:r>
              <a:rPr lang="en-US" altLang="zh-CN" sz="2400" dirty="0"/>
              <a:t>IDLE</a:t>
            </a:r>
            <a:r>
              <a:rPr lang="zh-CN" altLang="zh-CN" sz="2400" dirty="0"/>
              <a:t>中执行的。</a:t>
            </a:r>
            <a:endParaRPr lang="en-US" altLang="zh-CN" sz="2400" dirty="0"/>
          </a:p>
          <a:p>
            <a:endParaRPr lang="zh-CN" altLang="en-US" dirty="0"/>
          </a:p>
        </p:txBody>
      </p:sp>
      <p:pic>
        <p:nvPicPr>
          <p:cNvPr id="22531" name="图片 5"/>
          <p:cNvPicPr>
            <a:picLocks noChangeAspect="1"/>
          </p:cNvPicPr>
          <p:nvPr/>
        </p:nvPicPr>
        <p:blipFill>
          <a:blip r:embed="rId1"/>
          <a:srcRect r="8595"/>
          <a:stretch>
            <a:fillRect/>
          </a:stretch>
        </p:blipFill>
        <p:spPr>
          <a:xfrm>
            <a:off x="3357563" y="2286000"/>
            <a:ext cx="4479925" cy="1360488"/>
          </a:xfrm>
          <a:prstGeom prst="rect">
            <a:avLst/>
          </a:prstGeom>
          <a:noFill/>
          <a:ln w="9525">
            <a:noFill/>
          </a:ln>
        </p:spPr>
      </p:pic>
      <p:sp>
        <p:nvSpPr>
          <p:cNvPr id="6" name="Rectangle 28"/>
          <p:cNvSpPr>
            <a:spLocks noGrp="1" noChangeArrowheads="1"/>
          </p:cNvSpPr>
          <p:nvPr>
            <p:ph type="title"/>
          </p:nvPr>
        </p:nvSpPr>
        <p:spPr>
          <a:xfrm>
            <a:off x="0" y="-167"/>
            <a:ext cx="6457950" cy="1293028"/>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进入</a:t>
            </a: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编程世界</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3513"/>
            <a:ext cx="7886700" cy="7096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7.9  </a:t>
            </a:r>
            <a:r>
              <a:rPr lang="zh-CN" altLang="zh-CN" dirty="0">
                <a:effectLst>
                  <a:outerShdw blurRad="38100" dist="38100" dir="2700000">
                    <a:srgbClr val="000000"/>
                  </a:outerShdw>
                </a:effectLst>
              </a:rPr>
              <a:t>返回函数</a:t>
            </a:r>
            <a:endParaRPr lang="zh-CN" altLang="en-US" dirty="0">
              <a:effectLst>
                <a:outerShdw blurRad="38100" dist="38100" dir="2700000">
                  <a:srgbClr val="000000"/>
                </a:outerShdw>
              </a:effectLst>
            </a:endParaRPr>
          </a:p>
        </p:txBody>
      </p:sp>
      <p:sp>
        <p:nvSpPr>
          <p:cNvPr id="289795" name="内容占位符 2"/>
          <p:cNvSpPr>
            <a:spLocks noGrp="1"/>
          </p:cNvSpPr>
          <p:nvPr>
            <p:ph idx="1"/>
          </p:nvPr>
        </p:nvSpPr>
        <p:spPr>
          <a:xfrm>
            <a:off x="628650" y="1065213"/>
            <a:ext cx="7886700" cy="5111750"/>
          </a:xfrm>
        </p:spPr>
        <p:txBody>
          <a:bodyPr vert="horz" wrap="square" lIns="91440" tIns="45720" rIns="91440" bIns="45720" anchor="t"/>
          <a:p>
            <a:r>
              <a:rPr lang="zh-CN" altLang="zh-CN" sz="2800" dirty="0"/>
              <a:t>函数可以有返回值，但除了返回值，函数中是否可以返回函数</a:t>
            </a:r>
            <a:r>
              <a:rPr lang="zh-CN" altLang="en-US" sz="2800" dirty="0"/>
              <a:t>？</a:t>
            </a:r>
            <a:endParaRPr lang="en-US" altLang="zh-CN" sz="2800" dirty="0"/>
          </a:p>
          <a:p>
            <a:r>
              <a:rPr lang="zh-CN" altLang="zh-CN" sz="2800" dirty="0"/>
              <a:t>看如下函数的定义：</a:t>
            </a:r>
            <a:endParaRPr lang="zh-CN" altLang="zh-CN" sz="2800" dirty="0"/>
          </a:p>
          <a:p>
            <a:r>
              <a:rPr lang="en-US" altLang="zh-CN" sz="2800" dirty="0"/>
              <a:t>def calc_sum(*args):</a:t>
            </a:r>
            <a:endParaRPr lang="zh-CN" altLang="zh-CN" sz="2800" dirty="0"/>
          </a:p>
          <a:p>
            <a:r>
              <a:rPr lang="en-US" altLang="zh-CN" sz="2800" dirty="0"/>
              <a:t>    ax = 0</a:t>
            </a:r>
            <a:endParaRPr lang="zh-CN" altLang="zh-CN" sz="2800" dirty="0"/>
          </a:p>
          <a:p>
            <a:r>
              <a:rPr lang="en-US" altLang="zh-CN" sz="2800" dirty="0"/>
              <a:t>    for n in args:</a:t>
            </a:r>
            <a:endParaRPr lang="zh-CN" altLang="zh-CN" sz="2800" dirty="0"/>
          </a:p>
          <a:p>
            <a:r>
              <a:rPr lang="en-US" altLang="zh-CN" sz="2800" dirty="0"/>
              <a:t>        ax = ax + n</a:t>
            </a:r>
            <a:endParaRPr lang="zh-CN" altLang="zh-CN" sz="2800" dirty="0"/>
          </a:p>
          <a:p>
            <a:r>
              <a:rPr lang="en-US" altLang="zh-CN" sz="2800" dirty="0"/>
              <a:t>    return ax </a:t>
            </a:r>
            <a:endParaRPr lang="zh-CN" altLang="zh-CN" sz="2800" dirty="0"/>
          </a:p>
          <a:p>
            <a:r>
              <a:rPr lang="zh-CN" altLang="zh-CN" sz="2800" dirty="0"/>
              <a:t>定义了一个可变参数的求和函数，该函数允许传入多个参数，最后返回所求得的和。</a:t>
            </a:r>
            <a:endParaRPr lang="zh-CN" altLang="en-US" sz="2800" dirty="0"/>
          </a:p>
        </p:txBody>
      </p:sp>
    </p:spTree>
  </p:cSld>
  <p:clrMapOvr>
    <a:masterClrMapping/>
  </p:clrMapOvr>
  <p:transition spd="med">
    <p:push/>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内容占位符 2"/>
          <p:cNvSpPr>
            <a:spLocks noGrp="1"/>
          </p:cNvSpPr>
          <p:nvPr>
            <p:ph idx="1"/>
          </p:nvPr>
        </p:nvSpPr>
        <p:spPr>
          <a:xfrm>
            <a:off x="628650" y="190500"/>
            <a:ext cx="7886700" cy="6667500"/>
          </a:xfrm>
        </p:spPr>
        <p:txBody>
          <a:bodyPr vert="horz" wrap="square" lIns="91440" tIns="45720" rIns="91440" bIns="45720" anchor="t"/>
          <a:p>
            <a:r>
              <a:rPr lang="zh-CN" altLang="zh-CN" dirty="0"/>
              <a:t>看如下函数的定义：</a:t>
            </a:r>
            <a:endParaRPr lang="zh-CN" altLang="zh-CN" dirty="0"/>
          </a:p>
          <a:p>
            <a:r>
              <a:rPr lang="en-US" altLang="zh-CN" dirty="0"/>
              <a:t>def sum_late(*args):</a:t>
            </a:r>
            <a:endParaRPr lang="zh-CN" altLang="zh-CN" dirty="0"/>
          </a:p>
          <a:p>
            <a:r>
              <a:rPr lang="en-US" altLang="zh-CN" dirty="0"/>
              <a:t>    def calc_sum():</a:t>
            </a:r>
            <a:endParaRPr lang="zh-CN" altLang="zh-CN" dirty="0"/>
          </a:p>
          <a:p>
            <a:r>
              <a:rPr lang="en-US" altLang="zh-CN" dirty="0"/>
              <a:t>        ax = 0</a:t>
            </a:r>
            <a:endParaRPr lang="zh-CN" altLang="zh-CN" dirty="0"/>
          </a:p>
          <a:p>
            <a:r>
              <a:rPr lang="en-US" altLang="zh-CN" dirty="0"/>
              <a:t>        for n in args:</a:t>
            </a:r>
            <a:endParaRPr lang="zh-CN" altLang="zh-CN" dirty="0"/>
          </a:p>
          <a:p>
            <a:r>
              <a:rPr lang="en-US" altLang="zh-CN" dirty="0"/>
              <a:t>            ax = ax + n</a:t>
            </a:r>
            <a:endParaRPr lang="zh-CN" altLang="zh-CN" dirty="0"/>
          </a:p>
          <a:p>
            <a:r>
              <a:rPr lang="en-US" altLang="zh-CN" dirty="0"/>
              <a:t>        return ax</a:t>
            </a:r>
            <a:endParaRPr lang="zh-CN" altLang="zh-CN" dirty="0"/>
          </a:p>
          <a:p>
            <a:r>
              <a:rPr lang="en-US" altLang="zh-CN" dirty="0"/>
              <a:t>    return calc_sum</a:t>
            </a:r>
            <a:endParaRPr lang="en-US" altLang="zh-CN" dirty="0"/>
          </a:p>
          <a:p>
            <a:endParaRPr lang="en-US" altLang="zh-CN" dirty="0"/>
          </a:p>
          <a:p>
            <a:r>
              <a:rPr lang="zh-CN" altLang="zh-CN" dirty="0"/>
              <a:t>此处返回了一个函数。对于此处定义的函数，我们没有返回求和的结果，而是返回一个求和函数。</a:t>
            </a:r>
            <a:endParaRPr lang="zh-CN" altLang="zh-CN" dirty="0"/>
          </a:p>
          <a:p>
            <a:endParaRPr lang="zh-CN" altLang="en-US" dirty="0"/>
          </a:p>
        </p:txBody>
      </p:sp>
    </p:spTree>
  </p:cSld>
  <p:clrMapOvr>
    <a:masterClrMapping/>
  </p:clrMapOvr>
  <p:transition spd="med">
    <p:push/>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22238"/>
            <a:ext cx="7886700" cy="7508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7.10  </a:t>
            </a:r>
            <a:r>
              <a:rPr lang="zh-CN" altLang="zh-CN" dirty="0">
                <a:effectLst>
                  <a:outerShdw blurRad="38100" dist="38100" dir="2700000">
                    <a:srgbClr val="000000"/>
                  </a:outerShdw>
                </a:effectLst>
              </a:rPr>
              <a:t>递归函数</a:t>
            </a:r>
            <a:endParaRPr lang="zh-CN" altLang="en-US" dirty="0">
              <a:effectLst>
                <a:outerShdw blurRad="38100" dist="38100" dir="2700000">
                  <a:srgbClr val="000000"/>
                </a:outerShdw>
              </a:effectLst>
            </a:endParaRPr>
          </a:p>
        </p:txBody>
      </p:sp>
      <p:sp>
        <p:nvSpPr>
          <p:cNvPr id="291843" name="内容占位符 2"/>
          <p:cNvSpPr>
            <a:spLocks noGrp="1"/>
          </p:cNvSpPr>
          <p:nvPr>
            <p:ph idx="1"/>
          </p:nvPr>
        </p:nvSpPr>
        <p:spPr>
          <a:xfrm>
            <a:off x="628650" y="1065213"/>
            <a:ext cx="7886700" cy="5111750"/>
          </a:xfrm>
        </p:spPr>
        <p:txBody>
          <a:bodyPr vert="horz" wrap="square" lIns="91440" tIns="45720" rIns="91440" bIns="45720" anchor="t"/>
          <a:p>
            <a:r>
              <a:rPr lang="zh-CN" altLang="zh-CN" dirty="0"/>
              <a:t>前面刚学习了在函数中返回函数，前面也学习了可以在一个函数中调用另外一个函数，但函数是否可以调用自己呢？答案是可以的，如果一个函数在内部调用自身，这个函数就称作递归函数。</a:t>
            </a:r>
            <a:endParaRPr lang="zh-CN" altLang="zh-CN" dirty="0"/>
          </a:p>
          <a:p>
            <a:r>
              <a:rPr lang="zh-CN" altLang="zh-CN" dirty="0"/>
              <a:t>递归的简单定义如下：</a:t>
            </a:r>
            <a:endParaRPr lang="zh-CN" altLang="zh-CN" dirty="0"/>
          </a:p>
          <a:p>
            <a:r>
              <a:rPr lang="en-US" altLang="zh-CN" dirty="0"/>
              <a:t>def recurision():</a:t>
            </a:r>
            <a:endParaRPr lang="zh-CN" altLang="zh-CN" dirty="0"/>
          </a:p>
          <a:p>
            <a:r>
              <a:rPr lang="en-US" altLang="zh-CN" dirty="0"/>
              <a:t>    return recursion()</a:t>
            </a:r>
            <a:endParaRPr lang="en-US" altLang="zh-CN" dirty="0"/>
          </a:p>
          <a:p>
            <a:r>
              <a:rPr lang="zh-CN" altLang="zh-CN" dirty="0"/>
              <a:t>递归函数应该满足如下条件：</a:t>
            </a:r>
            <a:endParaRPr lang="zh-CN" altLang="zh-CN" dirty="0"/>
          </a:p>
          <a:p>
            <a:r>
              <a:rPr lang="zh-CN" altLang="zh-CN" dirty="0"/>
              <a:t>（</a:t>
            </a:r>
            <a:r>
              <a:rPr lang="en-US" altLang="zh-CN" dirty="0"/>
              <a:t>1</a:t>
            </a:r>
            <a:r>
              <a:rPr lang="zh-CN" altLang="zh-CN" dirty="0"/>
              <a:t>）当函数直接返回值时有基本实例（最小可能性问题）。</a:t>
            </a:r>
            <a:endParaRPr lang="zh-CN" altLang="zh-CN" dirty="0"/>
          </a:p>
          <a:p>
            <a:r>
              <a:rPr lang="zh-CN" altLang="zh-CN" dirty="0"/>
              <a:t>（</a:t>
            </a:r>
            <a:r>
              <a:rPr lang="en-US" altLang="zh-CN" dirty="0"/>
              <a:t>2</a:t>
            </a:r>
            <a:r>
              <a:rPr lang="zh-CN" altLang="zh-CN" dirty="0"/>
              <a:t>）递归实例，包括一个或多个问题最小部分的递归调用。</a:t>
            </a:r>
            <a:endParaRPr lang="zh-CN" altLang="en-US" dirty="0"/>
          </a:p>
        </p:txBody>
      </p:sp>
    </p:spTree>
  </p:cSld>
  <p:clrMapOvr>
    <a:masterClrMapping/>
  </p:clrMapOvr>
  <p:transition spd="med">
    <p:push/>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内容占位符 2"/>
          <p:cNvSpPr>
            <a:spLocks noGrp="1"/>
          </p:cNvSpPr>
          <p:nvPr>
            <p:ph idx="1"/>
          </p:nvPr>
        </p:nvSpPr>
        <p:spPr>
          <a:xfrm>
            <a:off x="628650" y="122238"/>
            <a:ext cx="7886700" cy="6054725"/>
          </a:xfrm>
        </p:spPr>
        <p:txBody>
          <a:bodyPr vert="horz" wrap="square" lIns="91440" tIns="45720" rIns="91440" bIns="45720" anchor="t"/>
          <a:p>
            <a:r>
              <a:rPr lang="zh-CN" altLang="zh-CN" sz="2800" dirty="0"/>
              <a:t>计算阶乘</a:t>
            </a:r>
            <a:r>
              <a:rPr lang="en-US" altLang="zh-CN" sz="2800" dirty="0"/>
              <a:t>n! = 1 x 2 x 3 x ... x n</a:t>
            </a:r>
            <a:r>
              <a:rPr lang="zh-CN" altLang="zh-CN" sz="2800" dirty="0"/>
              <a:t>，用函数</a:t>
            </a:r>
            <a:r>
              <a:rPr lang="en-US" altLang="zh-CN" sz="2800" dirty="0"/>
              <a:t>fact(n)</a:t>
            </a:r>
            <a:r>
              <a:rPr lang="zh-CN" altLang="zh-CN" sz="2800" dirty="0"/>
              <a:t>表示，可以看出：</a:t>
            </a:r>
            <a:endParaRPr lang="zh-CN" altLang="zh-CN" sz="2800" dirty="0"/>
          </a:p>
          <a:p>
            <a:r>
              <a:rPr lang="en-US" altLang="zh-CN" sz="2800" dirty="0"/>
              <a:t>fact(n) = n! = 1 x 2 x 3 x ... x (n-1) x n = (n-1)! x n = fact(n-1) x n</a:t>
            </a:r>
            <a:endParaRPr lang="zh-CN" altLang="zh-CN" sz="2800" dirty="0"/>
          </a:p>
          <a:p>
            <a:r>
              <a:rPr lang="en-US" altLang="zh-CN" sz="2800" dirty="0"/>
              <a:t>fact(n)</a:t>
            </a:r>
            <a:r>
              <a:rPr lang="zh-CN" altLang="zh-CN" sz="2800" dirty="0"/>
              <a:t>可以表示为</a:t>
            </a:r>
            <a:r>
              <a:rPr lang="en-US" altLang="zh-CN" sz="2800" dirty="0"/>
              <a:t>n x fact(n-1)</a:t>
            </a:r>
            <a:r>
              <a:rPr lang="zh-CN" altLang="zh-CN" sz="2800" dirty="0"/>
              <a:t>，只有</a:t>
            </a:r>
            <a:r>
              <a:rPr lang="en-US" altLang="zh-CN" sz="2800" dirty="0"/>
              <a:t>n=1</a:t>
            </a:r>
            <a:r>
              <a:rPr lang="zh-CN" altLang="zh-CN" sz="2800" dirty="0"/>
              <a:t>时需要特殊处理。</a:t>
            </a:r>
            <a:endParaRPr lang="zh-CN" altLang="zh-CN" sz="2800" dirty="0"/>
          </a:p>
          <a:p>
            <a:r>
              <a:rPr lang="en-US" altLang="zh-CN" sz="2800" dirty="0"/>
              <a:t>fact(n)</a:t>
            </a:r>
            <a:r>
              <a:rPr lang="zh-CN" altLang="zh-CN" sz="2800" dirty="0"/>
              <a:t>用递归的方式的函数定义如下：</a:t>
            </a:r>
            <a:endParaRPr lang="zh-CN" altLang="zh-CN" sz="2800" dirty="0"/>
          </a:p>
          <a:p>
            <a:r>
              <a:rPr lang="en-US" altLang="zh-CN" sz="2800" dirty="0"/>
              <a:t>#! /usr/bin/python3</a:t>
            </a:r>
            <a:endParaRPr lang="zh-CN" altLang="zh-CN" sz="2800" dirty="0"/>
          </a:p>
          <a:p>
            <a:r>
              <a:rPr lang="en-US" altLang="zh-CN" sz="2800" dirty="0"/>
              <a:t># -*- coding:UTF-8 -*-</a:t>
            </a:r>
            <a:endParaRPr lang="zh-CN" altLang="zh-CN" sz="2800" dirty="0"/>
          </a:p>
          <a:p>
            <a:r>
              <a:rPr lang="en-US" altLang="zh-CN" sz="2800" dirty="0"/>
              <a:t> def fact(n):</a:t>
            </a:r>
            <a:endParaRPr lang="zh-CN" altLang="zh-CN" sz="2800" dirty="0"/>
          </a:p>
          <a:p>
            <a:r>
              <a:rPr lang="en-US" altLang="zh-CN" sz="2800" dirty="0"/>
              <a:t>    if n==1:</a:t>
            </a:r>
            <a:endParaRPr lang="zh-CN" altLang="zh-CN" sz="2800" dirty="0"/>
          </a:p>
          <a:p>
            <a:r>
              <a:rPr lang="en-US" altLang="zh-CN" sz="2800" dirty="0"/>
              <a:t>        return 1</a:t>
            </a:r>
            <a:endParaRPr lang="zh-CN" altLang="zh-CN" sz="2800" dirty="0"/>
          </a:p>
          <a:p>
            <a:r>
              <a:rPr lang="en-US" altLang="zh-CN" sz="2800" dirty="0"/>
              <a:t>    return n * fact(n - 1)</a:t>
            </a:r>
            <a:endParaRPr lang="zh-CN" altLang="en-US" sz="2800" dirty="0"/>
          </a:p>
        </p:txBody>
      </p:sp>
    </p:spTree>
  </p:cSld>
  <p:clrMapOvr>
    <a:masterClrMapping/>
  </p:clrMapOvr>
  <p:transition spd="med">
    <p:push/>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6525"/>
            <a:ext cx="7886700" cy="8048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7.11  </a:t>
            </a:r>
            <a:r>
              <a:rPr lang="zh-CN" altLang="zh-CN" dirty="0">
                <a:effectLst>
                  <a:outerShdw blurRad="38100" dist="38100" dir="2700000">
                    <a:srgbClr val="000000"/>
                  </a:outerShdw>
                </a:effectLst>
              </a:rPr>
              <a:t>匿名函数</a:t>
            </a:r>
            <a:endParaRPr lang="zh-CN" altLang="en-US" dirty="0">
              <a:effectLst>
                <a:outerShdw blurRad="38100" dist="38100" dir="2700000">
                  <a:srgbClr val="000000"/>
                </a:outerShdw>
              </a:effectLst>
            </a:endParaRPr>
          </a:p>
        </p:txBody>
      </p:sp>
      <p:sp>
        <p:nvSpPr>
          <p:cNvPr id="293891" name="内容占位符 2"/>
          <p:cNvSpPr>
            <a:spLocks noGrp="1"/>
          </p:cNvSpPr>
          <p:nvPr>
            <p:ph idx="1"/>
          </p:nvPr>
        </p:nvSpPr>
        <p:spPr>
          <a:xfrm>
            <a:off x="628650" y="941388"/>
            <a:ext cx="7886700" cy="5746750"/>
          </a:xfrm>
        </p:spPr>
        <p:txBody>
          <a:bodyPr vert="horz" wrap="square" lIns="91440" tIns="45720" rIns="91440" bIns="45720" anchor="t"/>
          <a:p>
            <a:pPr>
              <a:buNone/>
            </a:pPr>
            <a:r>
              <a:rPr lang="en-US" altLang="zh-CN" sz="2800" dirty="0"/>
              <a:t>Python</a:t>
            </a:r>
            <a:r>
              <a:rPr lang="zh-CN" altLang="zh-CN" sz="2800" dirty="0"/>
              <a:t>使用</a:t>
            </a:r>
            <a:r>
              <a:rPr lang="en-US" altLang="zh-CN" sz="2800" dirty="0"/>
              <a:t>lambda</a:t>
            </a:r>
            <a:r>
              <a:rPr lang="zh-CN" altLang="zh-CN" sz="2800" dirty="0"/>
              <a:t>来创建匿名函数。</a:t>
            </a:r>
            <a:endParaRPr lang="zh-CN" altLang="zh-CN" sz="2800" dirty="0"/>
          </a:p>
          <a:p>
            <a:r>
              <a:rPr lang="en-US" altLang="zh-CN" sz="2800" dirty="0"/>
              <a:t>lambda</a:t>
            </a:r>
            <a:r>
              <a:rPr lang="zh-CN" altLang="zh-CN" sz="2800" dirty="0"/>
              <a:t>只是一个表达式，函数体比</a:t>
            </a:r>
            <a:r>
              <a:rPr lang="en-US" altLang="zh-CN" sz="2800" dirty="0"/>
              <a:t>def</a:t>
            </a:r>
            <a:r>
              <a:rPr lang="zh-CN" altLang="zh-CN" sz="2800" dirty="0"/>
              <a:t>简单很多。</a:t>
            </a:r>
            <a:endParaRPr lang="zh-CN" altLang="zh-CN" sz="2800" dirty="0"/>
          </a:p>
          <a:p>
            <a:r>
              <a:rPr lang="en-US" altLang="zh-CN" sz="2800" dirty="0"/>
              <a:t>lambda</a:t>
            </a:r>
            <a:r>
              <a:rPr lang="zh-CN" altLang="zh-CN" sz="2800" dirty="0"/>
              <a:t>的主体是一个表达式，而不是一个代码块。</a:t>
            </a:r>
            <a:endParaRPr lang="zh-CN" altLang="zh-CN" sz="2800" dirty="0"/>
          </a:p>
          <a:p>
            <a:r>
              <a:rPr lang="en-US" altLang="zh-CN" sz="2800" dirty="0"/>
              <a:t>lambda </a:t>
            </a:r>
            <a:r>
              <a:rPr lang="zh-CN" altLang="zh-CN" sz="2800" dirty="0"/>
              <a:t>函数只包含一个语句：</a:t>
            </a:r>
            <a:r>
              <a:rPr lang="en-US" altLang="zh-CN" sz="2800" dirty="0"/>
              <a:t>lambda [arg1 [,arg2,.....argn]]:expression</a:t>
            </a:r>
            <a:endParaRPr lang="zh-CN" altLang="zh-CN" sz="2800" dirty="0"/>
          </a:p>
          <a:p>
            <a:r>
              <a:rPr lang="zh-CN" altLang="zh-CN" sz="2800" dirty="0"/>
              <a:t>使用</a:t>
            </a:r>
            <a:r>
              <a:rPr lang="en-US" altLang="zh-CN" sz="2800" dirty="0"/>
              <a:t>def</a:t>
            </a:r>
            <a:r>
              <a:rPr lang="zh-CN" altLang="zh-CN" sz="2800" dirty="0"/>
              <a:t>语句</a:t>
            </a:r>
            <a:r>
              <a:rPr lang="zh-CN" altLang="en-US" sz="2800" dirty="0"/>
              <a:t>求</a:t>
            </a:r>
            <a:r>
              <a:rPr lang="zh-CN" altLang="zh-CN" sz="2800" dirty="0"/>
              <a:t>两个数之和示例：</a:t>
            </a:r>
            <a:endParaRPr lang="zh-CN" altLang="zh-CN" sz="2800" dirty="0"/>
          </a:p>
          <a:p>
            <a:r>
              <a:rPr lang="en-US" altLang="zh-CN" sz="2800" dirty="0"/>
              <a:t>def func(x,y):</a:t>
            </a:r>
            <a:endParaRPr lang="zh-CN" altLang="zh-CN" sz="2800" dirty="0"/>
          </a:p>
          <a:p>
            <a:r>
              <a:rPr lang="en-US" altLang="zh-CN" sz="2800" dirty="0"/>
              <a:t>    return x+y</a:t>
            </a:r>
            <a:endParaRPr lang="zh-CN" altLang="zh-CN" sz="2800" dirty="0"/>
          </a:p>
          <a:p>
            <a:r>
              <a:rPr lang="zh-CN" altLang="zh-CN" sz="2800" dirty="0"/>
              <a:t>使用</a:t>
            </a:r>
            <a:r>
              <a:rPr lang="en-US" altLang="zh-CN" sz="2800" dirty="0"/>
              <a:t>lambda</a:t>
            </a:r>
            <a:r>
              <a:rPr lang="zh-CN" altLang="zh-CN" sz="2800" dirty="0"/>
              <a:t>表达式</a:t>
            </a:r>
            <a:r>
              <a:rPr lang="zh-CN" altLang="en-US" sz="2800" dirty="0"/>
              <a:t>求</a:t>
            </a:r>
            <a:r>
              <a:rPr lang="zh-CN" altLang="zh-CN" sz="2800" dirty="0"/>
              <a:t>两个数之和示例：</a:t>
            </a:r>
            <a:endParaRPr lang="zh-CN" altLang="zh-CN" sz="2800" dirty="0"/>
          </a:p>
          <a:p>
            <a:r>
              <a:rPr lang="en-US" altLang="zh-CN" sz="2800" dirty="0"/>
              <a:t>lambda x,y: x+y</a:t>
            </a:r>
            <a:endParaRPr lang="zh-CN" altLang="en-US" sz="2800" dirty="0"/>
          </a:p>
        </p:txBody>
      </p:sp>
    </p:spTree>
  </p:cSld>
  <p:clrMapOvr>
    <a:masterClrMapping/>
  </p:clrMapOvr>
  <p:transition spd="med">
    <p:push/>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内容占位符 2"/>
          <p:cNvSpPr>
            <a:spLocks noGrp="1"/>
          </p:cNvSpPr>
          <p:nvPr>
            <p:ph idx="1"/>
          </p:nvPr>
        </p:nvSpPr>
        <p:spPr>
          <a:xfrm>
            <a:off x="628650" y="204788"/>
            <a:ext cx="7886700" cy="5972175"/>
          </a:xfrm>
        </p:spPr>
        <p:txBody>
          <a:bodyPr vert="horz" wrap="square" lIns="91440" tIns="45720" rIns="91440" bIns="45720" anchor="t"/>
          <a:p>
            <a:r>
              <a:rPr lang="zh-CN" altLang="zh-CN" sz="2800" dirty="0"/>
              <a:t>一般应该在如下情况下多往匿名函数的方向考虑：</a:t>
            </a:r>
            <a:endParaRPr lang="zh-CN" altLang="zh-CN" sz="2800" dirty="0"/>
          </a:p>
          <a:p>
            <a:r>
              <a:rPr lang="zh-CN" altLang="zh-CN" sz="2800" dirty="0"/>
              <a:t>（</a:t>
            </a:r>
            <a:r>
              <a:rPr lang="en-US" altLang="zh-CN" sz="2800" dirty="0"/>
              <a:t>1</a:t>
            </a:r>
            <a:r>
              <a:rPr lang="zh-CN" altLang="zh-CN" sz="2800" dirty="0"/>
              <a:t>）程序一次行使用，不需要定义函数名时，用匿名函数可以节省内存中变量定义空间。</a:t>
            </a:r>
            <a:endParaRPr lang="zh-CN" altLang="zh-CN" sz="2800" dirty="0"/>
          </a:p>
          <a:p>
            <a:r>
              <a:rPr lang="zh-CN" altLang="zh-CN" sz="2800" dirty="0"/>
              <a:t>（</a:t>
            </a:r>
            <a:r>
              <a:rPr lang="en-US" altLang="zh-CN" sz="2800" dirty="0"/>
              <a:t>2</a:t>
            </a:r>
            <a:r>
              <a:rPr lang="zh-CN" altLang="zh-CN" sz="2800" dirty="0"/>
              <a:t>）如果想让程序更加简洁时，使用匿名函数可以做到。</a:t>
            </a:r>
            <a:endParaRPr lang="zh-CN" altLang="zh-CN" sz="2800" dirty="0"/>
          </a:p>
          <a:p>
            <a:r>
              <a:rPr lang="zh-CN" altLang="zh-CN" sz="2800" dirty="0"/>
              <a:t>当然，匿名函数有几个规则要记住</a:t>
            </a:r>
            <a:r>
              <a:rPr lang="en-US" altLang="zh-CN" sz="2800" dirty="0"/>
              <a:t>:</a:t>
            </a:r>
            <a:endParaRPr lang="zh-CN" altLang="zh-CN" sz="2800" dirty="0"/>
          </a:p>
          <a:p>
            <a:r>
              <a:rPr lang="zh-CN" altLang="zh-CN" sz="2800" dirty="0"/>
              <a:t>（</a:t>
            </a:r>
            <a:r>
              <a:rPr lang="en-US" altLang="zh-CN" sz="2800" dirty="0"/>
              <a:t>1</a:t>
            </a:r>
            <a:r>
              <a:rPr lang="zh-CN" altLang="zh-CN" sz="2800" dirty="0"/>
              <a:t>）一般也就一行表达式，必须有返回值。</a:t>
            </a:r>
            <a:endParaRPr lang="zh-CN" altLang="zh-CN" sz="2800" dirty="0"/>
          </a:p>
          <a:p>
            <a:r>
              <a:rPr lang="zh-CN" altLang="zh-CN" sz="2800" dirty="0"/>
              <a:t>（</a:t>
            </a:r>
            <a:r>
              <a:rPr lang="en-US" altLang="zh-CN" sz="2800" dirty="0"/>
              <a:t>2</a:t>
            </a:r>
            <a:r>
              <a:rPr lang="zh-CN" altLang="zh-CN" sz="2800" dirty="0"/>
              <a:t>）不能有</a:t>
            </a:r>
            <a:r>
              <a:rPr lang="en-US" altLang="zh-CN" sz="2800" dirty="0"/>
              <a:t>return</a:t>
            </a:r>
            <a:r>
              <a:rPr lang="zh-CN" altLang="zh-CN" sz="2800" dirty="0"/>
              <a:t>。</a:t>
            </a:r>
            <a:endParaRPr lang="zh-CN" altLang="zh-CN" sz="2800" dirty="0"/>
          </a:p>
          <a:p>
            <a:r>
              <a:rPr lang="zh-CN" altLang="zh-CN" sz="2800" dirty="0"/>
              <a:t>（</a:t>
            </a:r>
            <a:r>
              <a:rPr lang="en-US" altLang="zh-CN" sz="2800" dirty="0"/>
              <a:t>3</a:t>
            </a:r>
            <a:r>
              <a:rPr lang="zh-CN" altLang="zh-CN" sz="2800" dirty="0"/>
              <a:t>）可以没有参数，可以有一个或多个参数。</a:t>
            </a:r>
            <a:endParaRPr lang="zh-CN" altLang="en-US" sz="2800" dirty="0"/>
          </a:p>
        </p:txBody>
      </p:sp>
    </p:spTree>
  </p:cSld>
  <p:clrMapOvr>
    <a:masterClrMapping/>
  </p:clrMapOvr>
  <p:transition spd="med">
    <p:push/>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7508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7.12  </a:t>
            </a:r>
            <a:r>
              <a:rPr lang="zh-CN" altLang="zh-CN" dirty="0">
                <a:effectLst>
                  <a:outerShdw blurRad="38100" dist="38100" dir="2700000">
                    <a:srgbClr val="000000"/>
                  </a:outerShdw>
                </a:effectLst>
              </a:rPr>
              <a:t>偏</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函</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数</a:t>
            </a:r>
            <a:endParaRPr lang="zh-CN" altLang="en-US" dirty="0">
              <a:effectLst>
                <a:outerShdw blurRad="38100" dist="38100" dir="2700000">
                  <a:srgbClr val="000000"/>
                </a:outerShdw>
              </a:effectLst>
            </a:endParaRPr>
          </a:p>
        </p:txBody>
      </p:sp>
      <p:sp>
        <p:nvSpPr>
          <p:cNvPr id="295939" name="内容占位符 2"/>
          <p:cNvSpPr>
            <a:spLocks noGrp="1"/>
          </p:cNvSpPr>
          <p:nvPr>
            <p:ph idx="1"/>
          </p:nvPr>
        </p:nvSpPr>
        <p:spPr>
          <a:xfrm>
            <a:off x="628650" y="928688"/>
            <a:ext cx="7886700" cy="5248275"/>
          </a:xfrm>
        </p:spPr>
        <p:txBody>
          <a:bodyPr vert="horz" wrap="square" lIns="91440" tIns="45720" rIns="91440" bIns="45720" anchor="t"/>
          <a:p>
            <a:r>
              <a:rPr lang="zh-CN" altLang="zh-CN" dirty="0"/>
              <a:t>偏函数是从</a:t>
            </a:r>
            <a:r>
              <a:rPr lang="en-US" altLang="zh-CN" dirty="0"/>
              <a:t>Python2.5</a:t>
            </a:r>
            <a:r>
              <a:rPr lang="zh-CN" altLang="zh-CN" dirty="0"/>
              <a:t>引入的一个概念，通过</a:t>
            </a:r>
            <a:r>
              <a:rPr lang="en-US" altLang="zh-CN" dirty="0"/>
              <a:t>functools</a:t>
            </a:r>
            <a:r>
              <a:rPr lang="zh-CN" altLang="zh-CN" dirty="0"/>
              <a:t>模块被用户调用。要注意，这里的偏函数和数学意义上的偏函数不一样。</a:t>
            </a:r>
            <a:endParaRPr lang="zh-CN" altLang="zh-CN" dirty="0"/>
          </a:p>
          <a:p>
            <a:r>
              <a:rPr lang="zh-CN" altLang="zh-CN" dirty="0"/>
              <a:t>偏函数是将所要承载的函数作为</a:t>
            </a:r>
            <a:r>
              <a:rPr lang="en-US" altLang="zh-CN" dirty="0"/>
              <a:t>partial()</a:t>
            </a:r>
            <a:r>
              <a:rPr lang="zh-CN" altLang="zh-CN" dirty="0"/>
              <a:t>函数的第一个参数，原函数的各个参数依次作为</a:t>
            </a:r>
            <a:r>
              <a:rPr lang="en-US" altLang="zh-CN" dirty="0"/>
              <a:t>partial()</a:t>
            </a:r>
            <a:r>
              <a:rPr lang="zh-CN" altLang="zh-CN" dirty="0"/>
              <a:t>函数后续的参数，除非使用关键字参数。</a:t>
            </a:r>
            <a:endParaRPr lang="zh-CN" altLang="en-US" dirty="0"/>
          </a:p>
        </p:txBody>
      </p:sp>
    </p:spTree>
  </p:cSld>
  <p:clrMapOvr>
    <a:masterClrMapping/>
  </p:clrMapOvr>
  <p:transition spd="med">
    <p:push/>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0"/>
            <a:ext cx="7886700" cy="14192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7.13  </a:t>
            </a:r>
            <a:r>
              <a:rPr lang="zh-CN" altLang="zh-CN" dirty="0">
                <a:effectLst>
                  <a:outerShdw blurRad="38100" dist="38100" dir="2700000">
                    <a:srgbClr val="000000"/>
                  </a:outerShdw>
                </a:effectLst>
              </a:rPr>
              <a:t>牛刀小试</a:t>
            </a:r>
            <a:r>
              <a:rPr lang="en-US" altLang="zh-CN" dirty="0">
                <a:effectLst>
                  <a:outerShdw blurRad="38100" dist="38100" dir="2700000">
                    <a:srgbClr val="000000"/>
                  </a:outerShdw>
                </a:effectLst>
              </a:rPr>
              <a:t>——</a:t>
            </a:r>
            <a:r>
              <a:rPr lang="zh-CN" altLang="zh-CN" dirty="0">
                <a:effectLst>
                  <a:outerShdw blurRad="38100" dist="38100" dir="2700000">
                    <a:srgbClr val="000000"/>
                  </a:outerShdw>
                </a:effectLst>
              </a:rPr>
              <a:t>经典排序之快速排序实现</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555750"/>
            <a:ext cx="7886700" cy="5302250"/>
          </a:xfrm>
        </p:spPr>
        <p:txBody>
          <a:bodyPr vert="horz" wrap="square" lIns="91440" tIns="45720" rIns="91440" bIns="45720" numCol="1" anchor="t" anchorCtr="0" compatLnSpc="1"/>
          <a:p>
            <a:pPr>
              <a:lnSpc>
                <a:spcPct val="80000"/>
              </a:lnSpc>
            </a:pPr>
            <a:r>
              <a:rPr lang="zh-CN" altLang="zh-CN" sz="2500" dirty="0"/>
              <a:t>快速排序（</a:t>
            </a:r>
            <a:r>
              <a:rPr lang="en-US" altLang="zh-CN" sz="2500" dirty="0"/>
              <a:t>quick sort</a:t>
            </a:r>
            <a:r>
              <a:rPr lang="zh-CN" altLang="zh-CN" sz="2500" dirty="0"/>
              <a:t>）是一种分治排序算法。该算法首先选取一个划分元素；接着重排列表将其划分为三个部分：</a:t>
            </a:r>
            <a:r>
              <a:rPr lang="en-US" altLang="zh-CN" sz="2500" dirty="0"/>
              <a:t>left</a:t>
            </a:r>
            <a:r>
              <a:rPr lang="zh-CN" altLang="zh-CN" sz="2500" dirty="0"/>
              <a:t>（小于划分元素</a:t>
            </a:r>
            <a:r>
              <a:rPr lang="en-US" altLang="zh-CN" sz="2500" dirty="0"/>
              <a:t>pivot</a:t>
            </a:r>
            <a:r>
              <a:rPr lang="zh-CN" altLang="zh-CN" sz="2500" dirty="0"/>
              <a:t>的部分）、划分元素</a:t>
            </a:r>
            <a:r>
              <a:rPr lang="en-US" altLang="zh-CN" sz="2500" dirty="0"/>
              <a:t>pivot</a:t>
            </a:r>
            <a:r>
              <a:rPr lang="zh-CN" altLang="zh-CN" sz="2500" dirty="0"/>
              <a:t>、</a:t>
            </a:r>
            <a:r>
              <a:rPr lang="en-US" altLang="zh-CN" sz="2500" dirty="0"/>
              <a:t>right</a:t>
            </a:r>
            <a:r>
              <a:rPr lang="zh-CN" altLang="zh-CN" sz="2500" dirty="0"/>
              <a:t>（大于划分元素</a:t>
            </a:r>
            <a:r>
              <a:rPr lang="en-US" altLang="zh-CN" sz="2500" dirty="0"/>
              <a:t>pivot</a:t>
            </a:r>
            <a:r>
              <a:rPr lang="zh-CN" altLang="zh-CN" sz="2500" dirty="0"/>
              <a:t>的部分），此时，划分元素</a:t>
            </a:r>
            <a:r>
              <a:rPr lang="en-US" altLang="zh-CN" sz="2500" dirty="0"/>
              <a:t>pivot</a:t>
            </a:r>
            <a:r>
              <a:rPr lang="zh-CN" altLang="zh-CN" sz="2500" dirty="0"/>
              <a:t>已经在列表的最终位置上；然后分别对</a:t>
            </a:r>
            <a:r>
              <a:rPr lang="en-US" altLang="zh-CN" sz="2500" dirty="0"/>
              <a:t>left</a:t>
            </a:r>
            <a:r>
              <a:rPr lang="zh-CN" altLang="zh-CN" sz="2500" dirty="0"/>
              <a:t>和</a:t>
            </a:r>
            <a:r>
              <a:rPr lang="en-US" altLang="zh-CN" sz="2500" dirty="0"/>
              <a:t>right</a:t>
            </a:r>
            <a:r>
              <a:rPr lang="zh-CN" altLang="zh-CN" sz="2500" dirty="0"/>
              <a:t>两个部分进行递归排序。</a:t>
            </a:r>
            <a:endParaRPr lang="zh-CN" altLang="zh-CN" sz="2500" dirty="0"/>
          </a:p>
          <a:p>
            <a:pPr>
              <a:lnSpc>
                <a:spcPct val="80000"/>
              </a:lnSpc>
            </a:pPr>
            <a:r>
              <a:rPr lang="zh-CN" altLang="zh-CN" sz="2500" dirty="0"/>
              <a:t>划分元素的选取直接影响到快速排序算法的效率，通常选择列表的第一个元素或者中间元素或者最后一个元素作为划分元素；划分过程根据划分元素重排列表，是快速排序算法的关键所在。</a:t>
            </a:r>
            <a:endParaRPr lang="zh-CN" altLang="zh-CN" sz="2500" dirty="0"/>
          </a:p>
          <a:p>
            <a:pPr>
              <a:lnSpc>
                <a:spcPct val="80000"/>
              </a:lnSpc>
            </a:pPr>
            <a:r>
              <a:rPr lang="zh-CN" altLang="zh-CN" sz="2500" dirty="0"/>
              <a:t>快速排序算法的优点是：平均情况下的时间复杂度为</a:t>
            </a:r>
            <a:r>
              <a:rPr lang="en-US" altLang="zh-CN" sz="2500" dirty="0"/>
              <a:t> O(n log n)</a:t>
            </a:r>
            <a:r>
              <a:rPr lang="zh-CN" altLang="zh-CN" sz="2500" dirty="0"/>
              <a:t>。快速排序算法的缺点是：它是不稳定的排序算法，最坏情况下的时间复杂度为</a:t>
            </a:r>
            <a:r>
              <a:rPr lang="en-US" altLang="zh-CN" sz="2500" dirty="0"/>
              <a:t> O(n</a:t>
            </a:r>
            <a:r>
              <a:rPr lang="zh-CN" altLang="zh-CN" sz="2500" dirty="0"/>
              <a:t>²</a:t>
            </a:r>
            <a:r>
              <a:rPr lang="en-US" altLang="zh-CN" sz="2500" dirty="0"/>
              <a:t>)</a:t>
            </a:r>
            <a:r>
              <a:rPr lang="zh-CN" altLang="zh-CN" sz="2500" dirty="0"/>
              <a:t>。</a:t>
            </a:r>
            <a:endParaRPr lang="en-US" altLang="zh-CN" sz="2500" dirty="0"/>
          </a:p>
          <a:p>
            <a:pPr>
              <a:lnSpc>
                <a:spcPct val="80000"/>
              </a:lnSpc>
            </a:pPr>
            <a:r>
              <a:rPr lang="zh-CN" altLang="en-US" sz="2500" dirty="0"/>
              <a:t>具体代码参考书中示例。</a:t>
            </a:r>
            <a:endParaRPr lang="zh-CN" altLang="en-US" sz="2500" dirty="0"/>
          </a:p>
        </p:txBody>
      </p:sp>
    </p:spTree>
  </p:cSld>
  <p:clrMapOvr>
    <a:masterClrMapping/>
  </p:clrMapOvr>
  <p:transition spd="med">
    <p:push/>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77800"/>
            <a:ext cx="7886700" cy="8588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7.14  </a:t>
            </a:r>
            <a:r>
              <a:rPr lang="zh-CN" altLang="zh-CN" dirty="0">
                <a:effectLst>
                  <a:outerShdw blurRad="38100" dist="38100" dir="2700000">
                    <a:srgbClr val="000000"/>
                  </a:outerShdw>
                </a:effectLst>
              </a:rPr>
              <a:t>调试</a:t>
            </a:r>
            <a:endParaRPr lang="zh-CN" altLang="en-US" dirty="0">
              <a:effectLst>
                <a:outerShdw blurRad="38100" dist="38100" dir="2700000">
                  <a:srgbClr val="000000"/>
                </a:outerShdw>
              </a:effectLst>
            </a:endParaRPr>
          </a:p>
        </p:txBody>
      </p:sp>
      <p:sp>
        <p:nvSpPr>
          <p:cNvPr id="297987" name="内容占位符 2"/>
          <p:cNvSpPr>
            <a:spLocks noGrp="1"/>
          </p:cNvSpPr>
          <p:nvPr>
            <p:ph idx="1"/>
          </p:nvPr>
        </p:nvSpPr>
        <p:spPr>
          <a:xfrm>
            <a:off x="628650" y="1201738"/>
            <a:ext cx="7886700" cy="4975225"/>
          </a:xfrm>
        </p:spPr>
        <p:txBody>
          <a:bodyPr vert="horz" wrap="square" lIns="91440" tIns="45720" rIns="91440" bIns="45720" anchor="t"/>
          <a:p>
            <a:r>
              <a:rPr lang="zh-CN" altLang="zh-CN" sz="2800" dirty="0"/>
              <a:t>前面章节对调试的介绍都是基于刻意犯错进行的，本章开始将介绍一些调试的技巧。</a:t>
            </a:r>
            <a:endParaRPr lang="zh-CN" altLang="zh-CN" sz="2800" dirty="0"/>
          </a:p>
          <a:p>
            <a:r>
              <a:rPr lang="zh-CN" altLang="zh-CN" sz="2800" dirty="0"/>
              <a:t>将一个大程序分解为小函数，自然而然地引入了调试的检查点。如果一个函数不能正常工作，可以从以下</a:t>
            </a:r>
            <a:r>
              <a:rPr lang="en-US" altLang="zh-CN" sz="2800" dirty="0"/>
              <a:t>3</a:t>
            </a:r>
            <a:r>
              <a:rPr lang="zh-CN" altLang="zh-CN" sz="2800" dirty="0"/>
              <a:t>点优先考虑：</a:t>
            </a:r>
            <a:endParaRPr lang="zh-CN" altLang="zh-CN" sz="2800" dirty="0"/>
          </a:p>
          <a:p>
            <a:r>
              <a:rPr lang="zh-CN" altLang="zh-CN" sz="2800" dirty="0"/>
              <a:t>（</a:t>
            </a:r>
            <a:r>
              <a:rPr lang="en-US" altLang="zh-CN" sz="2800" dirty="0"/>
              <a:t>1</a:t>
            </a:r>
            <a:r>
              <a:rPr lang="zh-CN" altLang="zh-CN" sz="2800" dirty="0"/>
              <a:t>）函数获得的实参有问题，某个前置条件没有达到。</a:t>
            </a:r>
            <a:endParaRPr lang="zh-CN" altLang="zh-CN" sz="2800" dirty="0"/>
          </a:p>
          <a:p>
            <a:r>
              <a:rPr lang="zh-CN" altLang="zh-CN" sz="2800" dirty="0"/>
              <a:t>（</a:t>
            </a:r>
            <a:r>
              <a:rPr lang="en-US" altLang="zh-CN" sz="2800" dirty="0"/>
              <a:t>2</a:t>
            </a:r>
            <a:r>
              <a:rPr lang="zh-CN" altLang="zh-CN" sz="2800" dirty="0"/>
              <a:t>）函数本身有问题，某个后置条件没有达到。</a:t>
            </a:r>
            <a:endParaRPr lang="zh-CN" altLang="zh-CN" sz="2800" dirty="0"/>
          </a:p>
          <a:p>
            <a:r>
              <a:rPr lang="zh-CN" altLang="zh-CN" sz="2800" dirty="0"/>
              <a:t>（</a:t>
            </a:r>
            <a:r>
              <a:rPr lang="en-US" altLang="zh-CN" sz="2800" dirty="0"/>
              <a:t>3</a:t>
            </a:r>
            <a:r>
              <a:rPr lang="zh-CN" altLang="zh-CN" sz="2800" dirty="0"/>
              <a:t>）函数的返回值有问题，或者使用的方式不对。</a:t>
            </a:r>
            <a:endParaRPr lang="zh-CN" altLang="en-US" sz="2800" dirty="0"/>
          </a:p>
        </p:txBody>
      </p:sp>
    </p:spTree>
  </p:cSld>
  <p:clrMapOvr>
    <a:masterClrMapping/>
  </p:clrMapOvr>
  <p:transition spd="med">
    <p:push/>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763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7.15  </a:t>
            </a:r>
            <a:r>
              <a:rPr lang="zh-CN" altLang="zh-CN" dirty="0">
                <a:effectLst>
                  <a:outerShdw blurRad="38100" dist="38100" dir="2700000">
                    <a:srgbClr val="000000"/>
                  </a:outerShdw>
                </a:effectLst>
              </a:rPr>
              <a:t>问题解答</a:t>
            </a:r>
            <a:endParaRPr lang="zh-CN" altLang="en-US" dirty="0">
              <a:effectLst>
                <a:outerShdw blurRad="38100" dist="38100" dir="2700000">
                  <a:srgbClr val="000000"/>
                </a:outerShdw>
              </a:effectLst>
            </a:endParaRPr>
          </a:p>
        </p:txBody>
      </p:sp>
      <p:sp>
        <p:nvSpPr>
          <p:cNvPr id="299011" name="内容占位符 2"/>
          <p:cNvSpPr>
            <a:spLocks noGrp="1"/>
          </p:cNvSpPr>
          <p:nvPr>
            <p:ph idx="1"/>
          </p:nvPr>
        </p:nvSpPr>
        <p:spPr>
          <a:xfrm>
            <a:off x="628650" y="1241425"/>
            <a:ext cx="7886700" cy="4935538"/>
          </a:xfrm>
        </p:spPr>
        <p:txBody>
          <a:bodyPr vert="horz" wrap="square" lIns="91440" tIns="45720" rIns="91440" bIns="45720" anchor="t"/>
          <a:p>
            <a:r>
              <a:rPr lang="zh-CN" altLang="zh-CN" dirty="0"/>
              <a:t>（</a:t>
            </a:r>
            <a:r>
              <a:rPr lang="en-US" altLang="zh-CN" dirty="0"/>
              <a:t>1</a:t>
            </a:r>
            <a:r>
              <a:rPr lang="zh-CN" altLang="zh-CN" dirty="0"/>
              <a:t>）</a:t>
            </a:r>
            <a:r>
              <a:rPr lang="en-US" altLang="zh-CN" dirty="0"/>
              <a:t>len()</a:t>
            </a:r>
            <a:r>
              <a:rPr lang="zh-CN" altLang="zh-CN" dirty="0"/>
              <a:t>、</a:t>
            </a:r>
            <a:r>
              <a:rPr lang="en-US" altLang="zh-CN" dirty="0"/>
              <a:t>count()</a:t>
            </a:r>
            <a:r>
              <a:rPr lang="zh-CN" altLang="zh-CN" dirty="0"/>
              <a:t>、</a:t>
            </a:r>
            <a:r>
              <a:rPr lang="en-US" altLang="zh-CN" dirty="0"/>
              <a:t>sum()</a:t>
            </a:r>
            <a:r>
              <a:rPr lang="zh-CN" altLang="zh-CN" dirty="0"/>
              <a:t>这几个计算函数有什么区别？</a:t>
            </a:r>
            <a:endParaRPr lang="en-US" altLang="zh-CN" dirty="0"/>
          </a:p>
          <a:p>
            <a:endParaRPr lang="en-US" altLang="zh-CN" dirty="0"/>
          </a:p>
          <a:p>
            <a:r>
              <a:rPr lang="zh-CN" altLang="zh-CN" dirty="0"/>
              <a:t>（</a:t>
            </a:r>
            <a:r>
              <a:rPr lang="en-US" altLang="zh-CN" dirty="0"/>
              <a:t>2</a:t>
            </a:r>
            <a:r>
              <a:rPr lang="zh-CN" altLang="zh-CN" dirty="0"/>
              <a:t>）函数在项目中使用的多吗？</a:t>
            </a:r>
            <a:endParaRPr lang="en-US" altLang="zh-CN" dirty="0"/>
          </a:p>
          <a:p>
            <a:endParaRPr lang="en-US" altLang="zh-CN" dirty="0"/>
          </a:p>
          <a:p>
            <a:r>
              <a:rPr lang="zh-CN" altLang="zh-CN" dirty="0"/>
              <a:t>（</a:t>
            </a:r>
            <a:r>
              <a:rPr lang="en-US" altLang="zh-CN" dirty="0"/>
              <a:t>3</a:t>
            </a:r>
            <a:r>
              <a:rPr lang="zh-CN" altLang="zh-CN" dirty="0"/>
              <a:t>）如何灵活使用函数</a:t>
            </a:r>
            <a:r>
              <a:rPr lang="en-US" altLang="zh-CN" dirty="0"/>
              <a:t>?</a:t>
            </a:r>
            <a:endParaRPr lang="zh-CN" altLang="zh-CN" dirty="0"/>
          </a:p>
          <a:p>
            <a:endParaRPr lang="zh-CN" altLang="en-US" dirty="0"/>
          </a:p>
        </p:txBody>
      </p:sp>
    </p:spTree>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8" name="Rectangle 28"/>
          <p:cNvSpPr>
            <a:spLocks noGrp="1" noChangeArrowheads="1"/>
          </p:cNvSpPr>
          <p:nvPr>
            <p:ph type="title"/>
          </p:nvPr>
        </p:nvSpPr>
        <p:spPr>
          <a:xfrm>
            <a:off x="0" y="-167"/>
            <a:ext cx="6457950" cy="1293028"/>
          </a:xfrm>
        </p:spPr>
        <p:txBody>
          <a:bodyPr/>
          <a:lstStyle/>
          <a:p>
            <a:r>
              <a:rPr lang="en-US" altLang="zh-CN" dirty="0" smtClean="0">
                <a:latin typeface="黑体" panose="02010609060101010101" pitchFamily="49" charset="-122"/>
                <a:ea typeface="黑体" panose="02010609060101010101" pitchFamily="49" charset="-122"/>
              </a:rPr>
              <a:t>Python</a:t>
            </a:r>
            <a:r>
              <a:rPr lang="zh-CN" altLang="en-US" dirty="0" smtClean="0">
                <a:latin typeface="黑体" panose="02010609060101010101" pitchFamily="49" charset="-122"/>
                <a:ea typeface="黑体" panose="02010609060101010101" pitchFamily="49" charset="-122"/>
              </a:rPr>
              <a:t>是什么？</a:t>
            </a:r>
            <a:endParaRPr lang="en-US" altLang="zh-CN" dirty="0">
              <a:latin typeface="黑体" panose="02010609060101010101" pitchFamily="49" charset="-122"/>
              <a:ea typeface="黑体" panose="02010609060101010101" pitchFamily="49" charset="-122"/>
            </a:endParaRPr>
          </a:p>
        </p:txBody>
      </p:sp>
      <p:sp>
        <p:nvSpPr>
          <p:cNvPr id="10270" name="AutoShape 30"/>
          <p:cNvSpPr>
            <a:spLocks noChangeArrowheads="1"/>
          </p:cNvSpPr>
          <p:nvPr/>
        </p:nvSpPr>
        <p:spPr bwMode="gray">
          <a:xfrm>
            <a:off x="2088356" y="2120503"/>
            <a:ext cx="4989910" cy="1415654"/>
          </a:xfrm>
          <a:prstGeom prst="roundRect">
            <a:avLst>
              <a:gd name="adj" fmla="val 11921"/>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25400">
            <a:solidFill>
              <a:srgbClr val="FEFEFE"/>
            </a:solidFill>
            <a:round/>
          </a:ln>
          <a:effectLst>
            <a:outerShdw dist="53882" dir="2700000" algn="ctr" rotWithShape="0">
              <a:srgbClr val="000000">
                <a:alpha val="50000"/>
              </a:srgbClr>
            </a:outerShdw>
          </a:effectLst>
        </p:spPr>
        <p:txBody>
          <a:bodyPr wrap="none" anchor="ctr"/>
          <a:lstStyle/>
          <a:p>
            <a:endParaRPr lang="zh-CN" altLang="en-US" sz="1350" dirty="0">
              <a:solidFill>
                <a:schemeClr val="accent6">
                  <a:lumMod val="50000"/>
                </a:schemeClr>
              </a:solidFill>
            </a:endParaRPr>
          </a:p>
        </p:txBody>
      </p:sp>
      <p:sp>
        <p:nvSpPr>
          <p:cNvPr id="10271" name="AutoShape 31"/>
          <p:cNvSpPr>
            <a:spLocks noChangeArrowheads="1"/>
          </p:cNvSpPr>
          <p:nvPr/>
        </p:nvSpPr>
        <p:spPr bwMode="gray">
          <a:xfrm>
            <a:off x="2090738" y="3867152"/>
            <a:ext cx="4989910" cy="1597832"/>
          </a:xfrm>
          <a:prstGeom prst="roundRect">
            <a:avLst>
              <a:gd name="adj" fmla="val 11921"/>
            </a:avLst>
          </a:prstGeom>
          <a:gradFill flip="none" rotWithShape="1">
            <a:gsLst>
              <a:gs pos="0">
                <a:schemeClr val="accent3">
                  <a:lumMod val="25000"/>
                  <a:shade val="30000"/>
                  <a:satMod val="115000"/>
                </a:schemeClr>
              </a:gs>
              <a:gs pos="50000">
                <a:schemeClr val="accent3">
                  <a:lumMod val="25000"/>
                  <a:shade val="67500"/>
                  <a:satMod val="115000"/>
                </a:schemeClr>
              </a:gs>
              <a:gs pos="100000">
                <a:schemeClr val="accent3">
                  <a:lumMod val="25000"/>
                  <a:shade val="100000"/>
                  <a:satMod val="115000"/>
                </a:schemeClr>
              </a:gs>
            </a:gsLst>
            <a:lin ang="16200000" scaled="1"/>
            <a:tileRect/>
          </a:gradFill>
          <a:ln w="25400">
            <a:solidFill>
              <a:srgbClr val="FEFEFE"/>
            </a:solidFill>
            <a:round/>
          </a:ln>
          <a:effectLst>
            <a:outerShdw dist="53882" dir="2700000" algn="ctr" rotWithShape="0">
              <a:srgbClr val="000000">
                <a:alpha val="50000"/>
              </a:srgbClr>
            </a:outerShdw>
          </a:effectLst>
        </p:spPr>
        <p:txBody>
          <a:bodyPr wrap="none" anchor="ctr"/>
          <a:lstStyle/>
          <a:p>
            <a:endParaRPr lang="zh-CN" altLang="en-US" sz="1350"/>
          </a:p>
        </p:txBody>
      </p:sp>
      <p:sp>
        <p:nvSpPr>
          <p:cNvPr id="10273" name="AutoShape 33"/>
          <p:cNvSpPr>
            <a:spLocks noChangeArrowheads="1"/>
          </p:cNvSpPr>
          <p:nvPr/>
        </p:nvSpPr>
        <p:spPr bwMode="gray">
          <a:xfrm flipV="1">
            <a:off x="2219325" y="3536157"/>
            <a:ext cx="4798219" cy="271463"/>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chemeClr val="folHlink">
                  <a:alpha val="39999"/>
                </a:schemeClr>
              </a:gs>
              <a:gs pos="100000">
                <a:schemeClr val="folHlink">
                  <a:gamma/>
                  <a:tint val="0"/>
                  <a:invGamma/>
                  <a:alpha val="0"/>
                </a:schemeClr>
              </a:gs>
            </a:gsLst>
            <a:lin ang="5400000" scaled="1"/>
          </a:gradFill>
          <a:ln w="9525" algn="ctr">
            <a:noFill/>
            <a:miter lim="800000"/>
          </a:ln>
          <a:effectLst/>
        </p:spPr>
        <p:txBody>
          <a:bodyPr wrap="none" anchor="ctr"/>
          <a:lstStyle/>
          <a:p>
            <a:endParaRPr lang="zh-CN" altLang="en-US" sz="1350"/>
          </a:p>
        </p:txBody>
      </p:sp>
      <p:sp>
        <p:nvSpPr>
          <p:cNvPr id="10274" name="AutoShape 34"/>
          <p:cNvSpPr>
            <a:spLocks noChangeArrowheads="1"/>
          </p:cNvSpPr>
          <p:nvPr/>
        </p:nvSpPr>
        <p:spPr bwMode="gray">
          <a:xfrm flipV="1">
            <a:off x="2146697" y="1843087"/>
            <a:ext cx="4876800" cy="272654"/>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chemeClr val="accent2">
                  <a:alpha val="39999"/>
                </a:schemeClr>
              </a:gs>
              <a:gs pos="100000">
                <a:schemeClr val="accent2">
                  <a:gamma/>
                  <a:tint val="0"/>
                  <a:invGamma/>
                  <a:alpha val="0"/>
                </a:schemeClr>
              </a:gs>
            </a:gsLst>
            <a:lin ang="5400000" scaled="1"/>
          </a:gradFill>
          <a:ln w="9525" algn="ctr">
            <a:noFill/>
            <a:miter lim="800000"/>
          </a:ln>
          <a:effectLst/>
        </p:spPr>
        <p:txBody>
          <a:bodyPr wrap="none" anchor="ctr"/>
          <a:lstStyle/>
          <a:p>
            <a:endParaRPr lang="zh-CN" altLang="en-US" sz="1350"/>
          </a:p>
        </p:txBody>
      </p:sp>
      <p:pic>
        <p:nvPicPr>
          <p:cNvPr id="10276" name="Picture 36" descr="Picture4"/>
          <p:cNvPicPr>
            <a:picLocks noChangeAspect="1" noChangeArrowheads="1"/>
          </p:cNvPicPr>
          <p:nvPr/>
        </p:nvPicPr>
        <p:blipFill>
          <a:blip r:embed="rId1"/>
          <a:srcRect/>
          <a:stretch>
            <a:fillRect/>
          </a:stretch>
        </p:blipFill>
        <p:spPr bwMode="auto">
          <a:xfrm>
            <a:off x="2131219" y="2152649"/>
            <a:ext cx="506016" cy="431006"/>
          </a:xfrm>
          <a:prstGeom prst="rect">
            <a:avLst/>
          </a:prstGeom>
          <a:noFill/>
        </p:spPr>
      </p:pic>
      <p:pic>
        <p:nvPicPr>
          <p:cNvPr id="10277" name="Picture 37" descr="Picture4"/>
          <p:cNvPicPr>
            <a:picLocks noChangeAspect="1" noChangeArrowheads="1"/>
          </p:cNvPicPr>
          <p:nvPr/>
        </p:nvPicPr>
        <p:blipFill>
          <a:blip r:embed="rId1"/>
          <a:srcRect/>
          <a:stretch>
            <a:fillRect/>
          </a:stretch>
        </p:blipFill>
        <p:spPr bwMode="auto">
          <a:xfrm>
            <a:off x="2128838" y="3901679"/>
            <a:ext cx="507206" cy="429816"/>
          </a:xfrm>
          <a:prstGeom prst="rect">
            <a:avLst/>
          </a:prstGeom>
          <a:noFill/>
        </p:spPr>
      </p:pic>
      <p:sp>
        <p:nvSpPr>
          <p:cNvPr id="10279" name="AutoShape 39"/>
          <p:cNvSpPr>
            <a:spLocks noChangeArrowheads="1"/>
          </p:cNvSpPr>
          <p:nvPr/>
        </p:nvSpPr>
        <p:spPr bwMode="gray">
          <a:xfrm>
            <a:off x="2453879" y="1950243"/>
            <a:ext cx="4343400" cy="342900"/>
          </a:xfrm>
          <a:prstGeom prst="roundRect">
            <a:avLst>
              <a:gd name="adj" fmla="val 16667"/>
            </a:avLst>
          </a:prstGeom>
          <a:solidFill>
            <a:srgbClr val="FEFFFF"/>
          </a:solidFill>
          <a:ln w="28575">
            <a:solidFill>
              <a:schemeClr val="accent2"/>
            </a:solidFill>
            <a:round/>
          </a:ln>
          <a:effectLst/>
        </p:spPr>
        <p:txBody>
          <a:bodyPr wrap="none" anchor="ctr"/>
          <a:lstStyle/>
          <a:p>
            <a:endParaRPr lang="zh-CN" altLang="en-US" sz="1350"/>
          </a:p>
        </p:txBody>
      </p:sp>
      <p:sp>
        <p:nvSpPr>
          <p:cNvPr id="10280" name="AutoShape 40"/>
          <p:cNvSpPr>
            <a:spLocks noChangeArrowheads="1"/>
          </p:cNvSpPr>
          <p:nvPr/>
        </p:nvSpPr>
        <p:spPr bwMode="gray">
          <a:xfrm>
            <a:off x="2453879" y="3711179"/>
            <a:ext cx="4343400" cy="342900"/>
          </a:xfrm>
          <a:prstGeom prst="roundRect">
            <a:avLst>
              <a:gd name="adj" fmla="val 16667"/>
            </a:avLst>
          </a:prstGeom>
          <a:solidFill>
            <a:srgbClr val="FEFFFF"/>
          </a:solidFill>
          <a:ln w="28575">
            <a:solidFill>
              <a:schemeClr val="folHlink"/>
            </a:solidFill>
            <a:round/>
          </a:ln>
          <a:effectLst/>
        </p:spPr>
        <p:txBody>
          <a:bodyPr wrap="none" anchor="ctr"/>
          <a:lstStyle/>
          <a:p>
            <a:endParaRPr lang="zh-CN" altLang="en-US" sz="1350"/>
          </a:p>
        </p:txBody>
      </p:sp>
      <p:sp>
        <p:nvSpPr>
          <p:cNvPr id="10282" name="Text Box 42"/>
          <p:cNvSpPr txBox="1">
            <a:spLocks noChangeArrowheads="1"/>
          </p:cNvSpPr>
          <p:nvPr/>
        </p:nvSpPr>
        <p:spPr bwMode="gray">
          <a:xfrm>
            <a:off x="2396728" y="2357430"/>
            <a:ext cx="4514850" cy="1129665"/>
          </a:xfrm>
          <a:prstGeom prst="rect">
            <a:avLst/>
          </a:prstGeom>
          <a:noFill/>
          <a:ln w="9525" algn="ctr">
            <a:noFill/>
            <a:miter lim="800000"/>
          </a:ln>
          <a:effectLst/>
        </p:spPr>
        <p:txBody>
          <a:bodyPr>
            <a:spAutoFit/>
          </a:bodyPr>
          <a:lstStyle/>
          <a:p>
            <a:pPr eaLnBrk="0" hangingPunct="0"/>
            <a:r>
              <a:rPr lang="en-US" altLang="zh-CN" sz="1350" dirty="0" smtClean="0">
                <a:solidFill>
                  <a:srgbClr val="FEFFFF"/>
                </a:solidFill>
                <a:ea typeface="宋体" panose="02010600030101010101" pitchFamily="2" charset="-122"/>
              </a:rPr>
              <a:t>Python is a programming language that lets you work more quickly and integrate your systems more effectively. You can learn to use Python and see almost immediate gains in productivity and lower maintenance costs.</a:t>
            </a:r>
            <a:endParaRPr lang="en-US" altLang="zh-CN" sz="1350" dirty="0" smtClean="0">
              <a:solidFill>
                <a:srgbClr val="FEFFFF"/>
              </a:solidFill>
              <a:ea typeface="宋体" panose="02010600030101010101" pitchFamily="2" charset="-122"/>
            </a:endParaRPr>
          </a:p>
        </p:txBody>
      </p:sp>
      <p:sp>
        <p:nvSpPr>
          <p:cNvPr id="10283" name="Text Box 43"/>
          <p:cNvSpPr txBox="1">
            <a:spLocks noChangeArrowheads="1"/>
          </p:cNvSpPr>
          <p:nvPr/>
        </p:nvSpPr>
        <p:spPr bwMode="gray">
          <a:xfrm>
            <a:off x="2396728" y="4125520"/>
            <a:ext cx="4514850" cy="1337945"/>
          </a:xfrm>
          <a:prstGeom prst="rect">
            <a:avLst/>
          </a:prstGeom>
          <a:noFill/>
          <a:ln w="9525" algn="ctr">
            <a:noFill/>
            <a:miter lim="800000"/>
          </a:ln>
          <a:effectLst/>
        </p:spPr>
        <p:txBody>
          <a:bodyPr>
            <a:spAutoFit/>
          </a:bodyPr>
          <a:lstStyle/>
          <a:p>
            <a:pPr eaLnBrk="0" hangingPunct="0"/>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是一种简单易学，功能强大的编程语言。它有高效率的高层数据结构，能够简单、有效地实现面向对象编程。</a:t>
            </a:r>
            <a:endParaRPr lang="zh-CN" altLang="en-US" sz="1350" dirty="0" smtClean="0">
              <a:solidFill>
                <a:srgbClr val="FEFFFF"/>
              </a:solidFill>
              <a:ea typeface="宋体" panose="02010600030101010101" pitchFamily="2" charset="-122"/>
            </a:endParaRPr>
          </a:p>
          <a:p>
            <a:pPr eaLnBrk="0" hangingPunct="0"/>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语法简洁，支持动态输入，是解释性语言。</a:t>
            </a:r>
            <a:endParaRPr lang="zh-CN" altLang="en-US" sz="1350" dirty="0" smtClean="0">
              <a:solidFill>
                <a:srgbClr val="FEFFFF"/>
              </a:solidFill>
              <a:ea typeface="宋体" panose="02010600030101010101" pitchFamily="2" charset="-122"/>
            </a:endParaRPr>
          </a:p>
          <a:p>
            <a:pPr eaLnBrk="0" hangingPunct="0"/>
            <a:r>
              <a:rPr lang="zh-CN" altLang="en-US" sz="1350" dirty="0" smtClean="0">
                <a:solidFill>
                  <a:srgbClr val="FEFFFF"/>
                </a:solidFill>
                <a:ea typeface="宋体" panose="02010600030101010101" pitchFamily="2" charset="-122"/>
              </a:rPr>
              <a:t>在大多数平台上，对于众多领域，</a:t>
            </a:r>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都是一个理想的开发语言，特别适合于应用程序的 快速开发。</a:t>
            </a:r>
            <a:endParaRPr lang="zh-CN" altLang="en-US" sz="1350" dirty="0" smtClean="0">
              <a:solidFill>
                <a:srgbClr val="FEFFFF"/>
              </a:solidFill>
              <a:ea typeface="宋体" panose="02010600030101010101" pitchFamily="2" charset="-122"/>
            </a:endParaRPr>
          </a:p>
        </p:txBody>
      </p:sp>
      <p:sp>
        <p:nvSpPr>
          <p:cNvPr id="10285" name="Rectangle 45"/>
          <p:cNvSpPr>
            <a:spLocks noChangeArrowheads="1"/>
          </p:cNvSpPr>
          <p:nvPr/>
        </p:nvSpPr>
        <p:spPr bwMode="black">
          <a:xfrm>
            <a:off x="2739628" y="1950243"/>
            <a:ext cx="3771900" cy="368300"/>
          </a:xfrm>
          <a:prstGeom prst="rect">
            <a:avLst/>
          </a:prstGeom>
          <a:noFill/>
          <a:ln w="9525">
            <a:noFill/>
            <a:miter lim="800000"/>
          </a:ln>
          <a:effectLst/>
        </p:spPr>
        <p:txBody>
          <a:bodyPr>
            <a:spAutoFit/>
          </a:bodyPr>
          <a:lstStyle/>
          <a:p>
            <a:pPr algn="ctr">
              <a:lnSpc>
                <a:spcPct val="120000"/>
              </a:lnSpc>
            </a:pPr>
            <a:r>
              <a:rPr lang="en-US" altLang="zh-CN" sz="1500" dirty="0" smtClean="0">
                <a:solidFill>
                  <a:schemeClr val="accent6">
                    <a:lumMod val="75000"/>
                  </a:schemeClr>
                </a:solidFill>
                <a:ea typeface="宋体" panose="02010600030101010101" pitchFamily="2" charset="-122"/>
              </a:rPr>
              <a:t>Python </a:t>
            </a:r>
            <a:r>
              <a:rPr lang="zh-CN" altLang="en-US" sz="1500" dirty="0" smtClean="0">
                <a:solidFill>
                  <a:schemeClr val="accent6">
                    <a:lumMod val="75000"/>
                  </a:schemeClr>
                </a:solidFill>
                <a:ea typeface="宋体" panose="02010600030101010101" pitchFamily="2" charset="-122"/>
              </a:rPr>
              <a:t>官方网站的描述</a:t>
            </a:r>
            <a:endParaRPr lang="en-US" altLang="zh-CN" sz="1500" dirty="0">
              <a:solidFill>
                <a:schemeClr val="accent6">
                  <a:lumMod val="75000"/>
                </a:schemeClr>
              </a:solidFill>
              <a:ea typeface="宋体" panose="02010600030101010101" pitchFamily="2" charset="-122"/>
            </a:endParaRPr>
          </a:p>
        </p:txBody>
      </p:sp>
      <p:sp>
        <p:nvSpPr>
          <p:cNvPr id="10286" name="Rectangle 46"/>
          <p:cNvSpPr>
            <a:spLocks noChangeArrowheads="1"/>
          </p:cNvSpPr>
          <p:nvPr/>
        </p:nvSpPr>
        <p:spPr bwMode="black">
          <a:xfrm>
            <a:off x="2739628" y="3718323"/>
            <a:ext cx="3771900" cy="368300"/>
          </a:xfrm>
          <a:prstGeom prst="rect">
            <a:avLst/>
          </a:prstGeom>
          <a:noFill/>
          <a:ln w="9525">
            <a:noFill/>
            <a:miter lim="800000"/>
          </a:ln>
          <a:effectLst/>
        </p:spPr>
        <p:txBody>
          <a:bodyPr>
            <a:spAutoFit/>
          </a:bodyPr>
          <a:lstStyle/>
          <a:p>
            <a:pPr algn="ctr">
              <a:lnSpc>
                <a:spcPct val="120000"/>
              </a:lnSpc>
            </a:pPr>
            <a:r>
              <a:rPr lang="en-US" altLang="zh-CN" sz="1500" dirty="0" smtClean="0">
                <a:solidFill>
                  <a:schemeClr val="accent3">
                    <a:lumMod val="25000"/>
                  </a:schemeClr>
                </a:solidFill>
                <a:ea typeface="宋体" panose="02010600030101010101" pitchFamily="2" charset="-122"/>
              </a:rPr>
              <a:t>《</a:t>
            </a:r>
            <a:r>
              <a:rPr lang="zh-CN" altLang="en-US" sz="1500" dirty="0" smtClean="0">
                <a:solidFill>
                  <a:schemeClr val="accent3">
                    <a:lumMod val="25000"/>
                  </a:schemeClr>
                </a:solidFill>
                <a:ea typeface="宋体" panose="02010600030101010101" pitchFamily="2" charset="-122"/>
              </a:rPr>
              <a:t>简明</a:t>
            </a:r>
            <a:r>
              <a:rPr lang="en-US" altLang="zh-CN" sz="1500" dirty="0" smtClean="0">
                <a:solidFill>
                  <a:schemeClr val="accent3">
                    <a:lumMod val="25000"/>
                  </a:schemeClr>
                </a:solidFill>
                <a:ea typeface="宋体" panose="02010600030101010101" pitchFamily="2" charset="-122"/>
              </a:rPr>
              <a:t>Python</a:t>
            </a:r>
            <a:r>
              <a:rPr lang="zh-CN" altLang="en-US" sz="1500" dirty="0">
                <a:solidFill>
                  <a:schemeClr val="accent3">
                    <a:lumMod val="25000"/>
                  </a:schemeClr>
                </a:solidFill>
                <a:ea typeface="宋体" panose="02010600030101010101" pitchFamily="2" charset="-122"/>
              </a:rPr>
              <a:t>教</a:t>
            </a:r>
            <a:r>
              <a:rPr lang="zh-CN" altLang="en-US" sz="1500" dirty="0" smtClean="0">
                <a:solidFill>
                  <a:schemeClr val="accent3">
                    <a:lumMod val="25000"/>
                  </a:schemeClr>
                </a:solidFill>
                <a:ea typeface="宋体" panose="02010600030101010101" pitchFamily="2" charset="-122"/>
              </a:rPr>
              <a:t>程</a:t>
            </a:r>
            <a:r>
              <a:rPr lang="en-US" altLang="zh-CN" sz="1500" dirty="0" smtClean="0">
                <a:solidFill>
                  <a:schemeClr val="accent3">
                    <a:lumMod val="25000"/>
                  </a:schemeClr>
                </a:solidFill>
                <a:ea typeface="宋体" panose="02010600030101010101" pitchFamily="2" charset="-122"/>
              </a:rPr>
              <a:t>》</a:t>
            </a:r>
            <a:r>
              <a:rPr lang="zh-CN" altLang="en-US" sz="1500" dirty="0" smtClean="0">
                <a:solidFill>
                  <a:schemeClr val="accent3">
                    <a:lumMod val="25000"/>
                  </a:schemeClr>
                </a:solidFill>
                <a:ea typeface="宋体" panose="02010600030101010101" pitchFamily="2" charset="-122"/>
              </a:rPr>
              <a:t>的描述</a:t>
            </a:r>
            <a:endParaRPr lang="en-US" altLang="zh-CN" sz="1500" dirty="0">
              <a:solidFill>
                <a:schemeClr val="accent3">
                  <a:lumMod val="25000"/>
                </a:schemeClr>
              </a:solidFill>
              <a:ea typeface="宋体" panose="02010600030101010101" pitchFamily="2" charset="-122"/>
            </a:endParaRPr>
          </a:p>
        </p:txBody>
      </p:sp>
    </p:spTree>
  </p:cSld>
  <p:clrMapOvr>
    <a:masterClrMapping/>
  </p:clrMapOvr>
  <p:transition spd="med">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内容占位符 2"/>
          <p:cNvSpPr>
            <a:spLocks noGrp="1"/>
          </p:cNvSpPr>
          <p:nvPr>
            <p:ph idx="1"/>
          </p:nvPr>
        </p:nvSpPr>
        <p:spPr>
          <a:xfrm>
            <a:off x="628650" y="379413"/>
            <a:ext cx="7886700" cy="5332412"/>
          </a:xfrm>
        </p:spPr>
        <p:txBody>
          <a:bodyPr vert="horz" wrap="square" lIns="91440" tIns="45720" rIns="91440" bIns="45720" anchor="t"/>
          <a:p>
            <a:r>
              <a:rPr lang="zh-CN" altLang="zh-CN" dirty="0"/>
              <a:t>打开交互模式，如</a:t>
            </a:r>
            <a:r>
              <a:rPr lang="zh-CN" altLang="en-US" dirty="0"/>
              <a:t>下图</a:t>
            </a:r>
            <a:r>
              <a:rPr lang="zh-CN" altLang="zh-CN" dirty="0"/>
              <a:t>所示：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若</a:t>
            </a:r>
            <a:r>
              <a:rPr lang="zh-CN" altLang="zh-CN" dirty="0"/>
              <a:t>看到</a:t>
            </a:r>
            <a:r>
              <a:rPr lang="en-US" altLang="zh-CN" dirty="0"/>
              <a:t>&gt;&gt;&gt;</a:t>
            </a:r>
            <a:r>
              <a:rPr lang="zh-CN" altLang="en-US" dirty="0"/>
              <a:t>，则表示</a:t>
            </a:r>
            <a:r>
              <a:rPr lang="zh-CN" altLang="zh-CN" dirty="0"/>
              <a:t>是在</a:t>
            </a:r>
            <a:r>
              <a:rPr lang="en-US" altLang="zh-CN" dirty="0"/>
              <a:t>Python</a:t>
            </a:r>
            <a:r>
              <a:rPr lang="zh-CN" altLang="zh-CN" dirty="0"/>
              <a:t>交互式环境下，在</a:t>
            </a:r>
            <a:r>
              <a:rPr lang="en-US" altLang="zh-CN" dirty="0"/>
              <a:t>Python</a:t>
            </a:r>
            <a:r>
              <a:rPr lang="zh-CN" altLang="zh-CN" dirty="0"/>
              <a:t>交互式环境下，只能输入</a:t>
            </a:r>
            <a:r>
              <a:rPr lang="en-US" altLang="zh-CN" dirty="0"/>
              <a:t>Python</a:t>
            </a:r>
            <a:r>
              <a:rPr lang="zh-CN" altLang="zh-CN" dirty="0"/>
              <a:t>代码并立刻执行。</a:t>
            </a:r>
            <a:endParaRPr lang="en-US" altLang="zh-CN" dirty="0"/>
          </a:p>
          <a:p>
            <a:endParaRPr lang="zh-CN" altLang="en-US" dirty="0"/>
          </a:p>
        </p:txBody>
      </p:sp>
      <p:pic>
        <p:nvPicPr>
          <p:cNvPr id="23555" name="图片 4"/>
          <p:cNvPicPr>
            <a:picLocks noChangeAspect="1"/>
          </p:cNvPicPr>
          <p:nvPr/>
        </p:nvPicPr>
        <p:blipFill>
          <a:blip r:embed="rId1"/>
          <a:srcRect b="20689"/>
          <a:stretch>
            <a:fillRect/>
          </a:stretch>
        </p:blipFill>
        <p:spPr>
          <a:xfrm>
            <a:off x="1785938" y="1428750"/>
            <a:ext cx="5980112" cy="1838325"/>
          </a:xfrm>
          <a:prstGeom prst="rect">
            <a:avLst/>
          </a:prstGeom>
          <a:noFill/>
          <a:ln w="9525">
            <a:noFill/>
          </a:ln>
        </p:spPr>
      </p:pic>
    </p:spTree>
  </p:cSld>
  <p:clrMapOvr>
    <a:masterClrMapping/>
  </p:clrMapOvr>
  <p:transition spd="med">
    <p:push/>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09538"/>
            <a:ext cx="7886700" cy="9271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7.16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300035" name="内容占位符 2"/>
          <p:cNvSpPr>
            <a:spLocks noGrp="1"/>
          </p:cNvSpPr>
          <p:nvPr>
            <p:ph idx="1"/>
          </p:nvPr>
        </p:nvSpPr>
        <p:spPr>
          <a:xfrm>
            <a:off x="628650" y="1036638"/>
            <a:ext cx="7886700" cy="5821362"/>
          </a:xfrm>
        </p:spPr>
        <p:txBody>
          <a:bodyPr vert="horz" wrap="square" lIns="91440" tIns="45720" rIns="91440" bIns="45720" anchor="t"/>
          <a:p>
            <a:r>
              <a:rPr lang="zh-CN" altLang="zh-CN" sz="2800" dirty="0"/>
              <a:t>本章主要讲解的是函数定义、函数参数、变量作用域、函数递归等内容，在本章结束前，先回顾一下这些概念：（</a:t>
            </a:r>
            <a:r>
              <a:rPr lang="en-US" altLang="zh-CN" sz="2800" dirty="0"/>
              <a:t>1</a:t>
            </a:r>
            <a:r>
              <a:rPr lang="zh-CN" altLang="zh-CN" sz="2800" dirty="0"/>
              <a:t>）如何定义函数？</a:t>
            </a:r>
            <a:endParaRPr lang="zh-CN" altLang="zh-CN" sz="2800" dirty="0"/>
          </a:p>
          <a:p>
            <a:r>
              <a:rPr lang="zh-CN" altLang="zh-CN" sz="2800" dirty="0"/>
              <a:t>（</a:t>
            </a:r>
            <a:r>
              <a:rPr lang="en-US" altLang="zh-CN" sz="2800" dirty="0"/>
              <a:t>2</a:t>
            </a:r>
            <a:r>
              <a:rPr lang="zh-CN" altLang="zh-CN" sz="2800" dirty="0"/>
              <a:t>）函数有哪些参数类型？（</a:t>
            </a:r>
            <a:r>
              <a:rPr lang="en-US" altLang="zh-CN" sz="2800" dirty="0"/>
              <a:t>3</a:t>
            </a:r>
            <a:r>
              <a:rPr lang="zh-CN" altLang="zh-CN" sz="2800" dirty="0"/>
              <a:t>）什么是形参和实参？（</a:t>
            </a:r>
            <a:r>
              <a:rPr lang="en-US" altLang="zh-CN" sz="2800" dirty="0"/>
              <a:t>4</a:t>
            </a:r>
            <a:r>
              <a:rPr lang="zh-CN" altLang="zh-CN" sz="2800" dirty="0"/>
              <a:t>）变量的作用域有哪些？（</a:t>
            </a:r>
            <a:r>
              <a:rPr lang="en-US" altLang="zh-CN" sz="2800" dirty="0"/>
              <a:t>5</a:t>
            </a:r>
            <a:r>
              <a:rPr lang="zh-CN" altLang="zh-CN" sz="2800" dirty="0"/>
              <a:t>）怎么使用递归函数？</a:t>
            </a:r>
            <a:endParaRPr lang="zh-CN" altLang="zh-CN" sz="2800" dirty="0"/>
          </a:p>
          <a:p>
            <a:r>
              <a:rPr lang="zh-CN" altLang="zh-CN" sz="2800" dirty="0"/>
              <a:t>尝试思考并解决如下问题：</a:t>
            </a:r>
            <a:endParaRPr lang="zh-CN" altLang="zh-CN" sz="2800" dirty="0"/>
          </a:p>
          <a:p>
            <a:r>
              <a:rPr lang="en-US" altLang="zh-CN" sz="2800" dirty="0"/>
              <a:t>1. </a:t>
            </a:r>
            <a:r>
              <a:rPr lang="zh-CN" altLang="zh-CN" sz="2800" dirty="0"/>
              <a:t>请利用</a:t>
            </a:r>
            <a:r>
              <a:rPr lang="en-US" altLang="zh-CN" sz="2800" dirty="0"/>
              <a:t>Python</a:t>
            </a:r>
            <a:r>
              <a:rPr lang="zh-CN" altLang="zh-CN" sz="2800" dirty="0"/>
              <a:t>内置的</a:t>
            </a:r>
            <a:r>
              <a:rPr lang="en-US" altLang="zh-CN" sz="2800" dirty="0"/>
              <a:t>hex()</a:t>
            </a:r>
            <a:r>
              <a:rPr lang="zh-CN" altLang="zh-CN" sz="2800" dirty="0"/>
              <a:t>函数把一个整数转换成十六进制表示的字符串。</a:t>
            </a:r>
            <a:endParaRPr lang="zh-CN" altLang="zh-CN" sz="2800" dirty="0"/>
          </a:p>
          <a:p>
            <a:r>
              <a:rPr lang="en-US" altLang="zh-CN" sz="2800" dirty="0"/>
              <a:t>2. </a:t>
            </a:r>
            <a:r>
              <a:rPr lang="zh-CN" altLang="zh-CN" sz="2800" dirty="0"/>
              <a:t>请定义一个函数</a:t>
            </a:r>
            <a:r>
              <a:rPr lang="en-US" altLang="zh-CN" sz="2800" dirty="0"/>
              <a:t>quadratic(a, b, c)</a:t>
            </a:r>
            <a:r>
              <a:rPr lang="zh-CN" altLang="zh-CN" sz="2800" dirty="0"/>
              <a:t>，接收</a:t>
            </a:r>
            <a:r>
              <a:rPr lang="en-US" altLang="zh-CN" sz="2800" dirty="0"/>
              <a:t>3</a:t>
            </a:r>
            <a:r>
              <a:rPr lang="zh-CN" altLang="zh-CN" sz="2800" dirty="0"/>
              <a:t>个参数，返回一元二次方程：</a:t>
            </a:r>
            <a:r>
              <a:rPr lang="en-US" altLang="zh-CN" sz="2800" dirty="0"/>
              <a:t> ax</a:t>
            </a:r>
            <a:r>
              <a:rPr lang="en-US" altLang="zh-CN" baseline="30000" dirty="0"/>
              <a:t>2</a:t>
            </a:r>
            <a:r>
              <a:rPr lang="en-US" altLang="zh-CN" sz="2800" dirty="0"/>
              <a:t> + bx + c = 0 </a:t>
            </a:r>
            <a:r>
              <a:rPr lang="zh-CN" altLang="zh-CN" sz="2800" dirty="0"/>
              <a:t>的两个解。</a:t>
            </a:r>
            <a:endParaRPr lang="zh-CN" altLang="zh-CN" sz="2800" dirty="0"/>
          </a:p>
          <a:p>
            <a:endParaRPr lang="zh-CN" altLang="en-US" sz="2800" dirty="0"/>
          </a:p>
        </p:txBody>
      </p:sp>
    </p:spTree>
  </p:cSld>
  <p:clrMapOvr>
    <a:masterClrMapping/>
  </p:clrMapOvr>
  <p:transition spd="med">
    <p:push/>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dirty="0">
                <a:effectLst>
                  <a:outerShdw blurRad="38100" dist="38100" dir="2700000">
                    <a:srgbClr val="000000"/>
                  </a:outerShdw>
                </a:effectLst>
              </a:rPr>
              <a:t>练习题</a:t>
            </a:r>
            <a:endParaRPr lang="zh-CN" altLang="en-US" dirty="0">
              <a:effectLst>
                <a:outerShdw blurRad="38100" dist="38100" dir="2700000">
                  <a:srgbClr val="000000"/>
                </a:outerShdw>
              </a:effectLst>
            </a:endParaRPr>
          </a:p>
        </p:txBody>
      </p:sp>
      <p:sp>
        <p:nvSpPr>
          <p:cNvPr id="301059" name="内容占位符 2"/>
          <p:cNvSpPr>
            <a:spLocks noGrp="1"/>
          </p:cNvSpPr>
          <p:nvPr>
            <p:ph idx="1"/>
          </p:nvPr>
        </p:nvSpPr>
        <p:spPr/>
        <p:txBody>
          <a:bodyPr vert="horz" wrap="square" lIns="91440" tIns="45720" rIns="91440" bIns="45720" anchor="t"/>
          <a:p>
            <a:r>
              <a:rPr lang="en-US" altLang="zh-CN" b="1" dirty="0"/>
              <a:t>1.</a:t>
            </a:r>
            <a:r>
              <a:rPr lang="zh-CN" altLang="en-US" b="1" dirty="0"/>
              <a:t>函数写出菲波那切数列。</a:t>
            </a:r>
            <a:endParaRPr lang="en-US" altLang="zh-CN" b="1" dirty="0"/>
          </a:p>
          <a:p>
            <a:r>
              <a:rPr lang="en-US" altLang="zh-CN" b="1" dirty="0"/>
              <a:t>2.</a:t>
            </a:r>
            <a:r>
              <a:rPr lang="zh-CN" altLang="en-US" b="1" dirty="0"/>
              <a:t>写个字符串，通过遍历的方式计算字符串的长度</a:t>
            </a:r>
            <a:br>
              <a:rPr lang="zh-CN" altLang="en-US" b="1" dirty="0"/>
            </a:br>
            <a:r>
              <a:rPr lang="en-US" altLang="zh-CN" b="1" dirty="0"/>
              <a:t>def jlen(str):</a:t>
            </a:r>
            <a:br>
              <a:rPr lang="en-US" altLang="zh-CN" b="1" dirty="0"/>
            </a:br>
            <a:r>
              <a:rPr lang="en-US" altLang="zh-CN" b="1" dirty="0"/>
              <a:t>x = 0</a:t>
            </a:r>
            <a:br>
              <a:rPr lang="en-US" altLang="zh-CN" b="1" dirty="0"/>
            </a:br>
            <a:r>
              <a:rPr lang="en-US" altLang="zh-CN" b="1" dirty="0"/>
              <a:t>for i in str:</a:t>
            </a:r>
            <a:br>
              <a:rPr lang="en-US" altLang="zh-CN" b="1" dirty="0"/>
            </a:br>
            <a:r>
              <a:rPr lang="en-US" altLang="zh-CN" b="1" dirty="0"/>
              <a:t>x+=1</a:t>
            </a:r>
            <a:br>
              <a:rPr lang="en-US" altLang="zh-CN" b="1" dirty="0"/>
            </a:br>
            <a:r>
              <a:rPr lang="en-US" altLang="zh-CN" b="1" dirty="0"/>
              <a:t>print u'</a:t>
            </a:r>
            <a:r>
              <a:rPr lang="zh-CN" altLang="en-US" b="1" dirty="0"/>
              <a:t>该字符串的长度为：</a:t>
            </a:r>
            <a:r>
              <a:rPr lang="en-US" altLang="zh-CN" b="1" dirty="0"/>
              <a:t>',x</a:t>
            </a:r>
            <a:br>
              <a:rPr lang="en-US" altLang="zh-CN" b="1" dirty="0"/>
            </a:br>
            <a:r>
              <a:rPr lang="en-US" altLang="zh-CN" b="1" dirty="0"/>
              <a:t>return x</a:t>
            </a:r>
            <a:br>
              <a:rPr lang="en-US" altLang="zh-CN" b="1" dirty="0"/>
            </a:br>
            <a:r>
              <a:rPr lang="en-US" altLang="zh-CN" b="1" dirty="0"/>
              <a:t>jlen('xiegezifuchuan')</a:t>
            </a:r>
            <a:endParaRPr lang="zh-CN" altLang="en-US" dirty="0"/>
          </a:p>
        </p:txBody>
      </p:sp>
    </p:spTree>
  </p:cSld>
  <p:clrMapOvr>
    <a:masterClrMapping/>
  </p:clrMapOvr>
  <p:transition spd="med">
    <p:push/>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endParaRPr lang="zh-CN" altLang="en-US" dirty="0">
              <a:effectLst>
                <a:outerShdw blurRad="38100" dist="38100" dir="2700000">
                  <a:srgbClr val="000000"/>
                </a:outerShdw>
              </a:effectLst>
            </a:endParaRPr>
          </a:p>
        </p:txBody>
      </p:sp>
      <p:sp>
        <p:nvSpPr>
          <p:cNvPr id="302083" name="内容占位符 2"/>
          <p:cNvSpPr>
            <a:spLocks noGrp="1"/>
          </p:cNvSpPr>
          <p:nvPr>
            <p:ph idx="1"/>
          </p:nvPr>
        </p:nvSpPr>
        <p:spPr/>
        <p:txBody>
          <a:bodyPr vert="horz" wrap="square" lIns="91440" tIns="45720" rIns="91440" bIns="45720" anchor="t"/>
          <a:p>
            <a:r>
              <a:rPr lang="en-US" altLang="zh-CN" sz="2000" b="1" dirty="0"/>
              <a:t>3.</a:t>
            </a:r>
            <a:r>
              <a:rPr lang="zh-CN" altLang="en-US" sz="2000" b="1" dirty="0"/>
              <a:t>写入不定个数的字符串拼接第一个和最后一个字符串</a:t>
            </a:r>
            <a:br>
              <a:rPr lang="zh-CN" altLang="en-US" sz="2000" b="1" dirty="0"/>
            </a:br>
            <a:r>
              <a:rPr lang="en-US" altLang="zh-CN" sz="1400" b="1" dirty="0"/>
              <a:t>def splicing(*args):</a:t>
            </a:r>
            <a:br>
              <a:rPr lang="en-US" altLang="zh-CN" sz="1400" b="1" dirty="0"/>
            </a:br>
            <a:r>
              <a:rPr lang="en-US" altLang="zh-CN" sz="1400" b="1" dirty="0"/>
              <a:t>return args[0]+args[-1]</a:t>
            </a:r>
            <a:br>
              <a:rPr lang="en-US" altLang="zh-CN" sz="1400" b="1" dirty="0"/>
            </a:br>
            <a:r>
              <a:rPr lang="en-US" altLang="zh-CN" sz="1400" b="1" dirty="0"/>
              <a:t>print splicing('1','2','3')</a:t>
            </a:r>
            <a:br>
              <a:rPr lang="en-US" altLang="zh-CN" sz="2000" b="1" dirty="0"/>
            </a:br>
            <a:br>
              <a:rPr lang="en-US" altLang="zh-CN" sz="2000" b="1" dirty="0"/>
            </a:br>
            <a:r>
              <a:rPr lang="en-US" altLang="zh-CN" sz="2000" b="1" dirty="0"/>
              <a:t>4. </a:t>
            </a:r>
            <a:r>
              <a:rPr lang="zh-CN" altLang="en-US" sz="2000" b="1" dirty="0"/>
              <a:t>定义一个函数，输入不定个数的数字，返回所有数字的和</a:t>
            </a:r>
            <a:br>
              <a:rPr lang="zh-CN" altLang="en-US" sz="2000" b="1" dirty="0"/>
            </a:br>
            <a:r>
              <a:rPr lang="en-US" altLang="zh-CN" sz="1400" b="1" dirty="0"/>
              <a:t>def sumofdigits(*args):</a:t>
            </a:r>
            <a:br>
              <a:rPr lang="en-US" altLang="zh-CN" sz="1400" b="1" dirty="0"/>
            </a:br>
            <a:r>
              <a:rPr lang="en-US" altLang="zh-CN" sz="1400" b="1" dirty="0"/>
              <a:t>x=0</a:t>
            </a:r>
            <a:br>
              <a:rPr lang="en-US" altLang="zh-CN" sz="1400" b="1" dirty="0"/>
            </a:br>
            <a:r>
              <a:rPr lang="en-US" altLang="zh-CN" sz="1400" b="1" dirty="0"/>
              <a:t>for i in args:</a:t>
            </a:r>
            <a:br>
              <a:rPr lang="en-US" altLang="zh-CN" sz="1400" b="1" dirty="0"/>
            </a:br>
            <a:r>
              <a:rPr lang="en-US" altLang="zh-CN" sz="1400" b="1" dirty="0"/>
              <a:t>x+=i</a:t>
            </a:r>
            <a:br>
              <a:rPr lang="en-US" altLang="zh-CN" sz="1400" b="1" dirty="0"/>
            </a:br>
            <a:r>
              <a:rPr lang="en-US" altLang="zh-CN" sz="1400" b="1" dirty="0"/>
              <a:t>return x</a:t>
            </a:r>
            <a:br>
              <a:rPr lang="en-US" altLang="zh-CN" sz="1400" b="1" dirty="0"/>
            </a:br>
            <a:r>
              <a:rPr lang="en-US" altLang="zh-CN" sz="1400" b="1" dirty="0"/>
              <a:t>print sumofdigits(1,2,3,4,5)</a:t>
            </a:r>
            <a:br>
              <a:rPr lang="en-US" altLang="zh-CN" sz="2000" b="1" dirty="0"/>
            </a:br>
            <a:br>
              <a:rPr lang="en-US" altLang="zh-CN" sz="2000" b="1" dirty="0"/>
            </a:br>
            <a:r>
              <a:rPr lang="en-US" altLang="zh-CN" sz="2000" b="1" dirty="0"/>
              <a:t>5.</a:t>
            </a:r>
            <a:r>
              <a:rPr lang="zh-CN" altLang="en-US" sz="2000" b="1" dirty="0"/>
              <a:t>传入多个参数，以</a:t>
            </a:r>
            <a:r>
              <a:rPr lang="en-US" altLang="zh-CN" sz="2000" b="1" dirty="0"/>
              <a:t>list</a:t>
            </a:r>
            <a:r>
              <a:rPr lang="zh-CN" altLang="en-US" sz="2000" b="1" dirty="0"/>
              <a:t>返回</a:t>
            </a:r>
            <a:br>
              <a:rPr lang="zh-CN" altLang="en-US" sz="2000" b="1" dirty="0"/>
            </a:br>
            <a:r>
              <a:rPr lang="en-US" altLang="zh-CN" sz="1400" b="1" dirty="0"/>
              <a:t>def returnlist(*args):</a:t>
            </a:r>
            <a:br>
              <a:rPr lang="en-US" altLang="zh-CN" sz="1400" b="1" dirty="0"/>
            </a:br>
            <a:r>
              <a:rPr lang="en-US" altLang="zh-CN" sz="1400" b="1" dirty="0"/>
              <a:t>li=[]</a:t>
            </a:r>
            <a:br>
              <a:rPr lang="en-US" altLang="zh-CN" sz="1400" b="1" dirty="0"/>
            </a:br>
            <a:r>
              <a:rPr lang="en-US" altLang="zh-CN" sz="1400" b="1" dirty="0"/>
              <a:t>for i in args:</a:t>
            </a:r>
            <a:br>
              <a:rPr lang="en-US" altLang="zh-CN" sz="1400" b="1" dirty="0"/>
            </a:br>
            <a:r>
              <a:rPr lang="en-US" altLang="zh-CN" sz="1400" b="1" dirty="0"/>
              <a:t>li.append(i)</a:t>
            </a:r>
            <a:br>
              <a:rPr lang="en-US" altLang="zh-CN" sz="1400" b="1" dirty="0"/>
            </a:br>
            <a:r>
              <a:rPr lang="en-US" altLang="zh-CN" sz="1400" b="1" dirty="0"/>
              <a:t>return li</a:t>
            </a:r>
            <a:br>
              <a:rPr lang="en-US" altLang="zh-CN" sz="1400" b="1" dirty="0"/>
            </a:br>
            <a:r>
              <a:rPr lang="en-US" altLang="zh-CN" sz="1400" b="1" dirty="0"/>
              <a:t>print returnlist(1,2,3,4)</a:t>
            </a:r>
            <a:endParaRPr lang="zh-CN" altLang="en-US" sz="1400" dirty="0"/>
          </a:p>
        </p:txBody>
      </p:sp>
    </p:spTree>
  </p:cSld>
  <p:clrMapOvr>
    <a:masterClrMapping/>
  </p:clrMapOvr>
  <p:transition spd="med">
    <p:push/>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endParaRPr lang="zh-CN" altLang="en-US" dirty="0">
              <a:effectLst>
                <a:outerShdw blurRad="38100" dist="38100" dir="2700000">
                  <a:srgbClr val="000000"/>
                </a:outerShdw>
              </a:effectLst>
            </a:endParaRPr>
          </a:p>
        </p:txBody>
      </p:sp>
      <p:sp>
        <p:nvSpPr>
          <p:cNvPr id="303107" name="内容占位符 2"/>
          <p:cNvSpPr>
            <a:spLocks noGrp="1"/>
          </p:cNvSpPr>
          <p:nvPr>
            <p:ph idx="1"/>
          </p:nvPr>
        </p:nvSpPr>
        <p:spPr/>
        <p:txBody>
          <a:bodyPr vert="horz" wrap="square" lIns="91440" tIns="45720" rIns="91440" bIns="45720" anchor="t"/>
          <a:p>
            <a:endParaRPr lang="zh-CN" altLang="en-US" dirty="0"/>
          </a:p>
        </p:txBody>
      </p:sp>
    </p:spTree>
  </p:cSld>
  <p:clrMapOvr>
    <a:masterClrMapping/>
  </p:clrMapOvr>
  <p:transition spd="med">
    <p:push/>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30" name="WordArt 2"/>
          <p:cNvSpPr>
            <a:spLocks noTextEdit="1"/>
          </p:cNvSpPr>
          <p:nvPr/>
        </p:nvSpPr>
        <p:spPr>
          <a:xfrm>
            <a:off x="2071688" y="2357438"/>
            <a:ext cx="5026025" cy="990600"/>
          </a:xfrm>
          <a:prstGeom prst="rect">
            <a:avLst/>
          </a:prstGeom>
        </p:spPr>
        <p:txBody>
          <a:bodyPr wrap="none" fromWordArt="1">
            <a:prstTxWarp prst="textDeflate">
              <a:avLst>
                <a:gd name="adj" fmla="val 0"/>
              </a:avLst>
            </a:prstTxWarp>
            <a:normAutofit/>
          </a:bodyPr>
          <a:p>
            <a:pPr algn="ctr"/>
            <a:r>
              <a:rPr lang="zh-CN" altLang="en-US" sz="3600" b="1">
                <a:ln w="19050" cap="flat" cmpd="sng">
                  <a:solidFill>
                    <a:srgbClr val="FFFFFF"/>
                  </a:solidFill>
                  <a:prstDash val="solid"/>
                  <a:headEnd type="none" w="med" len="med"/>
                  <a:tailEnd type="none" w="med" len="med"/>
                </a:ln>
                <a:solidFill>
                  <a:schemeClr val="accent1"/>
                </a:solidFill>
                <a:effectLst>
                  <a:outerShdw dist="53882" dir="2699999" algn="ctr" rotWithShape="0">
                    <a:schemeClr val="tx1">
                      <a:alpha val="50000"/>
                    </a:schemeClr>
                  </a:outerShdw>
                </a:effectLst>
                <a:latin typeface="Eras Demi ITC" panose="020B0805030504020804" charset="0"/>
                <a:ea typeface="Eras Demi ITC" panose="020B0805030504020804" charset="0"/>
              </a:rPr>
              <a:t>Thank you !</a:t>
            </a:r>
            <a:endParaRPr lang="zh-CN" altLang="en-US" sz="3600" b="1">
              <a:ln w="19050" cap="flat" cmpd="sng">
                <a:solidFill>
                  <a:srgbClr val="FFFFFF"/>
                </a:solidFill>
                <a:prstDash val="solid"/>
                <a:headEnd type="none" w="med" len="med"/>
                <a:tailEnd type="none" w="med" len="med"/>
              </a:ln>
              <a:solidFill>
                <a:schemeClr val="accent1"/>
              </a:solidFill>
              <a:effectLst>
                <a:outerShdw dist="53882" dir="2699999" algn="ctr" rotWithShape="0">
                  <a:schemeClr val="tx1">
                    <a:alpha val="50000"/>
                  </a:schemeClr>
                </a:outerShdw>
              </a:effectLst>
              <a:latin typeface="Eras Demi ITC" panose="020B0805030504020804" charset="0"/>
              <a:ea typeface="Eras Demi ITC" panose="020B0805030504020804" charset="0"/>
            </a:endParaRPr>
          </a:p>
        </p:txBody>
      </p:sp>
      <p:sp>
        <p:nvSpPr>
          <p:cNvPr id="304131" name="Rectangle 4"/>
          <p:cNvSpPr>
            <a:spLocks noGrp="1"/>
          </p:cNvSpPr>
          <p:nvPr>
            <p:ph type="subTitle" idx="4294967295"/>
          </p:nvPr>
        </p:nvSpPr>
        <p:spPr>
          <a:xfrm>
            <a:off x="1357313" y="4181475"/>
            <a:ext cx="6400800" cy="533400"/>
          </a:xfrm>
        </p:spPr>
        <p:txBody>
          <a:bodyPr vert="horz" wrap="square" lIns="91440" tIns="45720" rIns="91440" bIns="45720" anchor="t"/>
          <a:lstStyle>
            <a:lvl1pPr marL="0" lvl="0" indent="0" algn="ctr">
              <a:buClr>
                <a:schemeClr val="accent1"/>
              </a:buClr>
              <a:buSzTx/>
              <a:buFont typeface="Arial" panose="020B0604020202020204" pitchFamily="34" charset="0"/>
              <a:buNone/>
              <a:defRPr/>
            </a:lvl1pPr>
            <a:lvl2pPr marL="457200" lvl="1" indent="0" algn="ctr">
              <a:buClr>
                <a:schemeClr val="accent2"/>
              </a:buClr>
              <a:buSzTx/>
              <a:buFont typeface="Arial" panose="020B0604020202020204" pitchFamily="34" charset="0"/>
              <a:buNone/>
              <a:defRPr/>
            </a:lvl2pPr>
            <a:lvl3pPr marL="914400" lvl="2" indent="0" algn="ctr">
              <a:buClr>
                <a:schemeClr val="hlink"/>
              </a:buClr>
              <a:buSzTx/>
              <a:buFont typeface="Arial" panose="020B0604020202020204" pitchFamily="34" charset="0"/>
              <a:buNone/>
              <a:defRPr/>
            </a:lvl3pPr>
            <a:lvl4pPr marL="1371600" lvl="3" indent="0" algn="ctr">
              <a:buClr>
                <a:schemeClr val="folHlink"/>
              </a:buClr>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marL="342900" lvl="0" indent="-342900">
              <a:buClr>
                <a:schemeClr val="accent1"/>
              </a:buClr>
              <a:buNone/>
            </a:pPr>
            <a:r>
              <a:rPr lang="en-US" altLang="zh-CN" dirty="0">
                <a:ea typeface="宋体" panose="02010600030101010101" pitchFamily="2" charset="-122"/>
              </a:rPr>
              <a:t>Questions &amp; Answers</a:t>
            </a:r>
            <a:endParaRPr lang="en-US" altLang="zh-CN" dirty="0">
              <a:ea typeface="宋体" panose="02010600030101010101" pitchFamily="2" charset="-122"/>
            </a:endParaRPr>
          </a:p>
        </p:txBody>
      </p:sp>
    </p:spTree>
  </p:cSld>
  <p:clrMapOvr>
    <a:masterClrMapping/>
  </p:clrMapOvr>
  <p:transition spd="med">
    <p:push/>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209804"/>
            <a:ext cx="9144000" cy="1368822"/>
          </a:xfrm>
        </p:spPr>
        <p:txBody>
          <a:bodyPr/>
          <a:lstStyle/>
          <a:p>
            <a:pPr algn="ctr"/>
            <a:r>
              <a:rPr lang="en-US" altLang="zh-CN" dirty="0">
                <a:latin typeface="Britannic Bold" panose="020B0903060703020204" pitchFamily="34" charset="0"/>
              </a:rPr>
              <a:t>Thank you!</a:t>
            </a:r>
            <a:endParaRPr lang="zh-CN" altLang="en-US" dirty="0">
              <a:latin typeface="Britannic Bold" panose="020B0903060703020204" pitchFamily="34" charset="0"/>
            </a:endParaRPr>
          </a:p>
        </p:txBody>
      </p:sp>
      <p:sp>
        <p:nvSpPr>
          <p:cNvPr id="3" name="副标题 2"/>
          <p:cNvSpPr>
            <a:spLocks noGrp="1"/>
          </p:cNvSpPr>
          <p:nvPr>
            <p:ph type="subTitle" idx="1"/>
          </p:nvPr>
        </p:nvSpPr>
        <p:spPr>
          <a:xfrm>
            <a:off x="0" y="3581401"/>
            <a:ext cx="9144000" cy="263978"/>
          </a:xfrm>
        </p:spPr>
        <p:txBody>
          <a:bodyPr>
            <a:normAutofit fontScale="50000"/>
          </a:bodyPr>
          <a:lstStyle/>
          <a:p>
            <a:pPr algn="ctr"/>
            <a:r>
              <a:rPr lang="en-US" altLang="zh-CN" dirty="0">
                <a:latin typeface="Broadway" panose="04040905080B02020502" pitchFamily="82" charset="0"/>
              </a:rPr>
              <a:t>Axe Tang</a:t>
            </a:r>
            <a:endParaRPr lang="zh-CN" altLang="en-US" dirty="0">
              <a:latin typeface="Broadway" panose="04040905080B02020502" pitchFamily="82" charset="0"/>
            </a:endParaRPr>
          </a:p>
        </p:txBody>
      </p:sp>
      <p:pic>
        <p:nvPicPr>
          <p:cNvPr id="5" name="图片 4" descr="图片包含 纵横字谜, 文字&#10;&#10;描述已自动生成"/>
          <p:cNvPicPr>
            <a:picLocks noChangeAspect="1"/>
          </p:cNvPicPr>
          <p:nvPr/>
        </p:nvPicPr>
        <p:blipFill>
          <a:blip r:embed="rId1"/>
          <a:stretch>
            <a:fillRect/>
          </a:stretch>
        </p:blipFill>
        <p:spPr>
          <a:xfrm>
            <a:off x="4162693" y="3922355"/>
            <a:ext cx="818615" cy="818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内容占位符 2"/>
          <p:cNvSpPr>
            <a:spLocks noGrp="1"/>
          </p:cNvSpPr>
          <p:nvPr>
            <p:ph idx="1"/>
          </p:nvPr>
        </p:nvSpPr>
        <p:spPr>
          <a:xfrm>
            <a:off x="714375" y="428625"/>
            <a:ext cx="7886700" cy="6035675"/>
          </a:xfrm>
        </p:spPr>
        <p:txBody>
          <a:bodyPr vert="horz" wrap="square" lIns="91440" tIns="45720" rIns="91440" bIns="45720" anchor="t"/>
          <a:p>
            <a:r>
              <a:rPr lang="zh-CN" altLang="zh-CN" sz="2800" dirty="0"/>
              <a:t>在交互式环境下输入</a:t>
            </a:r>
            <a:r>
              <a:rPr lang="en-US" altLang="zh-CN" sz="2800" dirty="0"/>
              <a:t>print (‘Hello,world!’)</a:t>
            </a:r>
            <a:r>
              <a:rPr lang="zh-CN" altLang="zh-CN" sz="2800" dirty="0"/>
              <a:t>，按回车，可以看到输出了</a:t>
            </a:r>
            <a:r>
              <a:rPr lang="en-US" altLang="zh-CN" sz="2800" dirty="0"/>
              <a:t>Hello,world!</a:t>
            </a:r>
            <a:r>
              <a:rPr lang="zh-CN" altLang="zh-CN" sz="2800" dirty="0"/>
              <a:t>。如</a:t>
            </a:r>
            <a:r>
              <a:rPr lang="zh-CN" altLang="en-US" sz="2800" dirty="0"/>
              <a:t>下图</a:t>
            </a:r>
            <a:r>
              <a:rPr lang="zh-CN" altLang="zh-CN" sz="2800" dirty="0"/>
              <a:t>，红色箭头指向为输入部分，红色框为输出。</a:t>
            </a:r>
            <a:endParaRPr lang="en-US" altLang="zh-CN" sz="2800" dirty="0"/>
          </a:p>
          <a:p>
            <a:endParaRPr lang="en-US" altLang="zh-CN" dirty="0"/>
          </a:p>
          <a:p>
            <a:endParaRPr lang="en-US" altLang="zh-CN" dirty="0"/>
          </a:p>
          <a:p>
            <a:endParaRPr lang="en-US" altLang="zh-CN" dirty="0"/>
          </a:p>
          <a:p>
            <a:endParaRPr lang="en-US" altLang="zh-CN" dirty="0"/>
          </a:p>
          <a:p>
            <a:r>
              <a:rPr lang="zh-CN" altLang="zh-CN" sz="2800" dirty="0"/>
              <a:t>此处</a:t>
            </a:r>
            <a:r>
              <a:rPr lang="en-US" altLang="zh-CN" sz="2800" dirty="0"/>
              <a:t>print</a:t>
            </a:r>
            <a:r>
              <a:rPr lang="zh-CN" altLang="zh-CN" sz="2800" dirty="0"/>
              <a:t>后面带了括号，表示</a:t>
            </a:r>
            <a:r>
              <a:rPr lang="en-US" altLang="zh-CN" sz="2800" dirty="0"/>
              <a:t>print</a:t>
            </a:r>
            <a:r>
              <a:rPr lang="zh-CN" altLang="zh-CN" sz="2800" dirty="0"/>
              <a:t>是一个函数，单引号里面的叫字符串。如果要让</a:t>
            </a:r>
            <a:r>
              <a:rPr lang="en-US" altLang="zh-CN" sz="2800" dirty="0"/>
              <a:t>Python</a:t>
            </a:r>
            <a:r>
              <a:rPr lang="zh-CN" altLang="zh-CN" sz="2800" dirty="0"/>
              <a:t>打印出指定的文字，可以用</a:t>
            </a:r>
            <a:r>
              <a:rPr lang="en-US" altLang="zh-CN" sz="2800" dirty="0"/>
              <a:t>print()</a:t>
            </a:r>
            <a:r>
              <a:rPr lang="zh-CN" altLang="zh-CN" sz="2800" dirty="0"/>
              <a:t>函数，然后把希望打印的文字用</a:t>
            </a:r>
            <a:r>
              <a:rPr lang="zh-CN" altLang="zh-CN" sz="2800" dirty="0">
                <a:solidFill>
                  <a:srgbClr val="FF0000"/>
                </a:solidFill>
              </a:rPr>
              <a:t>单引号或者双引号</a:t>
            </a:r>
            <a:r>
              <a:rPr lang="zh-CN" altLang="zh-CN" sz="2800" dirty="0"/>
              <a:t>括起来，但</a:t>
            </a:r>
            <a:r>
              <a:rPr lang="zh-CN" altLang="zh-CN" sz="2800" dirty="0">
                <a:solidFill>
                  <a:srgbClr val="FF0000"/>
                </a:solidFill>
              </a:rPr>
              <a:t>不能混用单引号和双引号</a:t>
            </a:r>
            <a:r>
              <a:rPr lang="zh-CN" altLang="zh-CN" sz="2800" dirty="0"/>
              <a:t>。</a:t>
            </a:r>
            <a:endParaRPr lang="zh-CN" altLang="en-US" sz="2800" dirty="0"/>
          </a:p>
        </p:txBody>
      </p:sp>
      <p:pic>
        <p:nvPicPr>
          <p:cNvPr id="24579" name="图片 6"/>
          <p:cNvPicPr>
            <a:picLocks noChangeAspect="1"/>
          </p:cNvPicPr>
          <p:nvPr/>
        </p:nvPicPr>
        <p:blipFill>
          <a:blip r:embed="rId1"/>
          <a:srcRect b="17268"/>
          <a:stretch>
            <a:fillRect/>
          </a:stretch>
        </p:blipFill>
        <p:spPr>
          <a:xfrm>
            <a:off x="1571625" y="2071688"/>
            <a:ext cx="5980113" cy="2109787"/>
          </a:xfrm>
          <a:prstGeom prst="rect">
            <a:avLst/>
          </a:prstGeom>
          <a:noFill/>
          <a:ln w="9525">
            <a:noFill/>
          </a:ln>
        </p:spPr>
      </p:pic>
    </p:spTree>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71500" y="315913"/>
            <a:ext cx="7886700" cy="6542088"/>
          </a:xfrm>
        </p:spPr>
        <p:txBody>
          <a:bodyPr vert="horz" wrap="square" lIns="91440" tIns="45720" rIns="91440" bIns="45720" numCol="1" anchor="t" anchorCtr="0" compatLnSpc="1"/>
          <a:p>
            <a:pPr>
              <a:lnSpc>
                <a:spcPct val="90000"/>
              </a:lnSpc>
            </a:pPr>
            <a:r>
              <a:rPr lang="zh-CN" altLang="zh-CN" sz="2700" dirty="0"/>
              <a:t>我们该怎么去刻意犯呢？</a:t>
            </a:r>
            <a:endParaRPr lang="zh-CN" altLang="en-US" sz="2700" dirty="0"/>
          </a:p>
          <a:p>
            <a:pPr>
              <a:lnSpc>
                <a:spcPct val="90000"/>
              </a:lnSpc>
            </a:pPr>
            <a:r>
              <a:rPr lang="zh-CN" altLang="zh-CN" sz="2700" dirty="0"/>
              <a:t>我们以</a:t>
            </a:r>
            <a:r>
              <a:rPr lang="zh-CN" altLang="en-US" sz="2700" dirty="0"/>
              <a:t>前面</a:t>
            </a:r>
            <a:r>
              <a:rPr lang="zh-CN" altLang="zh-CN" sz="2700" dirty="0"/>
              <a:t>的“</a:t>
            </a:r>
            <a:r>
              <a:rPr lang="en-US" altLang="zh-CN" sz="2700" dirty="0"/>
              <a:t>Hello,world!</a:t>
            </a:r>
            <a:r>
              <a:rPr lang="zh-CN" altLang="zh-CN" sz="2700" dirty="0"/>
              <a:t>”为示例，如果将</a:t>
            </a:r>
            <a:r>
              <a:rPr lang="en-US" altLang="zh-CN" sz="2700" dirty="0"/>
              <a:t>print ('Hello,world!')</a:t>
            </a:r>
            <a:r>
              <a:rPr lang="zh-CN" altLang="zh-CN" sz="2700" dirty="0"/>
              <a:t>修改为</a:t>
            </a:r>
            <a:r>
              <a:rPr lang="en-US" altLang="zh-CN" sz="2700" dirty="0"/>
              <a:t>print ('Hello,world!)</a:t>
            </a:r>
            <a:r>
              <a:rPr lang="zh-CN" altLang="zh-CN" sz="2700" dirty="0"/>
              <a:t>，去掉后面的单引号，在交互模式下测试一下。</a:t>
            </a:r>
            <a:endParaRPr lang="zh-CN" altLang="zh-CN" sz="2700" dirty="0"/>
          </a:p>
          <a:p>
            <a:pPr>
              <a:lnSpc>
                <a:spcPct val="90000"/>
              </a:lnSpc>
            </a:pPr>
            <a:r>
              <a:rPr lang="zh-CN" altLang="zh-CN" sz="2700" dirty="0"/>
              <a:t>输入语句：</a:t>
            </a:r>
            <a:endParaRPr lang="zh-CN" altLang="zh-CN" sz="2700" dirty="0"/>
          </a:p>
          <a:p>
            <a:pPr>
              <a:lnSpc>
                <a:spcPct val="90000"/>
              </a:lnSpc>
            </a:pPr>
            <a:r>
              <a:rPr lang="en-US" altLang="zh-CN" sz="2700" dirty="0"/>
              <a:t>print ('Hello,world!)</a:t>
            </a:r>
            <a:endParaRPr lang="zh-CN" altLang="zh-CN" sz="2700" dirty="0"/>
          </a:p>
          <a:p>
            <a:pPr>
              <a:lnSpc>
                <a:spcPct val="90000"/>
              </a:lnSpc>
            </a:pPr>
            <a:r>
              <a:rPr lang="zh-CN" altLang="zh-CN" sz="2700" dirty="0"/>
              <a:t>可以看到屏幕打印结果如</a:t>
            </a:r>
            <a:r>
              <a:rPr lang="zh-CN" altLang="en-US" sz="2700" dirty="0"/>
              <a:t>下图</a:t>
            </a:r>
            <a:r>
              <a:rPr lang="zh-CN" altLang="zh-CN" sz="2700" dirty="0"/>
              <a:t>所示，这里打印意为在屏幕上输出文本，并非通过打印机打印出来：</a:t>
            </a:r>
            <a:endParaRPr lang="zh-CN" altLang="zh-CN" sz="2700" dirty="0"/>
          </a:p>
          <a:p>
            <a:pPr>
              <a:lnSpc>
                <a:spcPct val="90000"/>
              </a:lnSpc>
            </a:pPr>
            <a:endParaRPr lang="en-US" altLang="zh-CN" sz="2700" dirty="0"/>
          </a:p>
          <a:p>
            <a:pPr>
              <a:lnSpc>
                <a:spcPct val="90000"/>
              </a:lnSpc>
            </a:pPr>
            <a:endParaRPr lang="en-US" altLang="zh-CN" sz="2700" dirty="0"/>
          </a:p>
          <a:p>
            <a:pPr>
              <a:lnSpc>
                <a:spcPct val="90000"/>
              </a:lnSpc>
            </a:pPr>
            <a:endParaRPr lang="en-US" altLang="zh-CN" sz="2700" dirty="0"/>
          </a:p>
          <a:p>
            <a:pPr>
              <a:lnSpc>
                <a:spcPct val="90000"/>
              </a:lnSpc>
              <a:buNone/>
            </a:pPr>
            <a:endParaRPr lang="en-US" altLang="zh-CN" sz="2700" dirty="0"/>
          </a:p>
          <a:p>
            <a:pPr>
              <a:lnSpc>
                <a:spcPct val="90000"/>
              </a:lnSpc>
            </a:pPr>
            <a:endParaRPr lang="en-US" altLang="zh-CN" sz="2700" dirty="0"/>
          </a:p>
          <a:p>
            <a:pPr>
              <a:lnSpc>
                <a:spcPct val="90000"/>
              </a:lnSpc>
            </a:pPr>
            <a:r>
              <a:rPr lang="zh-CN" altLang="zh-CN" sz="2700" dirty="0"/>
              <a:t>通过这个错误</a:t>
            </a:r>
            <a:r>
              <a:rPr lang="zh-CN" altLang="en-US" sz="2700" dirty="0"/>
              <a:t>提示</a:t>
            </a:r>
            <a:r>
              <a:rPr lang="zh-CN" altLang="zh-CN" sz="2700" dirty="0"/>
              <a:t>，</a:t>
            </a:r>
            <a:r>
              <a:rPr lang="zh-CN" altLang="en-US" sz="2700" dirty="0"/>
              <a:t>就</a:t>
            </a:r>
            <a:r>
              <a:rPr lang="zh-CN" altLang="zh-CN" sz="2700" dirty="0"/>
              <a:t>能很快就知道问题的原因</a:t>
            </a:r>
            <a:r>
              <a:rPr lang="zh-CN" altLang="en-US" sz="2700" dirty="0"/>
              <a:t>。</a:t>
            </a:r>
            <a:endParaRPr lang="en-US" altLang="zh-CN" sz="2700" dirty="0"/>
          </a:p>
          <a:p>
            <a:pPr>
              <a:lnSpc>
                <a:spcPct val="90000"/>
              </a:lnSpc>
            </a:pPr>
            <a:endParaRPr lang="zh-CN" altLang="en-US" sz="2700" dirty="0"/>
          </a:p>
        </p:txBody>
      </p:sp>
      <p:pic>
        <p:nvPicPr>
          <p:cNvPr id="25603" name="图片 9"/>
          <p:cNvPicPr>
            <a:picLocks noChangeAspect="1"/>
          </p:cNvPicPr>
          <p:nvPr/>
        </p:nvPicPr>
        <p:blipFill>
          <a:blip r:embed="rId1"/>
          <a:stretch>
            <a:fillRect/>
          </a:stretch>
        </p:blipFill>
        <p:spPr>
          <a:xfrm>
            <a:off x="1741488" y="3971925"/>
            <a:ext cx="5253037" cy="1768475"/>
          </a:xfrm>
          <a:prstGeom prst="rect">
            <a:avLst/>
          </a:prstGeom>
          <a:noFill/>
          <a:ln w="9525">
            <a:noFill/>
          </a:ln>
        </p:spPr>
      </p:pic>
    </p:spTree>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57250" y="357188"/>
            <a:ext cx="7886700" cy="8731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温故知新，学以致用</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825625"/>
            <a:ext cx="7886700" cy="4618038"/>
          </a:xfrm>
        </p:spPr>
        <p:txBody>
          <a:bodyPr vert="horz" wrap="square" lIns="91440" tIns="45720" rIns="91440" bIns="45720" numCol="1" anchor="t" anchorCtr="0" compatLnSpc="1"/>
          <a:p>
            <a:pPr>
              <a:lnSpc>
                <a:spcPct val="90000"/>
              </a:lnSpc>
            </a:pPr>
            <a:r>
              <a:rPr lang="zh-CN" altLang="zh-CN" sz="3000" dirty="0"/>
              <a:t>（</a:t>
            </a:r>
            <a:r>
              <a:rPr lang="en-US" altLang="zh-CN" sz="3000" dirty="0"/>
              <a:t>1</a:t>
            </a:r>
            <a:r>
              <a:rPr lang="zh-CN" altLang="zh-CN" sz="3000" dirty="0"/>
              <a:t>）回顾一下</a:t>
            </a:r>
            <a:r>
              <a:rPr lang="en-US" altLang="zh-CN" sz="3000" dirty="0"/>
              <a:t>Python</a:t>
            </a:r>
            <a:r>
              <a:rPr lang="zh-CN" altLang="zh-CN" sz="3000" dirty="0"/>
              <a:t>的发展历程，起源</a:t>
            </a:r>
            <a:r>
              <a:rPr lang="zh-CN" altLang="en-US" sz="3000" dirty="0"/>
              <a:t>和</a:t>
            </a:r>
            <a:r>
              <a:rPr lang="zh-CN" altLang="zh-CN" sz="3000" dirty="0"/>
              <a:t>应用场景。</a:t>
            </a:r>
            <a:endParaRPr lang="zh-CN" altLang="zh-CN" sz="3000" dirty="0"/>
          </a:p>
          <a:p>
            <a:pPr>
              <a:lnSpc>
                <a:spcPct val="90000"/>
              </a:lnSpc>
            </a:pPr>
            <a:r>
              <a:rPr lang="zh-CN" altLang="zh-CN" sz="3000" dirty="0"/>
              <a:t>（</a:t>
            </a:r>
            <a:r>
              <a:rPr lang="en-US" altLang="zh-CN" sz="3000" dirty="0"/>
              <a:t>2</a:t>
            </a:r>
            <a:r>
              <a:rPr lang="zh-CN" altLang="zh-CN" sz="3000" dirty="0"/>
              <a:t>）在本地安装</a:t>
            </a:r>
            <a:r>
              <a:rPr lang="en-US" altLang="zh-CN" sz="3000" dirty="0"/>
              <a:t>Python</a:t>
            </a:r>
            <a:r>
              <a:rPr lang="zh-CN" altLang="zh-CN" sz="3000" dirty="0"/>
              <a:t>最新版本，安装好后卸载，卸载后再安装，尽量关注一下各个步骤的细节。</a:t>
            </a:r>
            <a:endParaRPr lang="zh-CN" altLang="zh-CN" sz="3000" dirty="0"/>
          </a:p>
          <a:p>
            <a:pPr>
              <a:lnSpc>
                <a:spcPct val="90000"/>
              </a:lnSpc>
            </a:pPr>
            <a:r>
              <a:rPr lang="zh-CN" altLang="zh-CN" sz="3000" dirty="0"/>
              <a:t>（</a:t>
            </a:r>
            <a:r>
              <a:rPr lang="en-US" altLang="zh-CN" sz="3000" dirty="0"/>
              <a:t>3</a:t>
            </a:r>
            <a:r>
              <a:rPr lang="zh-CN" altLang="zh-CN" sz="3000" dirty="0"/>
              <a:t>）尝试在不同操作系统上安装</a:t>
            </a:r>
            <a:r>
              <a:rPr lang="en-US" altLang="zh-CN" sz="3000" dirty="0"/>
              <a:t>Python</a:t>
            </a:r>
            <a:r>
              <a:rPr lang="zh-CN" altLang="zh-CN" sz="3000" dirty="0"/>
              <a:t>。</a:t>
            </a:r>
            <a:endParaRPr lang="zh-CN" altLang="zh-CN" sz="3000" dirty="0"/>
          </a:p>
          <a:p>
            <a:pPr>
              <a:lnSpc>
                <a:spcPct val="90000"/>
              </a:lnSpc>
            </a:pPr>
            <a:r>
              <a:rPr lang="zh-CN" altLang="zh-CN" sz="3000" dirty="0"/>
              <a:t>（</a:t>
            </a:r>
            <a:r>
              <a:rPr lang="en-US" altLang="zh-CN" sz="3000" dirty="0"/>
              <a:t>4</a:t>
            </a:r>
            <a:r>
              <a:rPr lang="zh-CN" altLang="zh-CN" sz="3000" dirty="0"/>
              <a:t>）在“</a:t>
            </a:r>
            <a:r>
              <a:rPr lang="en-US" altLang="zh-CN" sz="3000" dirty="0"/>
              <a:t>Hell world!</a:t>
            </a:r>
            <a:r>
              <a:rPr lang="zh-CN" altLang="zh-CN" sz="3000" dirty="0"/>
              <a:t>”示例中，尝试将</a:t>
            </a:r>
            <a:r>
              <a:rPr lang="en-US" altLang="zh-CN" sz="3000" dirty="0"/>
              <a:t>print</a:t>
            </a:r>
            <a:r>
              <a:rPr lang="zh-CN" altLang="zh-CN" sz="3000" dirty="0"/>
              <a:t>函数拼写错误，</a:t>
            </a:r>
            <a:r>
              <a:rPr lang="zh-CN" altLang="en-US" sz="3000" dirty="0"/>
              <a:t>查看输出结果。</a:t>
            </a:r>
            <a:endParaRPr lang="zh-CN" altLang="zh-CN" sz="3000" dirty="0"/>
          </a:p>
          <a:p>
            <a:pPr>
              <a:lnSpc>
                <a:spcPct val="90000"/>
              </a:lnSpc>
            </a:pPr>
            <a:r>
              <a:rPr lang="zh-CN" altLang="zh-CN" sz="3000" dirty="0"/>
              <a:t>（</a:t>
            </a:r>
            <a:r>
              <a:rPr lang="en-US" altLang="zh-CN" sz="3000" dirty="0"/>
              <a:t>5</a:t>
            </a:r>
            <a:r>
              <a:rPr lang="zh-CN" altLang="zh-CN" sz="3000" dirty="0"/>
              <a:t>）不要用电脑测试，自己想想</a:t>
            </a:r>
            <a:r>
              <a:rPr lang="en-US" altLang="zh-CN" sz="3000" dirty="0"/>
              <a:t>print (1+2)</a:t>
            </a:r>
            <a:r>
              <a:rPr lang="zh-CN" altLang="en-US" sz="3000" dirty="0"/>
              <a:t>的输出结果。</a:t>
            </a:r>
            <a:endParaRPr lang="zh-CN" altLang="zh-CN" sz="3000" dirty="0"/>
          </a:p>
        </p:txBody>
      </p:sp>
    </p:spTree>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27651"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27652"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27653" name="Group 5"/>
          <p:cNvGrpSpPr/>
          <p:nvPr/>
        </p:nvGrpSpPr>
        <p:grpSpPr>
          <a:xfrm>
            <a:off x="8347075" y="1531938"/>
            <a:ext cx="115888" cy="611187"/>
            <a:chOff x="5311" y="1135"/>
            <a:chExt cx="73" cy="346"/>
          </a:xfrm>
        </p:grpSpPr>
        <p:sp>
          <p:nvSpPr>
            <p:cNvPr id="27667"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8"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9"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70"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71"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72"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27654"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Windows</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下运行</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Python</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程序</a:t>
            </a:r>
            <a:endParaRPr kumimoji="0" lang="en-US" sz="2400" kern="1200" cap="none" spc="0" normalizeH="0" baseline="0" noProof="0" dirty="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27656" name="Group 16"/>
          <p:cNvGrpSpPr/>
          <p:nvPr/>
        </p:nvGrpSpPr>
        <p:grpSpPr>
          <a:xfrm flipH="1">
            <a:off x="774700" y="1512888"/>
            <a:ext cx="115888" cy="611187"/>
            <a:chOff x="5311" y="1135"/>
            <a:chExt cx="73" cy="346"/>
          </a:xfrm>
        </p:grpSpPr>
        <p:sp>
          <p:nvSpPr>
            <p:cNvPr id="27659"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0"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1"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2"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3"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7664"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27657" name="Rectangle 24"/>
          <p:cNvSpPr/>
          <p:nvPr/>
        </p:nvSpPr>
        <p:spPr>
          <a:xfrm>
            <a:off x="857250" y="2333625"/>
            <a:ext cx="7500938" cy="3490913"/>
          </a:xfrm>
          <a:prstGeom prst="rect">
            <a:avLst/>
          </a:prstGeom>
          <a:noFill/>
          <a:ln w="9525">
            <a:noFill/>
          </a:ln>
        </p:spPr>
        <p:txBody>
          <a:bodyPr>
            <a:spAutoFit/>
          </a:bodyPr>
          <a:p>
            <a:pPr>
              <a:lnSpc>
                <a:spcPct val="120000"/>
              </a:lnSpc>
            </a:pPr>
            <a:r>
              <a:rPr lang="en-US" altLang="zh-CN" sz="2000" dirty="0">
                <a:solidFill>
                  <a:srgbClr val="080808"/>
                </a:solidFill>
                <a:latin typeface="黑体" panose="02010609060101010101" pitchFamily="49" charset="-122"/>
                <a:ea typeface="黑体" panose="02010609060101010101" pitchFamily="49" charset="-122"/>
              </a:rPr>
              <a:t>HelloWorld.py</a:t>
            </a:r>
            <a:endParaRPr lang="en-US" altLang="zh-CN" sz="2000" dirty="0">
              <a:solidFill>
                <a:srgbClr val="080808"/>
              </a:solidFill>
              <a:latin typeface="黑体" panose="02010609060101010101" pitchFamily="49" charset="-122"/>
              <a:ea typeface="黑体" panose="02010609060101010101" pitchFamily="49" charset="-122"/>
            </a:endParaRPr>
          </a:p>
          <a:p>
            <a:pPr lvl="1" eaLnBrk="1" hangingPunct="1">
              <a:lnSpc>
                <a:spcPct val="120000"/>
              </a:lnSpc>
              <a:buNone/>
            </a:pPr>
            <a:endParaRPr lang="en-US" altLang="zh-CN" b="0" dirty="0">
              <a:solidFill>
                <a:srgbClr val="FF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FF0000"/>
                </a:solidFill>
                <a:latin typeface="宋体" panose="02010600030101010101" pitchFamily="2" charset="-122"/>
                <a:ea typeface="宋体" panose="02010600030101010101" pitchFamily="2" charset="-122"/>
              </a:rPr>
              <a:t># -*- coding: cp936 -*-   </a:t>
            </a:r>
            <a:r>
              <a:rPr lang="zh-CN" altLang="en-US" b="0" dirty="0">
                <a:solidFill>
                  <a:srgbClr val="FF0000"/>
                </a:solidFill>
                <a:latin typeface="宋体" panose="02010600030101010101" pitchFamily="2" charset="-122"/>
                <a:ea typeface="宋体" panose="02010600030101010101" pitchFamily="2" charset="-122"/>
              </a:rPr>
              <a:t>支持汉字注释</a:t>
            </a:r>
            <a:endParaRPr lang="en-US" altLang="zh-CN" b="0" dirty="0">
              <a:solidFill>
                <a:srgbClr val="FF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FFC000"/>
                </a:solidFill>
                <a:latin typeface="宋体" panose="02010600030101010101" pitchFamily="2" charset="-122"/>
                <a:ea typeface="宋体" panose="02010600030101010101" pitchFamily="2" charset="-122"/>
              </a:rPr>
              <a:t>print</a:t>
            </a:r>
            <a:r>
              <a:rPr lang="en-US" altLang="zh-CN" b="0" dirty="0">
                <a:solidFill>
                  <a:srgbClr val="080808"/>
                </a:solidFill>
                <a:latin typeface="宋体" panose="02010600030101010101" pitchFamily="2" charset="-122"/>
                <a:ea typeface="宋体" panose="02010600030101010101" pitchFamily="2" charset="-122"/>
              </a:rPr>
              <a:t> </a:t>
            </a:r>
            <a:r>
              <a:rPr lang="en-US" altLang="zh-CN" b="0" dirty="0">
                <a:solidFill>
                  <a:schemeClr val="accent2"/>
                </a:solidFill>
                <a:latin typeface="宋体" panose="02010600030101010101" pitchFamily="2" charset="-122"/>
                <a:ea typeface="宋体" panose="02010600030101010101" pitchFamily="2" charset="-122"/>
              </a:rPr>
              <a:t>"Hello, world!"</a:t>
            </a:r>
            <a:r>
              <a:rPr lang="en-US" altLang="zh-CN" b="0" dirty="0">
                <a:solidFill>
                  <a:srgbClr val="080808"/>
                </a:solidFill>
                <a:latin typeface="宋体" panose="02010600030101010101" pitchFamily="2" charset="-122"/>
                <a:ea typeface="宋体" panose="02010600030101010101" pitchFamily="2" charset="-122"/>
              </a:rPr>
              <a:t>   </a:t>
            </a:r>
            <a:r>
              <a:rPr lang="en-US" altLang="zh-CN" b="0" dirty="0">
                <a:solidFill>
                  <a:srgbClr val="FF0000"/>
                </a:solidFill>
                <a:latin typeface="宋体" panose="02010600030101010101" pitchFamily="2" charset="-122"/>
                <a:ea typeface="宋体" panose="02010600030101010101" pitchFamily="2" charset="-122"/>
              </a:rPr>
              <a:t># </a:t>
            </a:r>
            <a:r>
              <a:rPr lang="zh-CN" altLang="en-US" b="0" dirty="0">
                <a:solidFill>
                  <a:srgbClr val="FF0000"/>
                </a:solidFill>
                <a:latin typeface="宋体" panose="02010600030101010101" pitchFamily="2" charset="-122"/>
                <a:ea typeface="宋体" panose="02010600030101010101" pitchFamily="2" charset="-122"/>
              </a:rPr>
              <a:t>我的第一个</a:t>
            </a:r>
            <a:r>
              <a:rPr lang="en-US" altLang="zh-CN" b="0" dirty="0">
                <a:solidFill>
                  <a:srgbClr val="FF0000"/>
                </a:solidFill>
                <a:latin typeface="宋体" panose="02010600030101010101" pitchFamily="2" charset="-122"/>
                <a:ea typeface="宋体" panose="02010600030101010101" pitchFamily="2" charset="-122"/>
              </a:rPr>
              <a:t>Python</a:t>
            </a:r>
            <a:r>
              <a:rPr lang="zh-CN" altLang="en-US" b="0" dirty="0">
                <a:solidFill>
                  <a:srgbClr val="FF0000"/>
                </a:solidFill>
                <a:latin typeface="宋体" panose="02010600030101010101" pitchFamily="2" charset="-122"/>
                <a:ea typeface="宋体" panose="02010600030101010101" pitchFamily="2" charset="-122"/>
              </a:rPr>
              <a:t>程序</a:t>
            </a:r>
            <a:endParaRPr lang="zh-CN" altLang="en-US" b="0" dirty="0">
              <a:solidFill>
                <a:srgbClr val="FF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7030A0"/>
                </a:solidFill>
                <a:latin typeface="宋体" panose="02010600030101010101" pitchFamily="2" charset="-122"/>
                <a:ea typeface="宋体" panose="02010600030101010101" pitchFamily="2" charset="-122"/>
              </a:rPr>
              <a:t>raw_input</a:t>
            </a:r>
            <a:r>
              <a:rPr lang="en-US" altLang="zh-CN" b="0" dirty="0">
                <a:solidFill>
                  <a:srgbClr val="080808"/>
                </a:solidFill>
                <a:latin typeface="宋体" panose="02010600030101010101" pitchFamily="2" charset="-122"/>
                <a:ea typeface="宋体" panose="02010600030101010101" pitchFamily="2" charset="-122"/>
              </a:rPr>
              <a:t>()             </a:t>
            </a:r>
            <a:r>
              <a:rPr lang="en-US" altLang="zh-CN" b="0" dirty="0">
                <a:solidFill>
                  <a:srgbClr val="FF0000"/>
                </a:solidFill>
                <a:latin typeface="宋体" panose="02010600030101010101" pitchFamily="2" charset="-122"/>
                <a:ea typeface="宋体" panose="02010600030101010101" pitchFamily="2" charset="-122"/>
              </a:rPr>
              <a:t># </a:t>
            </a:r>
            <a:r>
              <a:rPr lang="zh-CN" altLang="en-US" b="0" dirty="0">
                <a:solidFill>
                  <a:srgbClr val="FF0000"/>
                </a:solidFill>
                <a:latin typeface="宋体" panose="02010600030101010101" pitchFamily="2" charset="-122"/>
                <a:ea typeface="宋体" panose="02010600030101010101" pitchFamily="2" charset="-122"/>
              </a:rPr>
              <a:t>使</a:t>
            </a:r>
            <a:r>
              <a:rPr lang="en-US" altLang="zh-CN" b="0" dirty="0">
                <a:solidFill>
                  <a:srgbClr val="FF0000"/>
                </a:solidFill>
                <a:latin typeface="宋体" panose="02010600030101010101" pitchFamily="2" charset="-122"/>
                <a:ea typeface="宋体" panose="02010600030101010101" pitchFamily="2" charset="-122"/>
              </a:rPr>
              <a:t>cmd</a:t>
            </a:r>
            <a:r>
              <a:rPr lang="zh-CN" altLang="en-US" b="0" dirty="0">
                <a:solidFill>
                  <a:srgbClr val="FF0000"/>
                </a:solidFill>
                <a:latin typeface="宋体" panose="02010600030101010101" pitchFamily="2" charset="-122"/>
                <a:ea typeface="宋体" panose="02010600030101010101" pitchFamily="2" charset="-122"/>
              </a:rPr>
              <a:t>框不立刻退出</a:t>
            </a:r>
            <a:endParaRPr lang="en-US" altLang="zh-CN" b="0" dirty="0">
              <a:solidFill>
                <a:srgbClr val="FF0000"/>
              </a:solidFill>
              <a:latin typeface="宋体" panose="02010600030101010101" pitchFamily="2" charset="-122"/>
              <a:ea typeface="宋体" panose="02010600030101010101" pitchFamily="2" charset="-122"/>
            </a:endParaRPr>
          </a:p>
          <a:p>
            <a:pPr lvl="1" eaLnBrk="1" hangingPunct="1">
              <a:lnSpc>
                <a:spcPct val="120000"/>
              </a:lnSpc>
              <a:buNone/>
            </a:pPr>
            <a:endParaRPr lang="en-US" altLang="zh-CN" b="0" dirty="0">
              <a:solidFill>
                <a:srgbClr val="FF0000"/>
              </a:solidFill>
              <a:latin typeface="宋体" panose="02010600030101010101" pitchFamily="2" charset="-122"/>
              <a:ea typeface="宋体" panose="02010600030101010101" pitchFamily="2" charset="-122"/>
            </a:endParaRPr>
          </a:p>
          <a:p>
            <a:pPr>
              <a:lnSpc>
                <a:spcPct val="120000"/>
              </a:lnSpc>
            </a:pPr>
            <a:r>
              <a:rPr lang="zh-CN" altLang="en-US" sz="2000" dirty="0">
                <a:solidFill>
                  <a:srgbClr val="080808"/>
                </a:solidFill>
                <a:latin typeface="黑体" panose="02010609060101010101" pitchFamily="49" charset="-122"/>
                <a:ea typeface="黑体" panose="02010609060101010101" pitchFamily="49" charset="-122"/>
              </a:rPr>
              <a:t>三种运行方式</a:t>
            </a:r>
            <a:endParaRPr lang="zh-CN" altLang="en-US" sz="2000" dirty="0">
              <a:solidFill>
                <a:srgbClr val="080808"/>
              </a:solidFill>
              <a:latin typeface="黑体" panose="02010609060101010101" pitchFamily="49" charset="-122"/>
              <a:ea typeface="黑体" panose="02010609060101010101" pitchFamily="49" charset="-122"/>
            </a:endParaRPr>
          </a:p>
          <a:p>
            <a:pPr lvl="1" eaLnBrk="1" hangingPunct="1">
              <a:lnSpc>
                <a:spcPct val="120000"/>
              </a:lnSpc>
              <a:buNone/>
            </a:pPr>
            <a:r>
              <a:rPr lang="zh-CN" altLang="en-US" b="0" dirty="0">
                <a:solidFill>
                  <a:srgbClr val="080808"/>
                </a:solidFill>
                <a:latin typeface="Arial" panose="020B0604020202020204" pitchFamily="34" charset="0"/>
                <a:ea typeface="宋体" panose="02010600030101010101" pitchFamily="2" charset="-122"/>
              </a:rPr>
              <a:t>打开源文件，用</a:t>
            </a:r>
            <a:r>
              <a:rPr lang="en-US" altLang="zh-CN" b="0" dirty="0">
                <a:solidFill>
                  <a:srgbClr val="080808"/>
                </a:solidFill>
                <a:latin typeface="Arial" panose="020B0604020202020204" pitchFamily="34" charset="0"/>
                <a:ea typeface="宋体" panose="02010600030101010101" pitchFamily="2" charset="-122"/>
              </a:rPr>
              <a:t>Python Shell</a:t>
            </a:r>
            <a:r>
              <a:rPr lang="zh-CN" altLang="en-US" b="0" dirty="0">
                <a:solidFill>
                  <a:srgbClr val="080808"/>
                </a:solidFill>
                <a:latin typeface="Arial" panose="020B0604020202020204" pitchFamily="34" charset="0"/>
                <a:ea typeface="宋体" panose="02010600030101010101" pitchFamily="2" charset="-122"/>
              </a:rPr>
              <a:t>运行。</a:t>
            </a:r>
            <a:endParaRPr lang="en-US" altLang="zh-CN" b="0" dirty="0">
              <a:solidFill>
                <a:srgbClr val="080808"/>
              </a:solidFill>
              <a:latin typeface="Arial" panose="020B0604020202020204" pitchFamily="34" charset="0"/>
              <a:ea typeface="宋体" panose="02010600030101010101" pitchFamily="2" charset="-122"/>
            </a:endParaRPr>
          </a:p>
          <a:p>
            <a:pPr lvl="1" eaLnBrk="1" hangingPunct="1">
              <a:lnSpc>
                <a:spcPct val="120000"/>
              </a:lnSpc>
              <a:buNone/>
            </a:pPr>
            <a:r>
              <a:rPr lang="zh-CN" altLang="en-US" b="0" dirty="0">
                <a:solidFill>
                  <a:srgbClr val="080808"/>
                </a:solidFill>
                <a:latin typeface="Arial" panose="020B0604020202020204" pitchFamily="34" charset="0"/>
                <a:ea typeface="宋体" panose="02010600030101010101" pitchFamily="2" charset="-122"/>
              </a:rPr>
              <a:t>双击源文件，用</a:t>
            </a:r>
            <a:r>
              <a:rPr lang="en-US" altLang="zh-CN" b="0" dirty="0">
                <a:solidFill>
                  <a:srgbClr val="080808"/>
                </a:solidFill>
                <a:latin typeface="Arial" panose="020B0604020202020204" pitchFamily="34" charset="0"/>
                <a:ea typeface="宋体" panose="02010600030101010101" pitchFamily="2" charset="-122"/>
              </a:rPr>
              <a:t>CMD</a:t>
            </a:r>
            <a:r>
              <a:rPr lang="zh-CN" altLang="en-US" b="0" dirty="0">
                <a:solidFill>
                  <a:srgbClr val="080808"/>
                </a:solidFill>
                <a:latin typeface="Arial" panose="020B0604020202020204" pitchFamily="34" charset="0"/>
                <a:ea typeface="宋体" panose="02010600030101010101" pitchFamily="2" charset="-122"/>
              </a:rPr>
              <a:t>运行。</a:t>
            </a:r>
            <a:endParaRPr lang="en-US" altLang="zh-CN" b="0" dirty="0">
              <a:solidFill>
                <a:srgbClr val="080808"/>
              </a:solidFill>
              <a:latin typeface="Arial" panose="020B0604020202020204" pitchFamily="34" charset="0"/>
              <a:ea typeface="宋体" panose="02010600030101010101" pitchFamily="2" charset="-122"/>
            </a:endParaRPr>
          </a:p>
          <a:p>
            <a:pPr lvl="1" eaLnBrk="1" hangingPunct="1">
              <a:lnSpc>
                <a:spcPct val="120000"/>
              </a:lnSpc>
              <a:buNone/>
            </a:pPr>
            <a:r>
              <a:rPr lang="zh-CN" altLang="en-US" b="0" dirty="0">
                <a:solidFill>
                  <a:srgbClr val="080808"/>
                </a:solidFill>
                <a:latin typeface="Arial" panose="020B0604020202020204" pitchFamily="34" charset="0"/>
                <a:ea typeface="宋体" panose="02010600030101010101" pitchFamily="2" charset="-122"/>
              </a:rPr>
              <a:t>在</a:t>
            </a:r>
            <a:r>
              <a:rPr lang="en-US" altLang="zh-CN" b="0" dirty="0">
                <a:solidFill>
                  <a:srgbClr val="080808"/>
                </a:solidFill>
                <a:latin typeface="Arial" panose="020B0604020202020204" pitchFamily="34" charset="0"/>
                <a:ea typeface="宋体" panose="02010600030101010101" pitchFamily="2" charset="-122"/>
              </a:rPr>
              <a:t>Python Shell</a:t>
            </a:r>
            <a:r>
              <a:rPr lang="zh-CN" altLang="en-US" b="0" dirty="0">
                <a:solidFill>
                  <a:srgbClr val="080808"/>
                </a:solidFill>
                <a:latin typeface="Arial" panose="020B0604020202020204" pitchFamily="34" charset="0"/>
                <a:ea typeface="宋体" panose="02010600030101010101" pitchFamily="2" charset="-122"/>
              </a:rPr>
              <a:t>中直接写程序运行。</a:t>
            </a:r>
            <a:endParaRPr lang="zh-CN" altLang="en-US" b="0" dirty="0">
              <a:solidFill>
                <a:srgbClr val="080808"/>
              </a:solidFill>
              <a:latin typeface="Arial" panose="020B0604020202020204" pitchFamily="34" charset="0"/>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进入</a:t>
            </a: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编程世界</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28675"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28676"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28677" name="Group 5"/>
          <p:cNvGrpSpPr/>
          <p:nvPr/>
        </p:nvGrpSpPr>
        <p:grpSpPr>
          <a:xfrm>
            <a:off x="8347075" y="1531938"/>
            <a:ext cx="115888" cy="611187"/>
            <a:chOff x="5311" y="1135"/>
            <a:chExt cx="73" cy="346"/>
          </a:xfrm>
        </p:grpSpPr>
        <p:sp>
          <p:nvSpPr>
            <p:cNvPr id="28691"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92"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93"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94"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95"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96"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28678"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其他的</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Python</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集成开发环境</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28680" name="Group 16"/>
          <p:cNvGrpSpPr/>
          <p:nvPr/>
        </p:nvGrpSpPr>
        <p:grpSpPr>
          <a:xfrm flipH="1">
            <a:off x="774700" y="1512888"/>
            <a:ext cx="115888" cy="611187"/>
            <a:chOff x="5311" y="1135"/>
            <a:chExt cx="73" cy="346"/>
          </a:xfrm>
        </p:grpSpPr>
        <p:sp>
          <p:nvSpPr>
            <p:cNvPr id="28683"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84"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85"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86"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87"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28688"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28681" name="Rectangle 24"/>
          <p:cNvSpPr/>
          <p:nvPr/>
        </p:nvSpPr>
        <p:spPr>
          <a:xfrm>
            <a:off x="857250" y="2333625"/>
            <a:ext cx="7500938" cy="3822700"/>
          </a:xfrm>
          <a:prstGeom prst="rect">
            <a:avLst/>
          </a:prstGeom>
          <a:noFill/>
          <a:ln w="9525">
            <a:noFill/>
          </a:ln>
        </p:spPr>
        <p:txBody>
          <a:bodyPr>
            <a:spAutoFit/>
          </a:bodyPr>
          <a:p>
            <a:pPr>
              <a:lnSpc>
                <a:spcPct val="120000"/>
              </a:lnSpc>
            </a:pPr>
            <a:r>
              <a:rPr lang="en-US" altLang="zh-CN" sz="2000" dirty="0">
                <a:solidFill>
                  <a:srgbClr val="080808"/>
                </a:solidFill>
                <a:latin typeface="黑体" panose="02010609060101010101" pitchFamily="49" charset="-122"/>
                <a:ea typeface="黑体" panose="02010609060101010101" pitchFamily="49" charset="-122"/>
              </a:rPr>
              <a:t>1</a:t>
            </a:r>
            <a:r>
              <a:rPr lang="zh-CN" altLang="en-US" sz="2000" dirty="0">
                <a:solidFill>
                  <a:srgbClr val="080808"/>
                </a:solidFill>
                <a:latin typeface="黑体" panose="02010609060101010101" pitchFamily="49" charset="-122"/>
                <a:ea typeface="黑体" panose="02010609060101010101" pitchFamily="49" charset="-122"/>
              </a:rPr>
              <a:t>）开源</a:t>
            </a:r>
            <a:endParaRPr lang="en-US" altLang="zh-CN" sz="2000" dirty="0">
              <a:solidFill>
                <a:srgbClr val="080808"/>
              </a:solidFill>
              <a:latin typeface="黑体" panose="02010609060101010101" pitchFamily="49" charset="-122"/>
              <a:ea typeface="黑体" panose="02010609060101010101" pitchFamily="49" charset="-122"/>
            </a:endParaRPr>
          </a:p>
          <a:p>
            <a:pPr marL="457200" lvl="2" indent="0" eaLnBrk="1" hangingPunct="1">
              <a:lnSpc>
                <a:spcPct val="120000"/>
              </a:lnSpc>
              <a:buNone/>
            </a:pPr>
            <a:r>
              <a:rPr lang="en-US" altLang="zh-CN" b="0" dirty="0">
                <a:solidFill>
                  <a:srgbClr val="080808"/>
                </a:solidFill>
                <a:latin typeface="Arial" panose="020B0604020202020204" pitchFamily="34" charset="0"/>
                <a:ea typeface="宋体" panose="02010600030101010101" pitchFamily="2" charset="-122"/>
              </a:rPr>
              <a:t>Python Win+Win32 Extensions 	</a:t>
            </a:r>
            <a:r>
              <a:rPr lang="en-US" altLang="zh-CN" b="0" dirty="0">
                <a:solidFill>
                  <a:srgbClr val="080808"/>
                </a:solidFill>
                <a:latin typeface="Arial" panose="020B0604020202020204" pitchFamily="34" charset="0"/>
                <a:ea typeface="宋体" panose="02010600030101010101" pitchFamily="2" charset="-122"/>
                <a:hlinkClick r:id="rId1"/>
              </a:rPr>
              <a:t>http://starship.python.net/crew/skippy/win32</a:t>
            </a:r>
            <a:r>
              <a:rPr lang="en-US" altLang="zh-CN" b="0" dirty="0">
                <a:solidFill>
                  <a:srgbClr val="080808"/>
                </a:solidFill>
                <a:latin typeface="Arial" panose="020B0604020202020204" pitchFamily="34" charset="0"/>
                <a:ea typeface="宋体" panose="02010600030101010101" pitchFamily="2" charset="-122"/>
              </a:rPr>
              <a:t> </a:t>
            </a:r>
            <a:endParaRPr lang="en-US" altLang="zh-CN" b="0" dirty="0">
              <a:solidFill>
                <a:srgbClr val="080808"/>
              </a:solidFill>
              <a:latin typeface="Arial" panose="020B0604020202020204" pitchFamily="34" charset="0"/>
              <a:ea typeface="宋体" panose="02010600030101010101" pitchFamily="2" charset="-122"/>
            </a:endParaRPr>
          </a:p>
          <a:p>
            <a:pPr marL="457200" lvl="2" indent="0" eaLnBrk="1" hangingPunct="1">
              <a:lnSpc>
                <a:spcPct val="120000"/>
              </a:lnSpc>
              <a:buNone/>
            </a:pPr>
            <a:r>
              <a:rPr lang="en-US" altLang="zh-CN" b="0" dirty="0">
                <a:solidFill>
                  <a:srgbClr val="080808"/>
                </a:solidFill>
                <a:latin typeface="Arial" panose="020B0604020202020204" pitchFamily="34" charset="0"/>
                <a:ea typeface="宋体" panose="02010600030101010101" pitchFamily="2" charset="-122"/>
              </a:rPr>
              <a:t>IPython</a:t>
            </a:r>
            <a:r>
              <a:rPr lang="zh-CN" altLang="en-US" b="0" dirty="0">
                <a:solidFill>
                  <a:srgbClr val="080808"/>
                </a:solidFill>
                <a:latin typeface="Arial" panose="020B0604020202020204" pitchFamily="34" charset="0"/>
                <a:ea typeface="宋体" panose="02010600030101010101" pitchFamily="2" charset="-122"/>
              </a:rPr>
              <a:t>（增强的交互式</a:t>
            </a:r>
            <a:r>
              <a:rPr lang="en-US" altLang="zh-CN" b="0" dirty="0">
                <a:solidFill>
                  <a:srgbClr val="080808"/>
                </a:solidFill>
                <a:latin typeface="Arial" panose="020B0604020202020204" pitchFamily="34" charset="0"/>
                <a:ea typeface="宋体" panose="02010600030101010101" pitchFamily="2" charset="-122"/>
              </a:rPr>
              <a:t>Python</a:t>
            </a:r>
            <a:r>
              <a:rPr lang="zh-CN" altLang="en-US" b="0" dirty="0">
                <a:solidFill>
                  <a:srgbClr val="080808"/>
                </a:solidFill>
                <a:latin typeface="Arial" panose="020B0604020202020204" pitchFamily="34" charset="0"/>
                <a:ea typeface="宋体" panose="02010600030101010101" pitchFamily="2" charset="-122"/>
              </a:rPr>
              <a:t>） </a:t>
            </a:r>
            <a:r>
              <a:rPr lang="en-US" altLang="zh-CN" b="0" dirty="0">
                <a:solidFill>
                  <a:srgbClr val="080808"/>
                </a:solidFill>
                <a:latin typeface="Arial" panose="020B0604020202020204" pitchFamily="34" charset="0"/>
                <a:ea typeface="宋体" panose="02010600030101010101" pitchFamily="2" charset="-122"/>
                <a:hlinkClick r:id="rId2"/>
              </a:rPr>
              <a:t>http://ipython.scipy.org</a:t>
            </a:r>
            <a:r>
              <a:rPr lang="en-US" altLang="zh-CN" b="0" dirty="0">
                <a:solidFill>
                  <a:srgbClr val="080808"/>
                </a:solidFill>
                <a:latin typeface="Arial" panose="020B0604020202020204" pitchFamily="34" charset="0"/>
                <a:ea typeface="宋体" panose="02010600030101010101" pitchFamily="2" charset="-122"/>
              </a:rPr>
              <a:t> </a:t>
            </a:r>
            <a:endParaRPr lang="zh-CN" altLang="en-US" b="0" dirty="0">
              <a:solidFill>
                <a:srgbClr val="080808"/>
              </a:solidFill>
              <a:latin typeface="Arial" panose="020B0604020202020204" pitchFamily="34" charset="0"/>
              <a:ea typeface="宋体" panose="02010600030101010101" pitchFamily="2" charset="-122"/>
            </a:endParaRPr>
          </a:p>
          <a:p>
            <a:pPr marL="457200" lvl="2" indent="0" eaLnBrk="1" hangingPunct="1">
              <a:lnSpc>
                <a:spcPct val="120000"/>
              </a:lnSpc>
              <a:buNone/>
            </a:pPr>
            <a:r>
              <a:rPr lang="en-US" altLang="zh-CN" b="0" dirty="0">
                <a:solidFill>
                  <a:srgbClr val="080808"/>
                </a:solidFill>
                <a:latin typeface="Arial" panose="020B0604020202020204" pitchFamily="34" charset="0"/>
                <a:ea typeface="宋体" panose="02010600030101010101" pitchFamily="2" charset="-122"/>
              </a:rPr>
              <a:t>IDE Studio</a:t>
            </a:r>
            <a:r>
              <a:rPr lang="zh-CN" altLang="en-US" b="0" dirty="0">
                <a:solidFill>
                  <a:srgbClr val="080808"/>
                </a:solidFill>
                <a:latin typeface="Arial" panose="020B0604020202020204" pitchFamily="34" charset="0"/>
                <a:ea typeface="宋体" panose="02010600030101010101" pitchFamily="2" charset="-122"/>
              </a:rPr>
              <a:t>（</a:t>
            </a:r>
            <a:r>
              <a:rPr lang="en-US" altLang="zh-CN" b="0" dirty="0">
                <a:solidFill>
                  <a:srgbClr val="080808"/>
                </a:solidFill>
                <a:latin typeface="Arial" panose="020B0604020202020204" pitchFamily="34" charset="0"/>
                <a:ea typeface="宋体" panose="02010600030101010101" pitchFamily="2" charset="-122"/>
              </a:rPr>
              <a:t>IDLE</a:t>
            </a:r>
            <a:r>
              <a:rPr lang="zh-CN" altLang="en-US" b="0" dirty="0">
                <a:solidFill>
                  <a:srgbClr val="080808"/>
                </a:solidFill>
                <a:latin typeface="Arial" panose="020B0604020202020204" pitchFamily="34" charset="0"/>
                <a:ea typeface="宋体" panose="02010600030101010101" pitchFamily="2" charset="-122"/>
              </a:rPr>
              <a:t>以及更多） </a:t>
            </a:r>
            <a:r>
              <a:rPr lang="en-US" altLang="zh-CN" b="0" dirty="0">
                <a:solidFill>
                  <a:srgbClr val="080808"/>
                </a:solidFill>
                <a:latin typeface="Arial" panose="020B0604020202020204" pitchFamily="34" charset="0"/>
                <a:ea typeface="宋体" panose="02010600030101010101" pitchFamily="2" charset="-122"/>
              </a:rPr>
              <a:t>	</a:t>
            </a:r>
            <a:r>
              <a:rPr lang="en-US" altLang="zh-CN" b="0" dirty="0">
                <a:solidFill>
                  <a:srgbClr val="080808"/>
                </a:solidFill>
                <a:latin typeface="Arial" panose="020B0604020202020204" pitchFamily="34" charset="0"/>
                <a:ea typeface="宋体" panose="02010600030101010101" pitchFamily="2" charset="-122"/>
                <a:hlinkClick r:id="rId3"/>
              </a:rPr>
              <a:t>http://starship.python.net/crew/mike/Idle</a:t>
            </a:r>
            <a:r>
              <a:rPr lang="en-US" altLang="zh-CN" b="0" dirty="0">
                <a:solidFill>
                  <a:srgbClr val="080808"/>
                </a:solidFill>
                <a:latin typeface="Arial" panose="020B0604020202020204" pitchFamily="34" charset="0"/>
                <a:ea typeface="宋体" panose="02010600030101010101" pitchFamily="2" charset="-122"/>
              </a:rPr>
              <a:t> </a:t>
            </a:r>
            <a:endParaRPr lang="zh-CN" altLang="en-US" b="0" dirty="0">
              <a:solidFill>
                <a:srgbClr val="080808"/>
              </a:solidFill>
              <a:latin typeface="Arial" panose="020B0604020202020204" pitchFamily="34" charset="0"/>
              <a:ea typeface="宋体" panose="02010600030101010101" pitchFamily="2" charset="-122"/>
            </a:endParaRPr>
          </a:p>
          <a:p>
            <a:pPr marL="457200" lvl="2" indent="0" eaLnBrk="1" hangingPunct="1">
              <a:lnSpc>
                <a:spcPct val="120000"/>
              </a:lnSpc>
              <a:buNone/>
            </a:pPr>
            <a:r>
              <a:rPr lang="en-US" altLang="zh-CN" b="0" dirty="0">
                <a:solidFill>
                  <a:srgbClr val="080808"/>
                </a:solidFill>
                <a:latin typeface="Arial" panose="020B0604020202020204" pitchFamily="34" charset="0"/>
                <a:ea typeface="宋体" panose="02010600030101010101" pitchFamily="2" charset="-122"/>
              </a:rPr>
              <a:t>Eclipse </a:t>
            </a:r>
            <a:r>
              <a:rPr lang="en-US" altLang="zh-CN" b="0" dirty="0">
                <a:solidFill>
                  <a:srgbClr val="080808"/>
                </a:solidFill>
                <a:latin typeface="Arial" panose="020B0604020202020204" pitchFamily="34" charset="0"/>
                <a:ea typeface="宋体" panose="02010600030101010101" pitchFamily="2" charset="-122"/>
                <a:hlinkClick r:id="rId4"/>
              </a:rPr>
              <a:t>http://pydew.sf.ent</a:t>
            </a:r>
            <a:r>
              <a:rPr lang="en-US" altLang="zh-CN" b="0" dirty="0">
                <a:solidFill>
                  <a:srgbClr val="080808"/>
                </a:solidFill>
                <a:latin typeface="Arial" panose="020B0604020202020204" pitchFamily="34" charset="0"/>
                <a:ea typeface="宋体" panose="02010600030101010101" pitchFamily="2" charset="-122"/>
              </a:rPr>
              <a:t> </a:t>
            </a:r>
            <a:r>
              <a:rPr lang="en-US" altLang="zh-CN" b="0" dirty="0">
                <a:solidFill>
                  <a:srgbClr val="080808"/>
                </a:solidFill>
                <a:latin typeface="Arial" panose="020B0604020202020204" pitchFamily="34" charset="0"/>
                <a:ea typeface="宋体" panose="02010600030101010101" pitchFamily="2" charset="-122"/>
                <a:hlinkClick r:id="rId5"/>
              </a:rPr>
              <a:t>http://eclipse.org</a:t>
            </a:r>
            <a:r>
              <a:rPr lang="en-US" altLang="zh-CN" b="0" dirty="0">
                <a:solidFill>
                  <a:srgbClr val="080808"/>
                </a:solidFill>
                <a:latin typeface="Arial" panose="020B0604020202020204" pitchFamily="34" charset="0"/>
                <a:ea typeface="宋体" panose="02010600030101010101" pitchFamily="2" charset="-122"/>
              </a:rPr>
              <a:t> </a:t>
            </a:r>
            <a:endParaRPr lang="en-US" altLang="zh-CN" b="0" dirty="0">
              <a:solidFill>
                <a:srgbClr val="080808"/>
              </a:solidFill>
              <a:latin typeface="Arial" panose="020B0604020202020204" pitchFamily="34" charset="0"/>
              <a:ea typeface="宋体" panose="02010600030101010101" pitchFamily="2" charset="-122"/>
            </a:endParaRPr>
          </a:p>
          <a:p>
            <a:pPr>
              <a:lnSpc>
                <a:spcPct val="120000"/>
              </a:lnSpc>
            </a:pPr>
            <a:r>
              <a:rPr lang="en-US" altLang="zh-CN" sz="2000" dirty="0">
                <a:solidFill>
                  <a:srgbClr val="080808"/>
                </a:solidFill>
                <a:latin typeface="黑体" panose="02010609060101010101" pitchFamily="49" charset="-122"/>
                <a:ea typeface="黑体" panose="02010609060101010101" pitchFamily="49" charset="-122"/>
              </a:rPr>
              <a:t>2</a:t>
            </a:r>
            <a:r>
              <a:rPr lang="zh-CN" altLang="en-US" sz="2000" dirty="0">
                <a:solidFill>
                  <a:srgbClr val="080808"/>
                </a:solidFill>
                <a:latin typeface="黑体" panose="02010609060101010101" pitchFamily="49" charset="-122"/>
                <a:ea typeface="黑体" panose="02010609060101010101" pitchFamily="49" charset="-122"/>
              </a:rPr>
              <a:t>）商业</a:t>
            </a:r>
            <a:endParaRPr lang="zh-CN" altLang="en-US" sz="2000" dirty="0">
              <a:solidFill>
                <a:srgbClr val="080808"/>
              </a:solidFill>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solidFill>
                  <a:srgbClr val="080808"/>
                </a:solidFill>
                <a:latin typeface="Arial" panose="020B0604020202020204" pitchFamily="34" charset="0"/>
                <a:ea typeface="宋体" panose="02010600030101010101" pitchFamily="2" charset="-122"/>
              </a:rPr>
              <a:t>WingIDE</a:t>
            </a:r>
            <a:r>
              <a:rPr lang="zh-CN" altLang="en-US" b="0" dirty="0">
                <a:solidFill>
                  <a:srgbClr val="080808"/>
                </a:solidFill>
                <a:latin typeface="Arial" panose="020B0604020202020204" pitchFamily="34" charset="0"/>
                <a:ea typeface="宋体" panose="02010600030101010101" pitchFamily="2" charset="-122"/>
              </a:rPr>
              <a:t>（</a:t>
            </a:r>
            <a:r>
              <a:rPr lang="en-US" altLang="zh-CN" b="0" dirty="0">
                <a:solidFill>
                  <a:srgbClr val="080808"/>
                </a:solidFill>
                <a:latin typeface="Arial" panose="020B0604020202020204" pitchFamily="34" charset="0"/>
                <a:ea typeface="宋体" panose="02010600030101010101" pitchFamily="2" charset="-122"/>
              </a:rPr>
              <a:t>WinWare</a:t>
            </a:r>
            <a:r>
              <a:rPr lang="zh-CN" altLang="en-US" b="0" dirty="0">
                <a:solidFill>
                  <a:srgbClr val="080808"/>
                </a:solidFill>
                <a:latin typeface="Arial" panose="020B0604020202020204" pitchFamily="34" charset="0"/>
                <a:ea typeface="宋体" panose="02010600030101010101" pitchFamily="2" charset="-122"/>
              </a:rPr>
              <a:t>公司）</a:t>
            </a:r>
            <a:r>
              <a:rPr lang="en-US" altLang="zh-CN" b="0" dirty="0">
                <a:solidFill>
                  <a:srgbClr val="080808"/>
                </a:solidFill>
                <a:latin typeface="Arial" panose="020B0604020202020204" pitchFamily="34" charset="0"/>
                <a:ea typeface="宋体" panose="02010600030101010101" pitchFamily="2" charset="-122"/>
                <a:hlinkClick r:id="rId6"/>
              </a:rPr>
              <a:t>http://wingware.com</a:t>
            </a:r>
            <a:r>
              <a:rPr lang="en-US" altLang="zh-CN" b="0" dirty="0">
                <a:solidFill>
                  <a:srgbClr val="080808"/>
                </a:solidFill>
                <a:latin typeface="Arial" panose="020B0604020202020204" pitchFamily="34" charset="0"/>
                <a:ea typeface="宋体" panose="02010600030101010101" pitchFamily="2" charset="-122"/>
              </a:rPr>
              <a:t> </a:t>
            </a:r>
            <a:endParaRPr lang="en-US" altLang="zh-CN" b="0" dirty="0">
              <a:solidFill>
                <a:srgbClr val="080808"/>
              </a:solidFill>
              <a:latin typeface="Arial" panose="020B0604020202020204" pitchFamily="34" charset="0"/>
              <a:ea typeface="宋体" panose="02010600030101010101" pitchFamily="2" charset="-122"/>
            </a:endParaRPr>
          </a:p>
          <a:p>
            <a:pPr lvl="1" eaLnBrk="1" hangingPunct="1">
              <a:lnSpc>
                <a:spcPct val="120000"/>
              </a:lnSpc>
              <a:buNone/>
            </a:pPr>
            <a:r>
              <a:rPr lang="en-US" altLang="zh-CN" b="0" dirty="0">
                <a:solidFill>
                  <a:srgbClr val="080808"/>
                </a:solidFill>
                <a:latin typeface="Arial" panose="020B0604020202020204" pitchFamily="34" charset="0"/>
                <a:ea typeface="宋体" panose="02010600030101010101" pitchFamily="2" charset="-122"/>
              </a:rPr>
              <a:t>Komodo</a:t>
            </a:r>
            <a:r>
              <a:rPr lang="zh-CN" altLang="en-US" b="0" dirty="0">
                <a:solidFill>
                  <a:srgbClr val="080808"/>
                </a:solidFill>
                <a:latin typeface="Arial" panose="020B0604020202020204" pitchFamily="34" charset="0"/>
                <a:ea typeface="宋体" panose="02010600030101010101" pitchFamily="2" charset="-122"/>
              </a:rPr>
              <a:t>（</a:t>
            </a:r>
            <a:r>
              <a:rPr lang="en-US" altLang="zh-CN" b="0" dirty="0">
                <a:solidFill>
                  <a:srgbClr val="080808"/>
                </a:solidFill>
                <a:latin typeface="Arial" panose="020B0604020202020204" pitchFamily="34" charset="0"/>
                <a:ea typeface="宋体" panose="02010600030101010101" pitchFamily="2" charset="-122"/>
              </a:rPr>
              <a:t>ActiveState</a:t>
            </a:r>
            <a:r>
              <a:rPr lang="zh-CN" altLang="en-US" b="0" dirty="0">
                <a:solidFill>
                  <a:srgbClr val="080808"/>
                </a:solidFill>
                <a:latin typeface="Arial" panose="020B0604020202020204" pitchFamily="34" charset="0"/>
                <a:ea typeface="宋体" panose="02010600030101010101" pitchFamily="2" charset="-122"/>
              </a:rPr>
              <a:t>公司） </a:t>
            </a:r>
            <a:r>
              <a:rPr lang="en-US" altLang="zh-CN" b="0" dirty="0">
                <a:solidFill>
                  <a:srgbClr val="080808"/>
                </a:solidFill>
                <a:latin typeface="Arial" panose="020B0604020202020204" pitchFamily="34" charset="0"/>
                <a:ea typeface="宋体" panose="02010600030101010101" pitchFamily="2" charset="-122"/>
              </a:rPr>
              <a:t>	</a:t>
            </a:r>
            <a:r>
              <a:rPr lang="en-US" altLang="zh-CN" b="0" dirty="0">
                <a:solidFill>
                  <a:srgbClr val="080808"/>
                </a:solidFill>
                <a:latin typeface="Arial" panose="020B0604020202020204" pitchFamily="34" charset="0"/>
                <a:ea typeface="宋体" panose="02010600030101010101" pitchFamily="2" charset="-122"/>
                <a:hlinkClick r:id="rId7"/>
              </a:rPr>
              <a:t>http://activestate.com/Products/Komodo</a:t>
            </a:r>
            <a:r>
              <a:rPr lang="en-US" altLang="zh-CN" b="0" dirty="0">
                <a:solidFill>
                  <a:srgbClr val="080808"/>
                </a:solidFill>
                <a:latin typeface="Arial" panose="020B0604020202020204" pitchFamily="34" charset="0"/>
                <a:ea typeface="宋体" panose="02010600030101010101" pitchFamily="2" charset="-122"/>
              </a:rPr>
              <a:t> </a:t>
            </a:r>
            <a:endParaRPr lang="zh-CN" altLang="en-US" b="0" dirty="0">
              <a:solidFill>
                <a:srgbClr val="080808"/>
              </a:solidFill>
              <a:latin typeface="Arial" panose="020B0604020202020204" pitchFamily="34" charset="0"/>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进入</a:t>
            </a: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编程世界</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83" name="Rectangle 23"/>
          <p:cNvSpPr>
            <a:spLocks noGrp="1" noChangeArrowheads="1"/>
          </p:cNvSpPr>
          <p:nvPr>
            <p:ph type="title"/>
          </p:nvPr>
        </p:nvSpPr>
        <p:spPr>
          <a:xfrm>
            <a:off x="914400" y="152400"/>
            <a:ext cx="7772400" cy="1143000"/>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学习资源</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
        <p:nvSpPr>
          <p:cNvPr id="29699" name="Line 3"/>
          <p:cNvSpPr/>
          <p:nvPr/>
        </p:nvSpPr>
        <p:spPr>
          <a:xfrm flipH="1">
            <a:off x="0" y="6400800"/>
            <a:ext cx="2819400" cy="228600"/>
          </a:xfrm>
          <a:prstGeom prst="line">
            <a:avLst/>
          </a:prstGeom>
          <a:ln w="9525" cap="flat" cmpd="sng">
            <a:solidFill>
              <a:srgbClr val="B2B2B2"/>
            </a:solidFill>
            <a:prstDash val="solid"/>
            <a:headEnd type="none" w="med" len="med"/>
            <a:tailEnd type="none" w="med" len="med"/>
          </a:ln>
        </p:spPr>
      </p:sp>
      <p:sp>
        <p:nvSpPr>
          <p:cNvPr id="29700" name="Line 4"/>
          <p:cNvSpPr/>
          <p:nvPr/>
        </p:nvSpPr>
        <p:spPr>
          <a:xfrm flipH="1">
            <a:off x="0" y="3962400"/>
            <a:ext cx="609600" cy="2667000"/>
          </a:xfrm>
          <a:prstGeom prst="line">
            <a:avLst/>
          </a:prstGeom>
          <a:ln w="9525" cap="flat" cmpd="sng">
            <a:solidFill>
              <a:srgbClr val="B2B2B2"/>
            </a:solidFill>
            <a:prstDash val="solid"/>
            <a:headEnd type="none" w="med" len="med"/>
            <a:tailEnd type="none" w="med" len="med"/>
          </a:ln>
        </p:spPr>
      </p:sp>
      <p:sp>
        <p:nvSpPr>
          <p:cNvPr id="12" name="AutoShape 5"/>
          <p:cNvSpPr>
            <a:spLocks noChangeArrowheads="1"/>
          </p:cNvSpPr>
          <p:nvPr/>
        </p:nvSpPr>
        <p:spPr bwMode="gray">
          <a:xfrm>
            <a:off x="1614488" y="35433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72941"/>
                  <a:invGamma/>
                </a:schemeClr>
              </a:gs>
            </a:gsLst>
            <a:lin ang="5400000" scaled="1"/>
          </a:gradFill>
          <a:ln w="9525">
            <a:solidFill>
              <a:schemeClr val="accent1"/>
            </a:solid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13" name="AutoShape 6"/>
          <p:cNvSpPr>
            <a:spLocks noChangeArrowheads="1"/>
          </p:cNvSpPr>
          <p:nvPr/>
        </p:nvSpPr>
        <p:spPr bwMode="gray">
          <a:xfrm>
            <a:off x="2428875" y="43434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54118"/>
                  <a:invGamma/>
                </a:schemeClr>
              </a:gs>
            </a:gsLst>
            <a:lin ang="5400000" scaled="1"/>
          </a:gradFill>
          <a:ln w="9525">
            <a:solidFill>
              <a:schemeClr val="accent1"/>
            </a:solid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14" name="AutoShape 7"/>
          <p:cNvSpPr>
            <a:spLocks noChangeArrowheads="1"/>
          </p:cNvSpPr>
          <p:nvPr/>
        </p:nvSpPr>
        <p:spPr bwMode="gray">
          <a:xfrm>
            <a:off x="2908300" y="533082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29704" name="Line 8"/>
          <p:cNvSpPr/>
          <p:nvPr/>
        </p:nvSpPr>
        <p:spPr>
          <a:xfrm flipH="1">
            <a:off x="0" y="3751263"/>
            <a:ext cx="1665288" cy="2878137"/>
          </a:xfrm>
          <a:prstGeom prst="line">
            <a:avLst/>
          </a:prstGeom>
          <a:ln w="9525" cap="flat" cmpd="sng">
            <a:solidFill>
              <a:srgbClr val="B2B2B2"/>
            </a:solidFill>
            <a:prstDash val="solid"/>
            <a:headEnd type="none" w="med" len="med"/>
            <a:tailEnd type="none" w="med" len="med"/>
          </a:ln>
        </p:spPr>
      </p:sp>
      <p:sp>
        <p:nvSpPr>
          <p:cNvPr id="29705" name="Line 9"/>
          <p:cNvSpPr/>
          <p:nvPr/>
        </p:nvSpPr>
        <p:spPr>
          <a:xfrm flipH="1">
            <a:off x="0" y="5481638"/>
            <a:ext cx="2895600" cy="1147762"/>
          </a:xfrm>
          <a:prstGeom prst="line">
            <a:avLst/>
          </a:prstGeom>
          <a:ln w="9525" cap="flat" cmpd="sng">
            <a:solidFill>
              <a:srgbClr val="B2B2B2"/>
            </a:solidFill>
            <a:prstDash val="solid"/>
            <a:headEnd type="none" w="med" len="med"/>
            <a:tailEnd type="none" w="med" len="med"/>
          </a:ln>
        </p:spPr>
      </p:sp>
      <p:sp>
        <p:nvSpPr>
          <p:cNvPr id="29706" name="Line 10"/>
          <p:cNvSpPr/>
          <p:nvPr/>
        </p:nvSpPr>
        <p:spPr>
          <a:xfrm flipH="1">
            <a:off x="142875" y="2286000"/>
            <a:ext cx="1143000" cy="4429125"/>
          </a:xfrm>
          <a:prstGeom prst="line">
            <a:avLst/>
          </a:prstGeom>
          <a:ln w="19050" cap="flat" cmpd="sng">
            <a:solidFill>
              <a:srgbClr val="B2B2B2"/>
            </a:solidFill>
            <a:prstDash val="solid"/>
            <a:headEnd type="none" w="med" len="med"/>
            <a:tailEnd type="none" w="med" len="med"/>
          </a:ln>
        </p:spPr>
      </p:sp>
      <p:sp>
        <p:nvSpPr>
          <p:cNvPr id="29707" name="Line 11"/>
          <p:cNvSpPr/>
          <p:nvPr/>
        </p:nvSpPr>
        <p:spPr>
          <a:xfrm flipH="1">
            <a:off x="214313" y="3500438"/>
            <a:ext cx="2071687" cy="3143250"/>
          </a:xfrm>
          <a:prstGeom prst="line">
            <a:avLst/>
          </a:prstGeom>
          <a:ln w="19050" cap="flat" cmpd="sng">
            <a:solidFill>
              <a:srgbClr val="B2B2B2"/>
            </a:solidFill>
            <a:prstDash val="solid"/>
            <a:headEnd type="none" w="med" len="med"/>
            <a:tailEnd type="none" w="med" len="med"/>
          </a:ln>
        </p:spPr>
      </p:sp>
      <p:sp>
        <p:nvSpPr>
          <p:cNvPr id="29708" name="Line 12"/>
          <p:cNvSpPr/>
          <p:nvPr/>
        </p:nvSpPr>
        <p:spPr>
          <a:xfrm flipH="1">
            <a:off x="142875" y="4500563"/>
            <a:ext cx="3214688" cy="2214562"/>
          </a:xfrm>
          <a:prstGeom prst="line">
            <a:avLst/>
          </a:prstGeom>
          <a:ln w="19050" cap="flat" cmpd="sng">
            <a:solidFill>
              <a:srgbClr val="B2B2B2"/>
            </a:solidFill>
            <a:prstDash val="solid"/>
            <a:headEnd type="none" w="med" len="med"/>
            <a:tailEnd type="none" w="med" len="med"/>
          </a:ln>
        </p:spPr>
      </p:sp>
      <p:sp>
        <p:nvSpPr>
          <p:cNvPr id="29709" name="Line 13"/>
          <p:cNvSpPr/>
          <p:nvPr/>
        </p:nvSpPr>
        <p:spPr>
          <a:xfrm flipH="1">
            <a:off x="0" y="5572125"/>
            <a:ext cx="4500563" cy="1285875"/>
          </a:xfrm>
          <a:prstGeom prst="line">
            <a:avLst/>
          </a:prstGeom>
          <a:ln w="19050" cap="flat" cmpd="sng">
            <a:solidFill>
              <a:srgbClr val="B2B2B2"/>
            </a:solidFill>
            <a:prstDash val="solid"/>
            <a:headEnd type="none" w="med" len="med"/>
            <a:tailEnd type="none" w="med" len="med"/>
          </a:ln>
        </p:spPr>
      </p:sp>
      <p:grpSp>
        <p:nvGrpSpPr>
          <p:cNvPr id="29710" name="Group 14"/>
          <p:cNvGrpSpPr/>
          <p:nvPr/>
        </p:nvGrpSpPr>
        <p:grpSpPr>
          <a:xfrm>
            <a:off x="0" y="4495800"/>
            <a:ext cx="2514600" cy="2362200"/>
            <a:chOff x="0" y="2654"/>
            <a:chExt cx="1592" cy="1522"/>
          </a:xfrm>
        </p:grpSpPr>
        <p:sp>
          <p:nvSpPr>
            <p:cNvPr id="29725" name="Arc 15"/>
            <p:cNvSpPr/>
            <p:nvPr/>
          </p:nvSpPr>
          <p:spPr>
            <a:xfrm>
              <a:off x="0" y="2733"/>
              <a:ext cx="1440" cy="1443"/>
            </a:xfrm>
            <a:custGeom>
              <a:avLst/>
              <a:gdLst>
                <a:gd name="txL" fmla="*/ 0 w 21600"/>
                <a:gd name="txT" fmla="*/ 0 h 21600"/>
                <a:gd name="txR" fmla="*/ 21600 w 21600"/>
                <a:gd name="txB" fmla="*/ 21600 h 21600"/>
              </a:gdLst>
              <a:ahLst/>
              <a:cxnLst>
                <a:cxn ang="0">
                  <a:pos x="0" y="0"/>
                </a:cxn>
                <a:cxn ang="0">
                  <a:pos x="1440" y="1443"/>
                </a:cxn>
                <a:cxn ang="0">
                  <a:pos x="0" y="1443"/>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solidFill>
              <a:srgbClr val="080808">
                <a:alpha val="50195"/>
              </a:srgbClr>
            </a:soli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29726" name="Line 16"/>
            <p:cNvSpPr/>
            <p:nvPr/>
          </p:nvSpPr>
          <p:spPr>
            <a:xfrm flipH="1">
              <a:off x="0" y="2654"/>
              <a:ext cx="1592" cy="1522"/>
            </a:xfrm>
            <a:prstGeom prst="line">
              <a:avLst/>
            </a:prstGeom>
            <a:ln w="9525" cap="flat" cmpd="sng">
              <a:solidFill>
                <a:srgbClr val="B2B2B2"/>
              </a:solidFill>
              <a:prstDash val="solid"/>
              <a:headEnd type="none" w="med" len="med"/>
              <a:tailEnd type="none" w="med" len="med"/>
            </a:ln>
          </p:spPr>
        </p:sp>
        <p:sp>
          <p:nvSpPr>
            <p:cNvPr id="29727" name="Arc 17"/>
            <p:cNvSpPr/>
            <p:nvPr/>
          </p:nvSpPr>
          <p:spPr>
            <a:xfrm>
              <a:off x="0" y="2796"/>
              <a:ext cx="1382" cy="1380"/>
            </a:xfrm>
            <a:custGeom>
              <a:avLst/>
              <a:gdLst>
                <a:gd name="txL" fmla="*/ 0 w 21600"/>
                <a:gd name="txT" fmla="*/ 0 h 21600"/>
                <a:gd name="txR" fmla="*/ 21600 w 21600"/>
                <a:gd name="txB" fmla="*/ 21600 h 21600"/>
              </a:gdLst>
              <a:ahLst/>
              <a:cxnLst>
                <a:cxn ang="0">
                  <a:pos x="0" y="0"/>
                </a:cxn>
                <a:cxn ang="0">
                  <a:pos x="1382" y="1380"/>
                </a:cxn>
                <a:cxn ang="0">
                  <a:pos x="0" y="1380"/>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gradFill rotWithShape="1">
              <a:gsLst>
                <a:gs pos="0">
                  <a:srgbClr val="948948"/>
                </a:gs>
                <a:gs pos="100000">
                  <a:srgbClr val="CBBC63"/>
                </a:gs>
              </a:gsLst>
              <a:lin ang="1890000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29728" name="Arc 18"/>
            <p:cNvSpPr/>
            <p:nvPr/>
          </p:nvSpPr>
          <p:spPr>
            <a:xfrm>
              <a:off x="14" y="2817"/>
              <a:ext cx="1347" cy="1345"/>
            </a:xfrm>
            <a:custGeom>
              <a:avLst/>
              <a:gdLst>
                <a:gd name="txL" fmla="*/ 0 w 21600"/>
                <a:gd name="txT" fmla="*/ 0 h 21600"/>
                <a:gd name="txR" fmla="*/ 21600 w 21600"/>
                <a:gd name="txB" fmla="*/ 21600 h 21600"/>
              </a:gdLst>
              <a:ahLst/>
              <a:cxnLst>
                <a:cxn ang="0">
                  <a:pos x="0" y="0"/>
                </a:cxn>
                <a:cxn ang="0">
                  <a:pos x="1347" y="1345"/>
                </a:cxn>
                <a:cxn ang="0">
                  <a:pos x="0" y="1345"/>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close/>
                </a:path>
              </a:pathLst>
            </a:custGeom>
            <a:gradFill rotWithShape="1">
              <a:gsLst>
                <a:gs pos="0">
                  <a:srgbClr val="CBBC63">
                    <a:alpha val="0"/>
                  </a:srgbClr>
                </a:gs>
                <a:gs pos="100000">
                  <a:srgbClr val="DED49C"/>
                </a:gs>
              </a:gsLst>
              <a:lin ang="18900000" scaled="1"/>
              <a:tileRect/>
            </a:gradFill>
            <a:ln w="9525">
              <a:noFill/>
            </a:ln>
          </p:spPr>
          <p:txBody>
            <a:bodyPr wrap="none" anchor="ctr"/>
            <a:p>
              <a:endParaRPr lang="zh-CN" altLang="en-US" dirty="0">
                <a:latin typeface="Arial" panose="020B0604020202020204" pitchFamily="34" charset="0"/>
                <a:ea typeface="宋体" panose="02010600030101010101" pitchFamily="2" charset="-122"/>
              </a:endParaRPr>
            </a:p>
          </p:txBody>
        </p:sp>
        <p:sp>
          <p:nvSpPr>
            <p:cNvPr id="26" name="Text Box 19"/>
            <p:cNvSpPr txBox="1">
              <a:spLocks noChangeArrowheads="1"/>
            </p:cNvSpPr>
            <p:nvPr/>
          </p:nvSpPr>
          <p:spPr bwMode="gray">
            <a:xfrm>
              <a:off x="95" y="3348"/>
              <a:ext cx="1036" cy="654"/>
            </a:xfrm>
            <a:prstGeom prst="rect">
              <a:avLst/>
            </a:prstGeom>
            <a:noFill/>
            <a:ln w="9525">
              <a:noFill/>
              <a:miter lim="800000"/>
            </a:ln>
            <a:effectLst/>
          </p:spPr>
          <p:txBody>
            <a:bodyPr>
              <a:spAutoFit/>
            </a:bodyPr>
            <a:lstStyle/>
            <a:p>
              <a:pPr marR="0" algn="ctr" defTabSz="914400">
                <a:spcBef>
                  <a:spcPct val="50000"/>
                </a:spcBef>
                <a:buClrTx/>
                <a:buSzTx/>
                <a:buFontTx/>
                <a:defRPr/>
              </a:pPr>
              <a:r>
                <a:rPr kumimoji="0" lang="zh-CN" altLang="en-US" sz="2400" kern="1200" cap="none" spc="0" normalizeH="0" baseline="0" noProof="0" dirty="0" smtClean="0">
                  <a:solidFill>
                    <a:srgbClr val="080808"/>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免 费</a:t>
              </a:r>
              <a:endParaRPr kumimoji="0" lang="en-US" altLang="zh-CN" sz="2400" kern="1200" cap="none" spc="0" normalizeH="0" baseline="0" noProof="0" dirty="0" smtClean="0">
                <a:solidFill>
                  <a:srgbClr val="080808"/>
                </a:solidFill>
                <a:effectLst>
                  <a:outerShdw blurRad="38100" dist="38100" dir="2700000" algn="tl">
                    <a:srgbClr val="FFFFFF"/>
                  </a:outerShdw>
                </a:effectLst>
                <a:latin typeface="黑体" panose="02010609060101010101" pitchFamily="49" charset="-122"/>
                <a:ea typeface="黑体" panose="02010609060101010101" pitchFamily="49" charset="-122"/>
                <a:cs typeface="+mn-cs"/>
              </a:endParaRPr>
            </a:p>
            <a:p>
              <a:pPr marR="0" algn="ctr" defTabSz="914400">
                <a:spcBef>
                  <a:spcPct val="50000"/>
                </a:spcBef>
                <a:buClrTx/>
                <a:buSzTx/>
                <a:buFontTx/>
                <a:defRPr/>
              </a:pPr>
              <a:r>
                <a:rPr kumimoji="0" lang="zh-CN" altLang="en-US" sz="2400" kern="1200" cap="none" spc="0" normalizeH="0" baseline="0" noProof="0" dirty="0" smtClean="0">
                  <a:solidFill>
                    <a:srgbClr val="080808"/>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资 源</a:t>
              </a:r>
              <a:endParaRPr kumimoji="0" lang="en-US" altLang="zh-CN" sz="2400" kern="1200" cap="none" spc="0" normalizeH="0" baseline="0" noProof="0" dirty="0">
                <a:solidFill>
                  <a:srgbClr val="080808"/>
                </a:solidFill>
                <a:effectLst>
                  <a:outerShdw blurRad="38100" dist="38100" dir="2700000" algn="tl">
                    <a:srgbClr val="FFFFFF"/>
                  </a:outerShdw>
                </a:effectLst>
                <a:latin typeface="黑体" panose="02010609060101010101" pitchFamily="49" charset="-122"/>
                <a:ea typeface="黑体" panose="02010609060101010101" pitchFamily="49" charset="-122"/>
                <a:cs typeface="+mn-cs"/>
              </a:endParaRPr>
            </a:p>
          </p:txBody>
        </p:sp>
      </p:grpSp>
      <p:sp>
        <p:nvSpPr>
          <p:cNvPr id="27" name="Text Box 20"/>
          <p:cNvSpPr txBox="1">
            <a:spLocks noChangeArrowheads="1"/>
          </p:cNvSpPr>
          <p:nvPr/>
        </p:nvSpPr>
        <p:spPr bwMode="black">
          <a:xfrm>
            <a:off x="1800225" y="1428750"/>
            <a:ext cx="3203575" cy="400050"/>
          </a:xfrm>
          <a:prstGeom prst="rect">
            <a:avLst/>
          </a:prstGeom>
          <a:noFill/>
          <a:ln w="9525">
            <a:noFill/>
            <a:miter lim="800000"/>
          </a:ln>
          <a:effectLst>
            <a:outerShdw blurRad="50800" dist="38100" dir="2700000" algn="tl" rotWithShape="0">
              <a:prstClr val="black">
                <a:alpha val="40000"/>
              </a:prstClr>
            </a:outerShdw>
          </a:effectLst>
        </p:spPr>
        <p:txBody>
          <a:bodyPr wrap="square">
            <a:spAutoFit/>
          </a:bodyPr>
          <a:lstStyle/>
          <a:p>
            <a:pPr marR="0" defTabSz="914400">
              <a:spcBef>
                <a:spcPct val="50000"/>
              </a:spcBef>
              <a:buClrTx/>
              <a:buSzTx/>
              <a:buFontTx/>
              <a:defRPr/>
            </a:pPr>
            <a:r>
              <a:rPr kumimoji="0" lang="zh-CN" altLang="en-US" sz="2000" kern="1200" cap="none" spc="0" normalizeH="0" baseline="0" noProof="0" dirty="0" smtClean="0">
                <a:solidFill>
                  <a:srgbClr val="FEFEFE"/>
                </a:solidFill>
                <a:latin typeface="黑体" panose="02010609060101010101" pitchFamily="49" charset="-122"/>
                <a:ea typeface="黑体" panose="02010609060101010101" pitchFamily="49" charset="-122"/>
                <a:cs typeface="+mn-cs"/>
              </a:rPr>
              <a:t>简明</a:t>
            </a:r>
            <a:r>
              <a:rPr kumimoji="0" lang="en-US" altLang="zh-CN" sz="2000" kern="1200" cap="none" spc="0" normalizeH="0" baseline="0" noProof="0" dirty="0" smtClean="0">
                <a:solidFill>
                  <a:srgbClr val="FEFEFE"/>
                </a:solidFill>
                <a:latin typeface="黑体" panose="02010609060101010101" pitchFamily="49" charset="-122"/>
                <a:ea typeface="黑体" panose="02010609060101010101" pitchFamily="49" charset="-122"/>
                <a:cs typeface="+mn-cs"/>
              </a:rPr>
              <a:t>Python</a:t>
            </a:r>
            <a:r>
              <a:rPr kumimoji="0" lang="zh-CN" altLang="en-US" sz="2000" kern="1200" cap="none" spc="0" normalizeH="0" baseline="0" noProof="0" dirty="0" smtClean="0">
                <a:solidFill>
                  <a:srgbClr val="FEFEFE"/>
                </a:solidFill>
                <a:latin typeface="黑体" panose="02010609060101010101" pitchFamily="49" charset="-122"/>
                <a:ea typeface="黑体" panose="02010609060101010101" pitchFamily="49" charset="-122"/>
                <a:cs typeface="+mn-cs"/>
              </a:rPr>
              <a:t>教程</a:t>
            </a:r>
            <a:endParaRPr kumimoji="0" lang="zh-CN" altLang="en-US" sz="2000" kern="1200" cap="none" spc="0" normalizeH="0" baseline="0" noProof="0" dirty="0" smtClean="0">
              <a:solidFill>
                <a:srgbClr val="FEFEFE"/>
              </a:solidFill>
              <a:latin typeface="黑体" panose="02010609060101010101" pitchFamily="49" charset="-122"/>
              <a:ea typeface="黑体" panose="02010609060101010101" pitchFamily="49" charset="-122"/>
              <a:cs typeface="+mn-cs"/>
            </a:endParaRPr>
          </a:p>
        </p:txBody>
      </p:sp>
      <p:sp>
        <p:nvSpPr>
          <p:cNvPr id="28" name="Text Box 21"/>
          <p:cNvSpPr txBox="1">
            <a:spLocks noChangeArrowheads="1"/>
          </p:cNvSpPr>
          <p:nvPr/>
        </p:nvSpPr>
        <p:spPr bwMode="black">
          <a:xfrm>
            <a:off x="3014663" y="2701925"/>
            <a:ext cx="2678113" cy="400050"/>
          </a:xfrm>
          <a:prstGeom prst="rect">
            <a:avLst/>
          </a:prstGeom>
          <a:noFill/>
          <a:ln w="9525">
            <a:noFill/>
            <a:miter lim="800000"/>
          </a:ln>
          <a:effectLst/>
        </p:spPr>
        <p:txBody>
          <a:bodyPr wrap="square">
            <a:spAutoFit/>
          </a:bodyPr>
          <a:lstStyle/>
          <a:p>
            <a:pPr marR="0" defTabSz="914400">
              <a:spcBef>
                <a:spcPct val="50000"/>
              </a:spcBef>
              <a:buClrTx/>
              <a:buSzTx/>
              <a:buFontTx/>
              <a:defRPr/>
            </a:pPr>
            <a:r>
              <a:rPr kumimoji="0" lang="zh-CN" altLang="en-US" sz="2000" kern="1200" cap="none" spc="0" normalizeH="0" baseline="0" noProof="0" dirty="0" smtClean="0">
                <a:solidFill>
                  <a:schemeClr val="accent1"/>
                </a:solidFill>
                <a:effectLst>
                  <a:outerShdw blurRad="38100" dist="38100" dir="2700000" algn="tl">
                    <a:srgbClr val="000000"/>
                  </a:outerShdw>
                </a:effectLst>
                <a:latin typeface="黑体" panose="02010609060101010101" pitchFamily="49" charset="-122"/>
                <a:ea typeface="黑体" panose="02010609060101010101" pitchFamily="49" charset="-122"/>
                <a:cs typeface="+mn-cs"/>
              </a:rPr>
              <a:t>啄木鸟社区</a:t>
            </a:r>
            <a:endParaRPr kumimoji="0" lang="en-US" altLang="zh-CN" sz="2000" kern="1200" cap="none" spc="0" normalizeH="0" baseline="0" noProof="0" dirty="0">
              <a:solidFill>
                <a:schemeClr val="accent1"/>
              </a:solidFill>
              <a:effectLst>
                <a:outerShdw blurRad="38100" dist="38100" dir="2700000" algn="tl">
                  <a:srgbClr val="000000"/>
                </a:outerShdw>
              </a:effectLst>
              <a:latin typeface="黑体" panose="02010609060101010101" pitchFamily="49" charset="-122"/>
              <a:ea typeface="黑体" panose="02010609060101010101" pitchFamily="49" charset="-122"/>
              <a:cs typeface="+mn-cs"/>
            </a:endParaRPr>
          </a:p>
        </p:txBody>
      </p:sp>
      <p:sp>
        <p:nvSpPr>
          <p:cNvPr id="29" name="Text Box 22"/>
          <p:cNvSpPr txBox="1">
            <a:spLocks noChangeArrowheads="1"/>
          </p:cNvSpPr>
          <p:nvPr/>
        </p:nvSpPr>
        <p:spPr bwMode="black">
          <a:xfrm>
            <a:off x="4060825" y="3786188"/>
            <a:ext cx="1892300" cy="400050"/>
          </a:xfrm>
          <a:prstGeom prst="rect">
            <a:avLst/>
          </a:prstGeom>
          <a:noFill/>
          <a:ln w="9525">
            <a:noFill/>
            <a:miter lim="800000"/>
          </a:ln>
          <a:effectLst/>
        </p:spPr>
        <p:txBody>
          <a:bodyPr>
            <a:spAutoFit/>
          </a:bodyPr>
          <a:lstStyle/>
          <a:p>
            <a:pPr marR="0" defTabSz="914400">
              <a:spcBef>
                <a:spcPct val="50000"/>
              </a:spcBef>
              <a:buClrTx/>
              <a:buSzTx/>
              <a:buFontTx/>
              <a:defRPr/>
            </a:pPr>
            <a:r>
              <a:rPr kumimoji="0" lang="en-US" altLang="zh-CN" sz="2000" kern="1200" cap="none" spc="0" normalizeH="0" baseline="0" noProof="0" dirty="0" smtClean="0">
                <a:solidFill>
                  <a:schemeClr val="folHlink"/>
                </a:solidFill>
                <a:effectLst>
                  <a:outerShdw blurRad="38100" dist="38100" dir="2700000" algn="tl">
                    <a:srgbClr val="000000"/>
                  </a:outerShdw>
                </a:effectLst>
                <a:latin typeface="黑体" panose="02010609060101010101" pitchFamily="49" charset="-122"/>
                <a:ea typeface="黑体" panose="02010609060101010101" pitchFamily="49" charset="-122"/>
                <a:cs typeface="+mn-cs"/>
              </a:rPr>
              <a:t>CSDN</a:t>
            </a:r>
            <a:r>
              <a:rPr kumimoji="0" lang="zh-CN" altLang="en-US" sz="2000" kern="1200" cap="none" spc="0" normalizeH="0" baseline="0" noProof="0" dirty="0" smtClean="0">
                <a:solidFill>
                  <a:schemeClr val="folHlink"/>
                </a:solidFill>
                <a:effectLst>
                  <a:outerShdw blurRad="38100" dist="38100" dir="2700000" algn="tl">
                    <a:srgbClr val="000000"/>
                  </a:outerShdw>
                </a:effectLst>
                <a:latin typeface="黑体" panose="02010609060101010101" pitchFamily="49" charset="-122"/>
                <a:ea typeface="黑体" panose="02010609060101010101" pitchFamily="49" charset="-122"/>
                <a:cs typeface="+mn-cs"/>
              </a:rPr>
              <a:t>下载</a:t>
            </a:r>
            <a:endParaRPr kumimoji="0" lang="en-US" altLang="zh-CN" sz="2000" kern="1200" cap="none" spc="0" normalizeH="0" baseline="0" noProof="0" dirty="0">
              <a:solidFill>
                <a:schemeClr val="folHlink"/>
              </a:solidFill>
              <a:effectLst>
                <a:outerShdw blurRad="38100" dist="38100" dir="2700000" algn="tl">
                  <a:srgbClr val="000000"/>
                </a:outerShdw>
              </a:effectLst>
              <a:latin typeface="黑体" panose="02010609060101010101" pitchFamily="49" charset="-122"/>
              <a:ea typeface="黑体" panose="02010609060101010101" pitchFamily="49" charset="-122"/>
              <a:cs typeface="+mn-cs"/>
            </a:endParaRPr>
          </a:p>
        </p:txBody>
      </p:sp>
      <p:sp>
        <p:nvSpPr>
          <p:cNvPr id="30" name="Text Box 23"/>
          <p:cNvSpPr txBox="1">
            <a:spLocks noChangeArrowheads="1"/>
          </p:cNvSpPr>
          <p:nvPr/>
        </p:nvSpPr>
        <p:spPr bwMode="black">
          <a:xfrm>
            <a:off x="5251450" y="4857750"/>
            <a:ext cx="1892300" cy="400050"/>
          </a:xfrm>
          <a:prstGeom prst="rect">
            <a:avLst/>
          </a:prstGeom>
          <a:noFill/>
          <a:ln w="9525">
            <a:noFill/>
            <a:miter lim="800000"/>
          </a:ln>
          <a:effectLst/>
        </p:spPr>
        <p:txBody>
          <a:bodyPr>
            <a:spAutoFit/>
          </a:bodyPr>
          <a:lstStyle/>
          <a:p>
            <a:pPr marR="0" defTabSz="914400">
              <a:spcBef>
                <a:spcPct val="50000"/>
              </a:spcBef>
              <a:buClrTx/>
              <a:buSzTx/>
              <a:buFontTx/>
              <a:defRPr/>
            </a:pPr>
            <a:r>
              <a:rPr kumimoji="0" lang="zh-CN" altLang="en-US" sz="2000" kern="1200" cap="none" spc="0" normalizeH="0" baseline="0" noProof="0" dirty="0" smtClean="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cs typeface="+mn-cs"/>
              </a:rPr>
              <a:t>其他</a:t>
            </a:r>
            <a:endParaRPr kumimoji="0" lang="en-US" altLang="zh-CN" sz="2000" kern="1200" cap="none" spc="0" normalizeH="0" baseline="0" noProof="0" dirty="0">
              <a:solidFill>
                <a:schemeClr val="accent2"/>
              </a:solidFill>
              <a:effectLst>
                <a:outerShdw blurRad="38100" dist="38100" dir="2700000" algn="tl">
                  <a:srgbClr val="000000"/>
                </a:outerShdw>
              </a:effectLst>
              <a:latin typeface="黑体" panose="02010609060101010101" pitchFamily="49" charset="-122"/>
              <a:ea typeface="黑体" panose="02010609060101010101" pitchFamily="49" charset="-122"/>
              <a:cs typeface="+mn-cs"/>
            </a:endParaRPr>
          </a:p>
        </p:txBody>
      </p:sp>
      <p:sp>
        <p:nvSpPr>
          <p:cNvPr id="31" name="AutoShape 24"/>
          <p:cNvSpPr>
            <a:spLocks noChangeArrowheads="1"/>
          </p:cNvSpPr>
          <p:nvPr/>
        </p:nvSpPr>
        <p:spPr bwMode="gray">
          <a:xfrm>
            <a:off x="4429125" y="50720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2"/>
              </a:gs>
              <a:gs pos="100000">
                <a:schemeClr val="accent2">
                  <a:gamma/>
                  <a:shade val="50980"/>
                  <a:invGamma/>
                </a:schemeClr>
              </a:gs>
            </a:gsLst>
            <a:lin ang="5400000" scaled="1"/>
          </a:gradFill>
          <a:ln w="9525">
            <a:solidFill>
              <a:srgbClr val="FEFFFF"/>
            </a:solidFill>
            <a:round/>
          </a:ln>
          <a:effectLst>
            <a:outerShdw dist="35921" dir="2700000" algn="ctr" rotWithShape="0">
              <a:srgbClr val="080808">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29716" name="Text Box 28"/>
          <p:cNvSpPr txBox="1"/>
          <p:nvPr/>
        </p:nvSpPr>
        <p:spPr>
          <a:xfrm>
            <a:off x="1800225" y="1782763"/>
            <a:ext cx="4654550" cy="646112"/>
          </a:xfrm>
          <a:prstGeom prst="rect">
            <a:avLst/>
          </a:prstGeom>
          <a:noFill/>
          <a:ln w="9525">
            <a:noFill/>
          </a:ln>
        </p:spPr>
        <p:txBody>
          <a:bodyPr>
            <a:spAutoFit/>
          </a:bodyPr>
          <a:p>
            <a:pPr eaLnBrk="0" hangingPunct="0"/>
            <a:r>
              <a:rPr lang="en-US" altLang="zh-CN" b="0" dirty="0">
                <a:latin typeface="Arial" panose="020B0604020202020204" pitchFamily="34" charset="0"/>
                <a:ea typeface="宋体" panose="02010600030101010101" pitchFamily="2" charset="-122"/>
              </a:rPr>
              <a:t>http://www.woodpecker.org.cn:9081/doc/abyteofpython_cn/chinese/index.html</a:t>
            </a:r>
            <a:endParaRPr lang="en-US" altLang="zh-CN" sz="1400" b="0" dirty="0">
              <a:latin typeface="Arial" panose="020B0604020202020204" pitchFamily="34" charset="0"/>
              <a:ea typeface="宋体" panose="02010600030101010101" pitchFamily="2" charset="-122"/>
            </a:endParaRPr>
          </a:p>
        </p:txBody>
      </p:sp>
      <p:sp>
        <p:nvSpPr>
          <p:cNvPr id="36" name="AutoShape 41"/>
          <p:cNvSpPr>
            <a:spLocks noChangeArrowheads="1"/>
          </p:cNvSpPr>
          <p:nvPr/>
        </p:nvSpPr>
        <p:spPr bwMode="gray">
          <a:xfrm>
            <a:off x="1000125" y="170021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hlink">
                  <a:gamma/>
                  <a:tint val="20000"/>
                  <a:invGamma/>
                </a:schemeClr>
              </a:gs>
              <a:gs pos="100000">
                <a:schemeClr val="hlink"/>
              </a:gs>
            </a:gsLst>
            <a:lin ang="5400000" scaled="1"/>
          </a:gradFill>
          <a:ln w="9525">
            <a:solidFill>
              <a:srgbClr val="FEFFFF"/>
            </a:solidFill>
            <a:round/>
          </a:ln>
          <a:effectLst>
            <a:outerShdw dist="35921" dir="2700000" algn="ctr" rotWithShape="0">
              <a:srgbClr val="080808">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37" name="AutoShape 42"/>
          <p:cNvSpPr>
            <a:spLocks noChangeArrowheads="1"/>
          </p:cNvSpPr>
          <p:nvPr/>
        </p:nvSpPr>
        <p:spPr bwMode="gray">
          <a:xfrm>
            <a:off x="2143125" y="285750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amma/>
                  <a:tint val="28627"/>
                  <a:invGamma/>
                </a:schemeClr>
              </a:gs>
              <a:gs pos="100000">
                <a:schemeClr val="accent1"/>
              </a:gs>
            </a:gsLst>
            <a:lin ang="5400000" scaled="1"/>
          </a:gradFill>
          <a:ln w="9525">
            <a:solidFill>
              <a:srgbClr val="FEFFFF"/>
            </a:solidFill>
            <a:round/>
          </a:ln>
          <a:effectLst>
            <a:outerShdw dist="35921" dir="2700000" algn="ctr" rotWithShape="0">
              <a:srgbClr val="080808">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38" name="AutoShape 43"/>
          <p:cNvSpPr>
            <a:spLocks noChangeArrowheads="1"/>
          </p:cNvSpPr>
          <p:nvPr/>
        </p:nvSpPr>
        <p:spPr bwMode="gray">
          <a:xfrm>
            <a:off x="3260725" y="398621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folHlink"/>
              </a:gs>
              <a:gs pos="100000">
                <a:schemeClr val="folHlink">
                  <a:gamma/>
                  <a:shade val="79216"/>
                  <a:invGamma/>
                </a:schemeClr>
              </a:gs>
            </a:gsLst>
            <a:lin ang="5400000" scaled="1"/>
          </a:gradFill>
          <a:ln w="9525">
            <a:solidFill>
              <a:srgbClr val="FEFFFF"/>
            </a:solidFill>
            <a:round/>
          </a:ln>
          <a:effectLst>
            <a:outerShdw dist="35921" dir="2700000" algn="ctr" rotWithShape="0">
              <a:srgbClr val="080808">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39" name="AutoShape 44"/>
          <p:cNvSpPr>
            <a:spLocks noChangeArrowheads="1"/>
          </p:cNvSpPr>
          <p:nvPr/>
        </p:nvSpPr>
        <p:spPr bwMode="gray">
          <a:xfrm>
            <a:off x="534988" y="3732213"/>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72941"/>
                  <a:invGamma/>
                </a:schemeClr>
              </a:gs>
            </a:gsLst>
            <a:lin ang="5400000" scaled="1"/>
          </a:gradFill>
          <a:ln w="9525">
            <a:solidFill>
              <a:schemeClr val="accent1"/>
            </a:solid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40" name="AutoShape 45"/>
          <p:cNvSpPr>
            <a:spLocks noChangeArrowheads="1"/>
          </p:cNvSpPr>
          <p:nvPr/>
        </p:nvSpPr>
        <p:spPr bwMode="gray">
          <a:xfrm>
            <a:off x="2843213" y="62992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29722" name="Text Box 28"/>
          <p:cNvSpPr txBox="1"/>
          <p:nvPr/>
        </p:nvSpPr>
        <p:spPr>
          <a:xfrm>
            <a:off x="3014663" y="3059113"/>
            <a:ext cx="4154487" cy="369887"/>
          </a:xfrm>
          <a:prstGeom prst="rect">
            <a:avLst/>
          </a:prstGeom>
          <a:noFill/>
          <a:ln w="9525">
            <a:noFill/>
          </a:ln>
        </p:spPr>
        <p:txBody>
          <a:bodyPr>
            <a:spAutoFit/>
          </a:bodyPr>
          <a:p>
            <a:pPr eaLnBrk="0" hangingPunct="0"/>
            <a:r>
              <a:rPr lang="en-US" altLang="zh-CN" b="0" dirty="0">
                <a:latin typeface="Arial" panose="020B0604020202020204" pitchFamily="34" charset="0"/>
                <a:ea typeface="宋体" panose="02010600030101010101" pitchFamily="2" charset="-122"/>
              </a:rPr>
              <a:t>http://wiki.woodpecker.org.cn/moin/</a:t>
            </a:r>
            <a:endParaRPr lang="en-US" altLang="zh-CN" sz="1400" b="0" dirty="0">
              <a:latin typeface="Arial" panose="020B0604020202020204" pitchFamily="34" charset="0"/>
              <a:ea typeface="宋体" panose="02010600030101010101" pitchFamily="2" charset="-122"/>
            </a:endParaRPr>
          </a:p>
        </p:txBody>
      </p:sp>
      <p:sp>
        <p:nvSpPr>
          <p:cNvPr id="29723" name="Text Box 28"/>
          <p:cNvSpPr txBox="1"/>
          <p:nvPr/>
        </p:nvSpPr>
        <p:spPr>
          <a:xfrm>
            <a:off x="4060825" y="4143375"/>
            <a:ext cx="4654550" cy="369888"/>
          </a:xfrm>
          <a:prstGeom prst="rect">
            <a:avLst/>
          </a:prstGeom>
          <a:noFill/>
          <a:ln w="9525">
            <a:noFill/>
          </a:ln>
        </p:spPr>
        <p:txBody>
          <a:bodyPr>
            <a:spAutoFit/>
          </a:bodyPr>
          <a:p>
            <a:pPr eaLnBrk="0" hangingPunct="0"/>
            <a:r>
              <a:rPr lang="en-US" altLang="zh-CN" b="0" dirty="0">
                <a:latin typeface="Arial" panose="020B0604020202020204" pitchFamily="34" charset="0"/>
                <a:ea typeface="宋体" panose="02010600030101010101" pitchFamily="2" charset="-122"/>
              </a:rPr>
              <a:t>htp://download.csdn.net</a:t>
            </a:r>
            <a:endParaRPr lang="en-US" altLang="zh-CN" b="0" dirty="0">
              <a:latin typeface="Arial" panose="020B0604020202020204" pitchFamily="34" charset="0"/>
              <a:ea typeface="宋体" panose="02010600030101010101" pitchFamily="2" charset="-122"/>
            </a:endParaRPr>
          </a:p>
        </p:txBody>
      </p:sp>
      <p:sp>
        <p:nvSpPr>
          <p:cNvPr id="29724" name="Text Box 28"/>
          <p:cNvSpPr txBox="1"/>
          <p:nvPr/>
        </p:nvSpPr>
        <p:spPr>
          <a:xfrm>
            <a:off x="5286375" y="5214938"/>
            <a:ext cx="3368675" cy="923925"/>
          </a:xfrm>
          <a:prstGeom prst="rect">
            <a:avLst/>
          </a:prstGeom>
          <a:noFill/>
          <a:ln w="9525">
            <a:noFill/>
          </a:ln>
        </p:spPr>
        <p:txBody>
          <a:bodyPr>
            <a:spAutoFit/>
          </a:bodyPr>
          <a:p>
            <a:pPr eaLnBrk="0" hangingPunct="0"/>
            <a:r>
              <a:rPr lang="en-US" altLang="zh-CN" b="0" dirty="0">
                <a:latin typeface="Arial" panose="020B0604020202020204" pitchFamily="34" charset="0"/>
                <a:ea typeface="宋体" panose="02010600030101010101" pitchFamily="2" charset="-122"/>
              </a:rPr>
              <a:t>http://www.python.org</a:t>
            </a:r>
            <a:endParaRPr lang="en-US" altLang="zh-CN" b="0" dirty="0">
              <a:latin typeface="Arial" panose="020B0604020202020204" pitchFamily="34" charset="0"/>
              <a:ea typeface="宋体" panose="02010600030101010101" pitchFamily="2" charset="-122"/>
            </a:endParaRPr>
          </a:p>
          <a:p>
            <a:pPr eaLnBrk="0" hangingPunct="0"/>
            <a:r>
              <a:rPr lang="en-US" altLang="zh-CN" b="0" dirty="0">
                <a:latin typeface="Arial" panose="020B0604020202020204" pitchFamily="34" charset="0"/>
                <a:ea typeface="宋体" panose="02010600030101010101" pitchFamily="2" charset="-122"/>
              </a:rPr>
              <a:t>http://corepython.com</a:t>
            </a:r>
            <a:endParaRPr lang="en-US" altLang="zh-CN" b="0" dirty="0">
              <a:latin typeface="Arial" panose="020B0604020202020204" pitchFamily="34" charset="0"/>
              <a:ea typeface="宋体" panose="02010600030101010101" pitchFamily="2" charset="-122"/>
            </a:endParaRPr>
          </a:p>
          <a:p>
            <a:pPr eaLnBrk="0" hangingPunct="0"/>
            <a:r>
              <a:rPr lang="en-US" altLang="zh-CN" b="0" dirty="0">
                <a:latin typeface="Arial" panose="020B0604020202020204" pitchFamily="34" charset="0"/>
                <a:ea typeface="宋体" panose="02010600030101010101" pitchFamily="2" charset="-122"/>
              </a:rPr>
              <a:t>http://www.diveintopython.org/</a:t>
            </a:r>
            <a:endParaRPr lang="en-US" altLang="zh-CN" b="0" dirty="0">
              <a:latin typeface="Arial" panose="020B0604020202020204" pitchFamily="34" charset="0"/>
              <a:ea typeface="宋体" panose="02010600030101010101" pitchFamily="2" charset="-122"/>
            </a:endParaRPr>
          </a:p>
        </p:txBody>
      </p:sp>
    </p:spTree>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Line 26"/>
          <p:cNvSpPr/>
          <p:nvPr/>
        </p:nvSpPr>
        <p:spPr>
          <a:xfrm flipV="1">
            <a:off x="500063" y="3643313"/>
            <a:ext cx="3786187" cy="71437"/>
          </a:xfrm>
          <a:prstGeom prst="line">
            <a:avLst/>
          </a:prstGeom>
          <a:ln w="12700" cap="flat" cmpd="sng">
            <a:solidFill>
              <a:srgbClr val="FEFEFE">
                <a:alpha val="50195"/>
              </a:srgbClr>
            </a:solidFill>
            <a:prstDash val="solid"/>
            <a:headEnd type="none" w="med" len="med"/>
            <a:tailEnd type="none" w="med" len="med"/>
          </a:ln>
        </p:spPr>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
        <p:nvSpPr>
          <p:cNvPr id="30724" name="Line 26"/>
          <p:cNvSpPr/>
          <p:nvPr/>
        </p:nvSpPr>
        <p:spPr>
          <a:xfrm>
            <a:off x="2352675" y="1763713"/>
            <a:ext cx="0" cy="3736975"/>
          </a:xfrm>
          <a:prstGeom prst="line">
            <a:avLst/>
          </a:prstGeom>
          <a:ln w="12700" cap="flat" cmpd="sng">
            <a:solidFill>
              <a:srgbClr val="FEFEFE">
                <a:alpha val="50195"/>
              </a:srgbClr>
            </a:solidFill>
            <a:prstDash val="solid"/>
            <a:headEnd type="none" w="med" len="med"/>
            <a:tailEnd type="none" w="med" len="med"/>
          </a:ln>
        </p:spPr>
      </p:sp>
      <p:sp>
        <p:nvSpPr>
          <p:cNvPr id="30725" name="Oval 19"/>
          <p:cNvSpPr/>
          <p:nvPr/>
        </p:nvSpPr>
        <p:spPr>
          <a:xfrm>
            <a:off x="928688" y="2187575"/>
            <a:ext cx="2844800" cy="2867025"/>
          </a:xfrm>
          <a:prstGeom prst="ellipse">
            <a:avLst/>
          </a:prstGeom>
          <a:noFill/>
          <a:ln w="9525" cap="flat" cmpd="sng">
            <a:solidFill>
              <a:srgbClr val="FEFEFE">
                <a:alpha val="50195"/>
              </a:srgbClr>
            </a:solidFill>
            <a:prstDash val="solid"/>
            <a:headEnd type="none" w="med" len="med"/>
            <a:tailEnd type="none" w="med" len="med"/>
          </a:ln>
        </p:spPr>
        <p:txBody>
          <a:bodyPr wrap="none" anchor="ctr"/>
          <a:p>
            <a:endParaRPr lang="zh-CN" altLang="en-US" dirty="0">
              <a:latin typeface="Arial" panose="020B0604020202020204" pitchFamily="34" charset="0"/>
              <a:ea typeface="宋体" panose="02010600030101010101" pitchFamily="2" charset="-122"/>
            </a:endParaRPr>
          </a:p>
        </p:txBody>
      </p:sp>
      <p:grpSp>
        <p:nvGrpSpPr>
          <p:cNvPr id="30726" name="Group 20"/>
          <p:cNvGrpSpPr/>
          <p:nvPr/>
        </p:nvGrpSpPr>
        <p:grpSpPr>
          <a:xfrm>
            <a:off x="1155700" y="2436813"/>
            <a:ext cx="2378075" cy="2425700"/>
            <a:chOff x="579" y="1589"/>
            <a:chExt cx="1358" cy="1358"/>
          </a:xfrm>
        </p:grpSpPr>
        <p:sp>
          <p:nvSpPr>
            <p:cNvPr id="45" name="Oval 21"/>
            <p:cNvSpPr>
              <a:spLocks noChangeArrowheads="1"/>
            </p:cNvSpPr>
            <p:nvPr/>
          </p:nvSpPr>
          <p:spPr bwMode="gray">
            <a:xfrm>
              <a:off x="579" y="1589"/>
              <a:ext cx="1358" cy="1358"/>
            </a:xfrm>
            <a:prstGeom prst="ellipse">
              <a:avLst/>
            </a:prstGeom>
            <a:gradFill rotWithShape="1">
              <a:gsLst>
                <a:gs pos="0">
                  <a:schemeClr val="accent2">
                    <a:gamma/>
                    <a:tint val="10980"/>
                    <a:invGamma/>
                  </a:schemeClr>
                </a:gs>
                <a:gs pos="100000">
                  <a:schemeClr val="accent2"/>
                </a:gs>
              </a:gsLst>
              <a:lin ang="2700000" scaled="1"/>
            </a:gradFill>
            <a:ln w="38100">
              <a:solidFill>
                <a:srgbClr val="F8F8F8"/>
              </a:solidFill>
              <a:round/>
            </a:ln>
            <a:effectLst>
              <a:outerShdw dist="81320" dir="3080412" algn="ctr" rotWithShape="0">
                <a:srgbClr val="5F5F5F">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46" name="Oval 22"/>
            <p:cNvSpPr>
              <a:spLocks noChangeArrowheads="1"/>
            </p:cNvSpPr>
            <p:nvPr/>
          </p:nvSpPr>
          <p:spPr bwMode="gray">
            <a:xfrm>
              <a:off x="635" y="1642"/>
              <a:ext cx="1245" cy="1246"/>
            </a:xfrm>
            <a:prstGeom prst="ellipse">
              <a:avLst/>
            </a:prstGeom>
            <a:gradFill rotWithShape="1">
              <a:gsLst>
                <a:gs pos="0">
                  <a:schemeClr val="accent2">
                    <a:gamma/>
                    <a:shade val="74118"/>
                    <a:invGamma/>
                  </a:schemeClr>
                </a:gs>
                <a:gs pos="100000">
                  <a:schemeClr val="accent2"/>
                </a:gs>
              </a:gsLst>
              <a:lin ang="2700000" scaled="1"/>
            </a:gradFill>
            <a:ln w="9525">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47" name="Oval 23"/>
            <p:cNvSpPr>
              <a:spLocks noChangeArrowheads="1"/>
            </p:cNvSpPr>
            <p:nvPr/>
          </p:nvSpPr>
          <p:spPr bwMode="gray">
            <a:xfrm>
              <a:off x="865" y="1880"/>
              <a:ext cx="797" cy="798"/>
            </a:xfrm>
            <a:prstGeom prst="ellipse">
              <a:avLst/>
            </a:prstGeom>
            <a:gradFill rotWithShape="1">
              <a:gsLst>
                <a:gs pos="0">
                  <a:schemeClr val="accent2">
                    <a:gamma/>
                    <a:tint val="25490"/>
                    <a:invGamma/>
                  </a:schemeClr>
                </a:gs>
                <a:gs pos="100000">
                  <a:schemeClr val="accent2"/>
                </a:gs>
              </a:gsLst>
              <a:lin ang="5400000" scaled="1"/>
            </a:gradFill>
            <a:ln w="9525">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48" name="Rectangle 42"/>
          <p:cNvSpPr>
            <a:spLocks noChangeArrowheads="1"/>
          </p:cNvSpPr>
          <p:nvPr/>
        </p:nvSpPr>
        <p:spPr bwMode="black">
          <a:xfrm>
            <a:off x="3381375" y="1928813"/>
            <a:ext cx="3762375" cy="461963"/>
          </a:xfrm>
          <a:prstGeom prst="rect">
            <a:avLst/>
          </a:prstGeom>
          <a:noFill/>
          <a:ln w="9525" algn="ctr">
            <a:noFill/>
            <a:miter lim="800000"/>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rgbClr val="080808"/>
                </a:solidFill>
                <a:effectLst/>
                <a:uLnTx/>
                <a:uFillTx/>
                <a:latin typeface="黑体" panose="02010609060101010101" pitchFamily="49" charset="-122"/>
                <a:ea typeface="黑体" panose="02010609060101010101" pitchFamily="49" charset="-122"/>
                <a:cs typeface="+mn-cs"/>
              </a:rPr>
              <a:t>输入输出，注释</a:t>
            </a:r>
            <a:endParaRPr kumimoji="0" lang="en-US" altLang="zh-CN" sz="2400" b="0" i="0" u="none" strike="noStrike" kern="1200" cap="none" spc="0" normalizeH="0" baseline="0" noProof="0" dirty="0">
              <a:ln>
                <a:noFill/>
              </a:ln>
              <a:solidFill>
                <a:srgbClr val="080808"/>
              </a:solidFill>
              <a:effectLst/>
              <a:uLnTx/>
              <a:uFillTx/>
              <a:latin typeface="黑体" panose="02010609060101010101" pitchFamily="49" charset="-122"/>
              <a:ea typeface="黑体" panose="02010609060101010101" pitchFamily="49" charset="-122"/>
              <a:cs typeface="+mn-cs"/>
            </a:endParaRPr>
          </a:p>
        </p:txBody>
      </p:sp>
      <p:sp>
        <p:nvSpPr>
          <p:cNvPr id="53" name="Text Box 47"/>
          <p:cNvSpPr txBox="1">
            <a:spLocks noChangeArrowheads="1"/>
          </p:cNvSpPr>
          <p:nvPr/>
        </p:nvSpPr>
        <p:spPr bwMode="black">
          <a:xfrm>
            <a:off x="1428750" y="3071813"/>
            <a:ext cx="1844675" cy="1169988"/>
          </a:xfrm>
          <a:prstGeom prst="rect">
            <a:avLst/>
          </a:prstGeom>
          <a:noFill/>
          <a:ln w="9525" algn="ctr">
            <a:noFill/>
            <a:miter lim="800000"/>
          </a:ln>
          <a:effectLst>
            <a:outerShdw dist="28398" dir="1593903" algn="ctr" rotWithShape="0">
              <a:srgbClr val="1C1C1C"/>
            </a:outerShdw>
          </a:effectLst>
        </p:spPr>
        <p:txBody>
          <a:bodyPr wrap="square">
            <a:spAutoFit/>
          </a:bodyPr>
          <a:lstStyle/>
          <a:p>
            <a:pPr marR="0" algn="ctr" defTabSz="914400">
              <a:spcBef>
                <a:spcPct val="50000"/>
              </a:spcBef>
              <a:buClrTx/>
              <a:buSzTx/>
              <a:buFontTx/>
              <a:defRPr/>
            </a:pPr>
            <a:r>
              <a:rPr kumimoji="0" lang="zh-CN" altLang="en-US" sz="2800" kern="1200" cap="none" spc="0" normalizeH="0" baseline="0" noProof="0" dirty="0" smtClean="0">
                <a:solidFill>
                  <a:schemeClr val="accent1">
                    <a:lumMod val="75000"/>
                  </a:schemeClr>
                </a:solidFill>
                <a:latin typeface="黑体" panose="02010609060101010101" pitchFamily="49" charset="-122"/>
                <a:ea typeface="黑体" panose="02010609060101010101" pitchFamily="49" charset="-122"/>
                <a:cs typeface="+mn-cs"/>
              </a:rPr>
              <a:t>本 章</a:t>
            </a:r>
            <a:endParaRPr kumimoji="0" lang="en-US" altLang="zh-CN" sz="2800" kern="1200" cap="none" spc="0" normalizeH="0" baseline="0" noProof="0" dirty="0" smtClean="0">
              <a:solidFill>
                <a:schemeClr val="accent1">
                  <a:lumMod val="75000"/>
                </a:schemeClr>
              </a:solidFill>
              <a:latin typeface="黑体" panose="02010609060101010101" pitchFamily="49" charset="-122"/>
              <a:ea typeface="黑体" panose="02010609060101010101" pitchFamily="49" charset="-122"/>
              <a:cs typeface="+mn-cs"/>
            </a:endParaRPr>
          </a:p>
          <a:p>
            <a:pPr marR="0" algn="ctr" defTabSz="914400">
              <a:spcBef>
                <a:spcPct val="50000"/>
              </a:spcBef>
              <a:buClrTx/>
              <a:buSzTx/>
              <a:buFontTx/>
              <a:defRPr/>
            </a:pPr>
            <a:r>
              <a:rPr kumimoji="0" lang="zh-CN" altLang="en-US" sz="2800" kern="1200" cap="none" spc="0" normalizeH="0" baseline="0" noProof="0" dirty="0" smtClean="0">
                <a:solidFill>
                  <a:schemeClr val="accent1">
                    <a:lumMod val="75000"/>
                  </a:schemeClr>
                </a:solidFill>
                <a:latin typeface="黑体" panose="02010609060101010101" pitchFamily="49" charset="-122"/>
                <a:ea typeface="黑体" panose="02010609060101010101" pitchFamily="49" charset="-122"/>
                <a:cs typeface="+mn-cs"/>
              </a:rPr>
              <a:t>主 题</a:t>
            </a:r>
            <a:endParaRPr kumimoji="0" lang="en-US" altLang="zh-CN" sz="2800" kern="1200" cap="none" spc="0" normalizeH="0" baseline="0" noProof="0" dirty="0">
              <a:solidFill>
                <a:schemeClr val="accent1">
                  <a:lumMod val="75000"/>
                </a:schemeClr>
              </a:solidFill>
              <a:latin typeface="黑体" panose="02010609060101010101" pitchFamily="49" charset="-122"/>
              <a:ea typeface="黑体" panose="02010609060101010101" pitchFamily="49" charset="-122"/>
              <a:cs typeface="+mn-cs"/>
            </a:endParaRPr>
          </a:p>
        </p:txBody>
      </p:sp>
      <p:grpSp>
        <p:nvGrpSpPr>
          <p:cNvPr id="30729" name="Group 48"/>
          <p:cNvGrpSpPr/>
          <p:nvPr/>
        </p:nvGrpSpPr>
        <p:grpSpPr>
          <a:xfrm>
            <a:off x="2922588" y="1985963"/>
            <a:ext cx="339725" cy="339725"/>
            <a:chOff x="2928" y="2208"/>
            <a:chExt cx="262" cy="262"/>
          </a:xfrm>
        </p:grpSpPr>
        <p:sp>
          <p:nvSpPr>
            <p:cNvPr id="55" name="Oval 49"/>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56" name="Oval 50"/>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30730" name="Group 51"/>
          <p:cNvGrpSpPr/>
          <p:nvPr/>
        </p:nvGrpSpPr>
        <p:grpSpPr>
          <a:xfrm>
            <a:off x="3614738" y="2732088"/>
            <a:ext cx="339725" cy="339725"/>
            <a:chOff x="2928" y="2208"/>
            <a:chExt cx="262" cy="262"/>
          </a:xfrm>
        </p:grpSpPr>
        <p:sp>
          <p:nvSpPr>
            <p:cNvPr id="58" name="Oval 52"/>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59" name="Oval 53"/>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30731" name="Group 54"/>
          <p:cNvGrpSpPr/>
          <p:nvPr/>
        </p:nvGrpSpPr>
        <p:grpSpPr>
          <a:xfrm>
            <a:off x="3786188" y="3500438"/>
            <a:ext cx="339725" cy="339725"/>
            <a:chOff x="2928" y="2208"/>
            <a:chExt cx="262" cy="262"/>
          </a:xfrm>
        </p:grpSpPr>
        <p:sp>
          <p:nvSpPr>
            <p:cNvPr id="61" name="Oval 55"/>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62" name="Oval 56"/>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30732" name="Group 57"/>
          <p:cNvGrpSpPr/>
          <p:nvPr/>
        </p:nvGrpSpPr>
        <p:grpSpPr>
          <a:xfrm>
            <a:off x="3571875" y="4286250"/>
            <a:ext cx="339725" cy="339725"/>
            <a:chOff x="2928" y="2208"/>
            <a:chExt cx="262" cy="262"/>
          </a:xfrm>
        </p:grpSpPr>
        <p:sp>
          <p:nvSpPr>
            <p:cNvPr id="64" name="Oval 58"/>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65" name="Oval 59"/>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grpSp>
      <p:grpSp>
        <p:nvGrpSpPr>
          <p:cNvPr id="30733" name="Group 60"/>
          <p:cNvGrpSpPr/>
          <p:nvPr/>
        </p:nvGrpSpPr>
        <p:grpSpPr>
          <a:xfrm>
            <a:off x="2963863" y="4892675"/>
            <a:ext cx="339725" cy="339725"/>
            <a:chOff x="2928" y="2208"/>
            <a:chExt cx="262" cy="262"/>
          </a:xfrm>
        </p:grpSpPr>
        <p:sp>
          <p:nvSpPr>
            <p:cNvPr id="67" name="Oval 61"/>
            <p:cNvSpPr>
              <a:spLocks noChangeArrowheads="1"/>
            </p:cNvSpPr>
            <p:nvPr/>
          </p:nvSpPr>
          <p:spPr bwMode="gray">
            <a:xfrm>
              <a:off x="2928" y="2208"/>
              <a:ext cx="262" cy="262"/>
            </a:xfrm>
            <a:prstGeom prst="ellipse">
              <a:avLst/>
            </a:prstGeom>
            <a:gradFill rotWithShape="1">
              <a:gsLst>
                <a:gs pos="0">
                  <a:schemeClr val="accent1">
                    <a:gamma/>
                    <a:tint val="28627"/>
                    <a:invGamma/>
                  </a:schemeClr>
                </a:gs>
                <a:gs pos="100000">
                  <a:schemeClr val="accent1"/>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p>
              <a:endParaRPr lang="zh-CN" altLang="en-US" dirty="0">
                <a:latin typeface="Arial" panose="020B0604020202020204" pitchFamily="34" charset="0"/>
                <a:ea typeface="宋体" panose="02010600030101010101" pitchFamily="2" charset="-122"/>
              </a:endParaRPr>
            </a:p>
          </p:txBody>
        </p:sp>
        <p:sp>
          <p:nvSpPr>
            <p:cNvPr id="68" name="Oval 62"/>
            <p:cNvSpPr>
              <a:spLocks noChangeArrowheads="1"/>
            </p:cNvSpPr>
            <p:nvPr/>
          </p:nvSpPr>
          <p:spPr bwMode="gray">
            <a:xfrm>
              <a:off x="2949" y="2230"/>
              <a:ext cx="218" cy="218"/>
            </a:xfrm>
            <a:prstGeom prst="ellipse">
              <a:avLst/>
            </a:prstGeom>
            <a:gradFill rotWithShape="1">
              <a:gsLst>
                <a:gs pos="0">
                  <a:schemeClr val="accent1">
                    <a:alpha val="89999"/>
                  </a:schemeClr>
                </a:gs>
                <a:gs pos="100000">
                  <a:schemeClr val="accent1">
                    <a:gamma/>
                    <a:tint val="25490"/>
                    <a:invGamma/>
                  </a:schemeClr>
                </a:gs>
              </a:gsLst>
              <a:lin ang="2700000" scaled="1"/>
            </a:gradFill>
            <a:ln w="12700">
              <a:noFill/>
              <a:round/>
            </a:ln>
            <a:effectLst/>
          </p:spPr>
          <p:txBody>
            <a:bodyPr wrap="none" anchor="ctr"/>
            <a:p>
              <a:endParaRPr lang="zh-CN" altLang="en-US" dirty="0">
                <a:latin typeface="Arial" panose="020B0604020202020204" pitchFamily="34" charset="0"/>
                <a:ea typeface="宋体" panose="02010600030101010101" pitchFamily="2" charset="-122"/>
              </a:endParaRPr>
            </a:p>
          </p:txBody>
        </p:sp>
      </p:grpSp>
      <p:sp>
        <p:nvSpPr>
          <p:cNvPr id="69" name="Rectangle 42"/>
          <p:cNvSpPr>
            <a:spLocks noChangeArrowheads="1"/>
          </p:cNvSpPr>
          <p:nvPr/>
        </p:nvSpPr>
        <p:spPr bwMode="black">
          <a:xfrm>
            <a:off x="4095750" y="2681288"/>
            <a:ext cx="3762375" cy="461963"/>
          </a:xfrm>
          <a:prstGeom prst="rect">
            <a:avLst/>
          </a:prstGeom>
          <a:noFill/>
          <a:ln w="9525" algn="ctr">
            <a:noFill/>
            <a:miter lim="800000"/>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rgbClr val="080808"/>
                </a:solidFill>
                <a:effectLst/>
                <a:uLnTx/>
                <a:uFillTx/>
                <a:latin typeface="黑体" panose="02010609060101010101" pitchFamily="49" charset="-122"/>
                <a:ea typeface="黑体" panose="02010609060101010101" pitchFamily="49" charset="-122"/>
                <a:cs typeface="+mn-cs"/>
              </a:rPr>
              <a:t>操作符，赋值，数据类型</a:t>
            </a:r>
            <a:endParaRPr kumimoji="0" lang="en-US" altLang="zh-CN" sz="2400" b="0" i="0" u="none" strike="noStrike" kern="1200" cap="none" spc="0" normalizeH="0" baseline="0" noProof="0" dirty="0">
              <a:ln>
                <a:noFill/>
              </a:ln>
              <a:solidFill>
                <a:srgbClr val="080808"/>
              </a:solidFill>
              <a:effectLst/>
              <a:uLnTx/>
              <a:uFillTx/>
              <a:latin typeface="黑体" panose="02010609060101010101" pitchFamily="49" charset="-122"/>
              <a:ea typeface="黑体" panose="02010609060101010101" pitchFamily="49" charset="-122"/>
              <a:cs typeface="+mn-cs"/>
            </a:endParaRPr>
          </a:p>
        </p:txBody>
      </p:sp>
      <p:sp>
        <p:nvSpPr>
          <p:cNvPr id="70" name="Rectangle 42"/>
          <p:cNvSpPr>
            <a:spLocks noChangeArrowheads="1"/>
          </p:cNvSpPr>
          <p:nvPr/>
        </p:nvSpPr>
        <p:spPr bwMode="black">
          <a:xfrm>
            <a:off x="4286250" y="3429000"/>
            <a:ext cx="4071938" cy="461963"/>
          </a:xfrm>
          <a:prstGeom prst="rect">
            <a:avLst/>
          </a:prstGeom>
          <a:noFill/>
          <a:ln w="9525" algn="ctr">
            <a:noFill/>
            <a:miter lim="800000"/>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rgbClr val="080808"/>
                </a:solidFill>
                <a:effectLst/>
                <a:uLnTx/>
                <a:uFillTx/>
                <a:latin typeface="黑体" panose="02010609060101010101" pitchFamily="49" charset="-122"/>
                <a:ea typeface="黑体" panose="02010609060101010101" pitchFamily="49" charset="-122"/>
                <a:cs typeface="+mn-cs"/>
              </a:rPr>
              <a:t>缩进，循环语句，条件语句</a:t>
            </a:r>
            <a:endParaRPr kumimoji="0" lang="en-US" altLang="zh-CN" sz="2400" b="0" i="0" u="none" strike="noStrike" kern="1200" cap="none" spc="0" normalizeH="0" baseline="0" noProof="0" dirty="0">
              <a:ln>
                <a:noFill/>
              </a:ln>
              <a:solidFill>
                <a:srgbClr val="080808"/>
              </a:solidFill>
              <a:effectLst/>
              <a:uLnTx/>
              <a:uFillTx/>
              <a:latin typeface="黑体" panose="02010609060101010101" pitchFamily="49" charset="-122"/>
              <a:ea typeface="黑体" panose="02010609060101010101" pitchFamily="49" charset="-122"/>
              <a:cs typeface="+mn-cs"/>
            </a:endParaRPr>
          </a:p>
        </p:txBody>
      </p:sp>
      <p:sp>
        <p:nvSpPr>
          <p:cNvPr id="81" name="Rectangle 42"/>
          <p:cNvSpPr>
            <a:spLocks noChangeArrowheads="1"/>
          </p:cNvSpPr>
          <p:nvPr/>
        </p:nvSpPr>
        <p:spPr bwMode="black">
          <a:xfrm>
            <a:off x="4071938" y="4143375"/>
            <a:ext cx="4071938" cy="461963"/>
          </a:xfrm>
          <a:prstGeom prst="rect">
            <a:avLst/>
          </a:prstGeom>
          <a:noFill/>
          <a:ln w="9525" algn="ctr">
            <a:noFill/>
            <a:miter lim="800000"/>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rgbClr val="080808"/>
                </a:solidFill>
                <a:effectLst/>
                <a:uLnTx/>
                <a:uFillTx/>
                <a:latin typeface="黑体" panose="02010609060101010101" pitchFamily="49" charset="-122"/>
                <a:ea typeface="黑体" panose="02010609060101010101" pitchFamily="49" charset="-122"/>
                <a:cs typeface="+mn-cs"/>
              </a:rPr>
              <a:t>文件操作，错误处理</a:t>
            </a:r>
            <a:endParaRPr kumimoji="0" lang="en-US" altLang="zh-CN" sz="2400" b="0" i="0" u="none" strike="noStrike" kern="1200" cap="none" spc="0" normalizeH="0" baseline="0" noProof="0" dirty="0">
              <a:ln>
                <a:noFill/>
              </a:ln>
              <a:solidFill>
                <a:srgbClr val="080808"/>
              </a:solidFill>
              <a:effectLst/>
              <a:uLnTx/>
              <a:uFillTx/>
              <a:latin typeface="黑体" panose="02010609060101010101" pitchFamily="49" charset="-122"/>
              <a:ea typeface="黑体" panose="02010609060101010101" pitchFamily="49" charset="-122"/>
              <a:cs typeface="+mn-cs"/>
            </a:endParaRPr>
          </a:p>
        </p:txBody>
      </p:sp>
      <p:sp>
        <p:nvSpPr>
          <p:cNvPr id="85" name="Rectangle 42"/>
          <p:cNvSpPr>
            <a:spLocks noChangeArrowheads="1"/>
          </p:cNvSpPr>
          <p:nvPr/>
        </p:nvSpPr>
        <p:spPr bwMode="black">
          <a:xfrm>
            <a:off x="3500438" y="4857750"/>
            <a:ext cx="4071938" cy="461963"/>
          </a:xfrm>
          <a:prstGeom prst="rect">
            <a:avLst/>
          </a:prstGeom>
          <a:noFill/>
          <a:ln w="9525" algn="ctr">
            <a:noFill/>
            <a:miter lim="800000"/>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smtClean="0">
                <a:ln>
                  <a:noFill/>
                </a:ln>
                <a:solidFill>
                  <a:srgbClr val="080808"/>
                </a:solidFill>
                <a:effectLst/>
                <a:uLnTx/>
                <a:uFillTx/>
                <a:latin typeface="黑体" panose="02010609060101010101" pitchFamily="49" charset="-122"/>
                <a:ea typeface="黑体" panose="02010609060101010101" pitchFamily="49" charset="-122"/>
                <a:cs typeface="+mn-cs"/>
              </a:rPr>
              <a:t>函数，类，模块</a:t>
            </a:r>
            <a:endParaRPr kumimoji="0" lang="en-US" altLang="zh-CN" sz="2400" b="0" i="0" u="none" strike="noStrike" kern="1200" cap="none" spc="0" normalizeH="0" baseline="0" noProof="0" dirty="0">
              <a:ln>
                <a:noFill/>
              </a:ln>
              <a:solidFill>
                <a:srgbClr val="080808"/>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1747"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1748"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1749" name="Group 5"/>
          <p:cNvGrpSpPr/>
          <p:nvPr/>
        </p:nvGrpSpPr>
        <p:grpSpPr>
          <a:xfrm>
            <a:off x="8347075" y="1531938"/>
            <a:ext cx="115888" cy="611187"/>
            <a:chOff x="5311" y="1135"/>
            <a:chExt cx="73" cy="346"/>
          </a:xfrm>
        </p:grpSpPr>
        <p:sp>
          <p:nvSpPr>
            <p:cNvPr id="31763"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64"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65"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66"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67"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68"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1750"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print</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输出，注释</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1752" name="Group 16"/>
          <p:cNvGrpSpPr/>
          <p:nvPr/>
        </p:nvGrpSpPr>
        <p:grpSpPr>
          <a:xfrm flipH="1">
            <a:off x="774700" y="1512888"/>
            <a:ext cx="115888" cy="611187"/>
            <a:chOff x="5311" y="1135"/>
            <a:chExt cx="73" cy="346"/>
          </a:xfrm>
        </p:grpSpPr>
        <p:sp>
          <p:nvSpPr>
            <p:cNvPr id="31755"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56"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57"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58"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59"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1760"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1753" name="Rectangle 24"/>
          <p:cNvSpPr/>
          <p:nvPr/>
        </p:nvSpPr>
        <p:spPr>
          <a:xfrm>
            <a:off x="857250" y="2333625"/>
            <a:ext cx="7500938" cy="3748088"/>
          </a:xfrm>
          <a:prstGeom prst="rect">
            <a:avLst/>
          </a:prstGeom>
          <a:noFill/>
          <a:ln w="9525">
            <a:noFill/>
          </a:ln>
        </p:spPr>
        <p:txBody>
          <a:bodyPr>
            <a:spAutoFit/>
          </a:bodyPr>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a:t>
            </a:r>
            <a:r>
              <a:rPr lang="zh-CN" altLang="en-US" b="0" dirty="0">
                <a:latin typeface="宋体" panose="02010600030101010101" pitchFamily="2" charset="-122"/>
                <a:ea typeface="宋体" panose="02010600030101010101" pitchFamily="2" charset="-122"/>
              </a:rPr>
              <a:t>（</a:t>
            </a:r>
            <a:r>
              <a:rPr lang="en-US" altLang="zh-CN" b="0" dirty="0">
                <a:latin typeface="宋体" panose="02010600030101010101" pitchFamily="2" charset="-122"/>
                <a:ea typeface="宋体" panose="02010600030101010101" pitchFamily="2" charset="-122"/>
              </a:rPr>
              <a:t>“Hello world!“</a:t>
            </a:r>
            <a:r>
              <a:rPr lang="zh-CN" altLang="en-US" b="0" dirty="0">
                <a:latin typeface="宋体" panose="02010600030101010101" pitchFamily="2" charset="-122"/>
                <a:ea typeface="宋体" panose="02010600030101010101" pitchFamily="2" charset="-122"/>
              </a:rPr>
              <a:t>）</a:t>
            </a:r>
            <a:r>
              <a:rPr lang="en-US" altLang="zh-CN" b="0" dirty="0">
                <a:latin typeface="宋体" panose="02010600030101010101" pitchFamily="2" charset="-122"/>
                <a:ea typeface="宋体" panose="02010600030101010101" pitchFamily="2" charset="-122"/>
              </a:rPr>
              <a:t>   </a:t>
            </a:r>
            <a:r>
              <a:rPr lang="en-US" altLang="zh-CN" b="0" dirty="0">
                <a:solidFill>
                  <a:srgbClr val="C00000"/>
                </a:solidFill>
                <a:latin typeface="宋体" panose="02010600030101010101" pitchFamily="2" charset="-122"/>
                <a:ea typeface="宋体" panose="02010600030101010101" pitchFamily="2" charset="-122"/>
              </a:rPr>
              <a:t># &gt;&gt;&gt; Python Shell</a:t>
            </a:r>
            <a:r>
              <a:rPr lang="zh-CN" altLang="en-US" b="0" dirty="0">
                <a:solidFill>
                  <a:srgbClr val="C00000"/>
                </a:solidFill>
                <a:latin typeface="宋体" panose="02010600030101010101" pitchFamily="2" charset="-122"/>
                <a:ea typeface="宋体" panose="02010600030101010101" pitchFamily="2" charset="-122"/>
              </a:rPr>
              <a:t>提示符</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Hello world!</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abs(-4)       </a:t>
            </a:r>
            <a:r>
              <a:rPr lang="en-US" altLang="zh-CN" b="0" dirty="0">
                <a:solidFill>
                  <a:srgbClr val="C00000"/>
                </a:solidFill>
                <a:latin typeface="宋体" panose="02010600030101010101" pitchFamily="2" charset="-122"/>
                <a:ea typeface="宋体" panose="02010600030101010101" pitchFamily="2" charset="-122"/>
              </a:rPr>
              <a:t># abs(): </a:t>
            </a:r>
            <a:r>
              <a:rPr lang="zh-CN" altLang="en-US" b="0" dirty="0">
                <a:solidFill>
                  <a:srgbClr val="C00000"/>
                </a:solidFill>
                <a:latin typeface="宋体" panose="02010600030101010101" pitchFamily="2" charset="-122"/>
                <a:ea typeface="宋体" panose="02010600030101010101" pitchFamily="2" charset="-122"/>
              </a:rPr>
              <a:t>内建函数，取绝对值</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4</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myString = ‘Hello world!’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单引号、双引号成对使用</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myString</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Hello world!</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myString</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‘Hello world!</a:t>
            </a:r>
            <a:r>
              <a:rPr lang="zh-CN" altLang="en-US" b="0" dirty="0">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显示结果带引号</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a:t>
            </a:r>
            <a:r>
              <a:rPr lang="en-US" altLang="zh-CN" b="0" dirty="0">
                <a:solidFill>
                  <a:srgbClr val="C00000"/>
                </a:solidFill>
                <a:latin typeface="宋体" panose="02010600030101010101" pitchFamily="2" charset="-122"/>
                <a:ea typeface="宋体" panose="02010600030101010101" pitchFamily="2" charset="-122"/>
              </a:rPr>
              <a:t>_             # </a:t>
            </a:r>
            <a:r>
              <a:rPr lang="zh-CN" altLang="en-US" b="0" dirty="0">
                <a:solidFill>
                  <a:srgbClr val="C00000"/>
                </a:solidFill>
                <a:latin typeface="宋体" panose="02010600030101010101" pitchFamily="2" charset="-122"/>
                <a:ea typeface="宋体" panose="02010600030101010101" pitchFamily="2" charset="-122"/>
              </a:rPr>
              <a:t>下划线含义：表示最后一个表达式</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zh-CN" altLang="en-US" b="0" dirty="0">
                <a:latin typeface="宋体" panose="02010600030101010101" pitchFamily="2" charset="-122"/>
                <a:ea typeface="宋体" panose="02010600030101010101" pitchFamily="2" charset="-122"/>
              </a:rPr>
              <a:t>‘</a:t>
            </a:r>
            <a:r>
              <a:rPr lang="en-US" altLang="zh-CN" b="0" dirty="0">
                <a:latin typeface="宋体" panose="02010600030101010101" pitchFamily="2" charset="-122"/>
                <a:ea typeface="宋体" panose="02010600030101010101" pitchFamily="2" charset="-122"/>
              </a:rPr>
              <a:t>Hello world!’</a:t>
            </a:r>
            <a:endParaRPr lang="zh-CN" altLang="en-US" b="0" dirty="0">
              <a:solidFill>
                <a:srgbClr val="080808"/>
              </a:solidFill>
              <a:latin typeface="Arial" panose="020B0604020202020204" pitchFamily="34" charset="0"/>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2771"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2772"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2773" name="Group 5"/>
          <p:cNvGrpSpPr/>
          <p:nvPr/>
        </p:nvGrpSpPr>
        <p:grpSpPr>
          <a:xfrm>
            <a:off x="8347075" y="1531938"/>
            <a:ext cx="115888" cy="611187"/>
            <a:chOff x="5311" y="1135"/>
            <a:chExt cx="73" cy="346"/>
          </a:xfrm>
        </p:grpSpPr>
        <p:sp>
          <p:nvSpPr>
            <p:cNvPr id="32787"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8"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9"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90"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91"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92"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2774"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print</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输出，注释</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2776" name="Group 16"/>
          <p:cNvGrpSpPr/>
          <p:nvPr/>
        </p:nvGrpSpPr>
        <p:grpSpPr>
          <a:xfrm flipH="1">
            <a:off x="774700" y="1512888"/>
            <a:ext cx="115888" cy="611187"/>
            <a:chOff x="5311" y="1135"/>
            <a:chExt cx="73" cy="346"/>
          </a:xfrm>
        </p:grpSpPr>
        <p:sp>
          <p:nvSpPr>
            <p:cNvPr id="32779"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0"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1"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2"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3"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2784"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2777" name="Rectangle 24"/>
          <p:cNvSpPr/>
          <p:nvPr/>
        </p:nvSpPr>
        <p:spPr>
          <a:xfrm>
            <a:off x="857250" y="2333625"/>
            <a:ext cx="7500938" cy="3084513"/>
          </a:xfrm>
          <a:prstGeom prst="rect">
            <a:avLst/>
          </a:prstGeom>
          <a:noFill/>
          <a:ln w="9525">
            <a:noFill/>
          </a:ln>
        </p:spPr>
        <p:txBody>
          <a:bodyPr>
            <a:spAutoFit/>
          </a:bodyPr>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a:t>
            </a:r>
            <a:r>
              <a:rPr lang="zh-CN" altLang="en-US" b="0" dirty="0">
                <a:latin typeface="宋体" panose="02010600030101010101" pitchFamily="2" charset="-122"/>
                <a:ea typeface="宋体" panose="02010600030101010101" pitchFamily="2" charset="-122"/>
              </a:rPr>
              <a:t>（</a:t>
            </a:r>
            <a:r>
              <a:rPr lang="en-US" altLang="zh-CN" b="0" dirty="0">
                <a:latin typeface="宋体" panose="02010600030101010101" pitchFamily="2" charset="-122"/>
                <a:ea typeface="宋体" panose="02010600030101010101" pitchFamily="2" charset="-122"/>
              </a:rPr>
              <a:t>“</a:t>
            </a:r>
            <a:r>
              <a:rPr lang="en-US" altLang="zh-CN" b="0" dirty="0">
                <a:solidFill>
                  <a:srgbClr val="C00000"/>
                </a:solidFill>
                <a:latin typeface="宋体" panose="02010600030101010101" pitchFamily="2" charset="-122"/>
                <a:ea typeface="宋体" panose="02010600030101010101" pitchFamily="2" charset="-122"/>
              </a:rPr>
              <a:t>%s </a:t>
            </a:r>
            <a:r>
              <a:rPr lang="en-US" altLang="zh-CN" b="0" dirty="0">
                <a:latin typeface="宋体" panose="02010600030101010101" pitchFamily="2" charset="-122"/>
                <a:ea typeface="宋体" panose="02010600030101010101" pitchFamily="2" charset="-122"/>
              </a:rPr>
              <a:t>is </a:t>
            </a:r>
            <a:r>
              <a:rPr lang="en-US" altLang="zh-CN" b="0" dirty="0">
                <a:solidFill>
                  <a:srgbClr val="C00000"/>
                </a:solidFill>
                <a:latin typeface="宋体" panose="02010600030101010101" pitchFamily="2" charset="-122"/>
                <a:ea typeface="宋体" panose="02010600030101010101" pitchFamily="2" charset="-122"/>
              </a:rPr>
              <a:t>%d </a:t>
            </a:r>
            <a:r>
              <a:rPr lang="en-US" altLang="zh-CN" b="0" dirty="0">
                <a:latin typeface="宋体" panose="02010600030101010101" pitchFamily="2" charset="-122"/>
                <a:ea typeface="宋体" panose="02010600030101010101" pitchFamily="2" charset="-122"/>
              </a:rPr>
              <a:t>years old.” % (“</a:t>
            </a:r>
            <a:r>
              <a:rPr lang="zh-CN" altLang="en-US" b="0" dirty="0">
                <a:latin typeface="宋体" panose="02010600030101010101" pitchFamily="2" charset="-122"/>
                <a:ea typeface="宋体" panose="02010600030101010101" pitchFamily="2" charset="-122"/>
              </a:rPr>
              <a:t>李书豪</a:t>
            </a:r>
            <a:r>
              <a:rPr lang="en-US" altLang="zh-CN" b="0" dirty="0">
                <a:latin typeface="宋体" panose="02010600030101010101" pitchFamily="2" charset="-122"/>
                <a:ea typeface="宋体" panose="02010600030101010101" pitchFamily="2" charset="-122"/>
              </a:rPr>
              <a:t>”, 26)</a:t>
            </a:r>
            <a:r>
              <a:rPr lang="zh-CN" altLang="en-US"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zh-CN" altLang="en-US" b="0" dirty="0">
                <a:latin typeface="宋体" panose="02010600030101010101" pitchFamily="2" charset="-122"/>
                <a:ea typeface="宋体" panose="02010600030101010101" pitchFamily="2" charset="-122"/>
              </a:rPr>
              <a:t>李书豪 </a:t>
            </a:r>
            <a:r>
              <a:rPr lang="en-US" altLang="zh-CN" b="0" dirty="0">
                <a:latin typeface="宋体" panose="02010600030101010101" pitchFamily="2" charset="-122"/>
                <a:ea typeface="宋体" panose="02010600030101010101" pitchFamily="2" charset="-122"/>
              </a:rPr>
              <a:t>is 26 years old.</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%s </a:t>
            </a:r>
            <a:r>
              <a:rPr lang="zh-CN" altLang="en-US" b="0" dirty="0">
                <a:solidFill>
                  <a:srgbClr val="C00000"/>
                </a:solidFill>
                <a:latin typeface="宋体" panose="02010600030101010101" pitchFamily="2" charset="-122"/>
                <a:ea typeface="宋体" panose="02010600030101010101" pitchFamily="2" charset="-122"/>
              </a:rPr>
              <a:t>字符串；</a:t>
            </a:r>
            <a:r>
              <a:rPr lang="en-US" altLang="zh-CN" b="0" dirty="0">
                <a:solidFill>
                  <a:srgbClr val="C00000"/>
                </a:solidFill>
                <a:latin typeface="宋体" panose="02010600030101010101" pitchFamily="2" charset="-122"/>
                <a:ea typeface="宋体" panose="02010600030101010101" pitchFamily="2" charset="-122"/>
              </a:rPr>
              <a:t>%d </a:t>
            </a:r>
            <a:r>
              <a:rPr lang="zh-CN" altLang="en-US" b="0" dirty="0">
                <a:solidFill>
                  <a:srgbClr val="C00000"/>
                </a:solidFill>
                <a:latin typeface="宋体" panose="02010600030101010101" pitchFamily="2" charset="-122"/>
                <a:ea typeface="宋体" panose="02010600030101010101" pitchFamily="2" charset="-122"/>
              </a:rPr>
              <a:t>整型；</a:t>
            </a:r>
            <a:r>
              <a:rPr lang="en-US" altLang="zh-CN" b="0" dirty="0">
                <a:solidFill>
                  <a:srgbClr val="C00000"/>
                </a:solidFill>
                <a:latin typeface="宋体" panose="02010600030101010101" pitchFamily="2" charset="-122"/>
                <a:ea typeface="宋体" panose="02010600030101010101" pitchFamily="2" charset="-122"/>
              </a:rPr>
              <a:t>%f </a:t>
            </a:r>
            <a:r>
              <a:rPr lang="zh-CN" altLang="en-US" b="0" dirty="0">
                <a:solidFill>
                  <a:srgbClr val="C00000"/>
                </a:solidFill>
                <a:latin typeface="宋体" panose="02010600030101010101" pitchFamily="2" charset="-122"/>
                <a:ea typeface="宋体" panose="02010600030101010101" pitchFamily="2" charset="-122"/>
              </a:rPr>
              <a:t>浮点型</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Python</a:t>
            </a:r>
            <a:r>
              <a:rPr lang="zh-CN" altLang="en-US" b="0" dirty="0">
                <a:solidFill>
                  <a:srgbClr val="C00000"/>
                </a:solidFill>
                <a:latin typeface="宋体" panose="02010600030101010101" pitchFamily="2" charset="-122"/>
                <a:ea typeface="宋体" panose="02010600030101010101" pitchFamily="2" charset="-122"/>
              </a:rPr>
              <a:t>非常灵活，即使将数字传递给</a:t>
            </a:r>
            <a:r>
              <a:rPr lang="en-US" altLang="zh-CN" b="0" dirty="0">
                <a:solidFill>
                  <a:srgbClr val="C00000"/>
                </a:solidFill>
                <a:latin typeface="宋体" panose="02010600030101010101" pitchFamily="2" charset="-122"/>
                <a:ea typeface="宋体" panose="02010600030101010101" pitchFamily="2" charset="-122"/>
              </a:rPr>
              <a:t>%s</a:t>
            </a:r>
            <a:r>
              <a:rPr lang="zh-CN" altLang="en-US" b="0" dirty="0">
                <a:solidFill>
                  <a:srgbClr val="C00000"/>
                </a:solidFill>
                <a:latin typeface="宋体" panose="02010600030101010101" pitchFamily="2" charset="-122"/>
                <a:ea typeface="宋体" panose="02010600030101010101" pitchFamily="2" charset="-122"/>
              </a:rPr>
              <a:t>，也不会引发严重后果</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logFile = open(‘myLogFile.txt’, ‘a’)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打开文件</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&gt;&gt; logFile, ‘Python</a:t>
            </a:r>
            <a:r>
              <a:rPr lang="zh-CN" altLang="en-US" b="0" dirty="0">
                <a:latin typeface="宋体" panose="02010600030101010101" pitchFamily="2" charset="-122"/>
                <a:ea typeface="宋体" panose="02010600030101010101" pitchFamily="2" charset="-122"/>
              </a:rPr>
              <a:t>让程序员的工作更轻松。’</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&gt;&gt; </a:t>
            </a:r>
            <a:r>
              <a:rPr lang="zh-CN" altLang="en-US" b="0" dirty="0">
                <a:solidFill>
                  <a:srgbClr val="C00000"/>
                </a:solidFill>
                <a:latin typeface="宋体" panose="02010600030101010101" pitchFamily="2" charset="-122"/>
                <a:ea typeface="宋体" panose="02010600030101010101" pitchFamily="2" charset="-122"/>
              </a:rPr>
              <a:t>重定向输出符号</a:t>
            </a:r>
            <a:endParaRPr lang="zh-CN" altLang="en-US"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logFile.close()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关闭文件</a:t>
            </a:r>
            <a:endParaRPr lang="zh-CN" altLang="en-US" b="0" dirty="0">
              <a:solidFill>
                <a:srgbClr val="C00000"/>
              </a:solidFill>
              <a:latin typeface="Arial" panose="020B0604020202020204" pitchFamily="34" charset="0"/>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0" name="AutoShape 78"/>
          <p:cNvSpPr>
            <a:spLocks noChangeArrowheads="1"/>
          </p:cNvSpPr>
          <p:nvPr/>
        </p:nvSpPr>
        <p:spPr bwMode="gray">
          <a:xfrm flipH="1">
            <a:off x="1600199" y="2005024"/>
            <a:ext cx="1069181" cy="3243264"/>
          </a:xfrm>
          <a:prstGeom prst="roundRect">
            <a:avLst>
              <a:gd name="adj" fmla="val 11375"/>
            </a:avLst>
          </a:prstGeom>
          <a:solidFill>
            <a:srgbClr val="FFFFFF"/>
          </a:solidFill>
          <a:ln w="28575">
            <a:solidFill>
              <a:schemeClr val="hlink"/>
            </a:solidFill>
            <a:round/>
          </a:ln>
          <a:effectLst/>
        </p:spPr>
        <p:txBody>
          <a:bodyPr wrap="none" anchor="ctr"/>
          <a:lstStyle/>
          <a:p>
            <a:endParaRPr lang="zh-CN" altLang="en-US" sz="1350"/>
          </a:p>
        </p:txBody>
      </p:sp>
      <p:sp>
        <p:nvSpPr>
          <p:cNvPr id="8268" name="AutoShape 76"/>
          <p:cNvSpPr>
            <a:spLocks noChangeArrowheads="1"/>
          </p:cNvSpPr>
          <p:nvPr/>
        </p:nvSpPr>
        <p:spPr bwMode="gray">
          <a:xfrm>
            <a:off x="2743200" y="2007405"/>
            <a:ext cx="4947047" cy="3243264"/>
          </a:xfrm>
          <a:prstGeom prst="roundRect">
            <a:avLst>
              <a:gd name="adj" fmla="val 2454"/>
            </a:avLst>
          </a:prstGeom>
          <a:solidFill>
            <a:schemeClr val="hlink"/>
          </a:solidFill>
          <a:ln w="28575">
            <a:solidFill>
              <a:srgbClr val="FEFEFE"/>
            </a:solidFill>
            <a:round/>
          </a:ln>
          <a:effectLst/>
        </p:spPr>
        <p:txBody>
          <a:bodyPr wrap="none" anchor="ctr"/>
          <a:lstStyle/>
          <a:p>
            <a:endParaRPr lang="zh-CN" altLang="en-US" sz="1350"/>
          </a:p>
        </p:txBody>
      </p:sp>
      <p:sp>
        <p:nvSpPr>
          <p:cNvPr id="8216" name="Rectangle 24"/>
          <p:cNvSpPr>
            <a:spLocks noGrp="1" noChangeArrowheads="1"/>
          </p:cNvSpPr>
          <p:nvPr>
            <p:ph type="title"/>
          </p:nvPr>
        </p:nvSpPr>
        <p:spPr>
          <a:xfrm>
            <a:off x="1828800" y="971550"/>
            <a:ext cx="5720954" cy="857250"/>
          </a:xfrm>
        </p:spPr>
        <p:txBody>
          <a:bodyPr/>
          <a:lstStyle/>
          <a:p>
            <a:r>
              <a:rPr lang="en-US" altLang="zh-CN" dirty="0" smtClean="0">
                <a:latin typeface="黑体" panose="02010609060101010101" pitchFamily="49" charset="-122"/>
                <a:ea typeface="黑体" panose="02010609060101010101" pitchFamily="49" charset="-122"/>
              </a:rPr>
              <a:t>Python</a:t>
            </a:r>
            <a:r>
              <a:rPr lang="zh-CN" altLang="en-US" dirty="0" smtClean="0">
                <a:latin typeface="黑体" panose="02010609060101010101" pitchFamily="49" charset="-122"/>
                <a:ea typeface="黑体" panose="02010609060101010101" pitchFamily="49" charset="-122"/>
              </a:rPr>
              <a:t>的作者是谁？</a:t>
            </a:r>
            <a:endParaRPr lang="en-US" altLang="zh-CN" dirty="0">
              <a:latin typeface="黑体" panose="02010609060101010101" pitchFamily="49" charset="-122"/>
              <a:ea typeface="黑体" panose="02010609060101010101" pitchFamily="49" charset="-122"/>
            </a:endParaRPr>
          </a:p>
        </p:txBody>
      </p:sp>
      <p:sp>
        <p:nvSpPr>
          <p:cNvPr id="8219" name="Freeform 27"/>
          <p:cNvSpPr/>
          <p:nvPr/>
        </p:nvSpPr>
        <p:spPr bwMode="gray">
          <a:xfrm flipH="1">
            <a:off x="7240190" y="2040743"/>
            <a:ext cx="386953" cy="37353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8F8F8">
                  <a:gamma/>
                  <a:tint val="54510"/>
                  <a:invGamma/>
                </a:srgbClr>
              </a:gs>
              <a:gs pos="50000">
                <a:srgbClr val="F8F8F8">
                  <a:alpha val="0"/>
                </a:srgbClr>
              </a:gs>
              <a:gs pos="100000">
                <a:srgbClr val="F8F8F8">
                  <a:gamma/>
                  <a:tint val="54510"/>
                  <a:invGamma/>
                </a:srgbClr>
              </a:gs>
            </a:gsLst>
            <a:lin ang="2700000" scaled="1"/>
          </a:gradFill>
          <a:ln w="0">
            <a:noFill/>
            <a:prstDash val="solid"/>
            <a:round/>
          </a:ln>
          <a:effectLst/>
        </p:spPr>
        <p:txBody>
          <a:bodyPr/>
          <a:lstStyle/>
          <a:p>
            <a:endParaRPr lang="zh-CN" altLang="en-US" sz="1350"/>
          </a:p>
        </p:txBody>
      </p:sp>
      <p:grpSp>
        <p:nvGrpSpPr>
          <p:cNvPr id="8221" name="Group 29"/>
          <p:cNvGrpSpPr/>
          <p:nvPr/>
        </p:nvGrpSpPr>
        <p:grpSpPr bwMode="auto">
          <a:xfrm rot="5400000">
            <a:off x="2508602" y="2127704"/>
            <a:ext cx="397759" cy="500063"/>
            <a:chOff x="778" y="1762"/>
            <a:chExt cx="312" cy="420"/>
          </a:xfrm>
        </p:grpSpPr>
        <p:grpSp>
          <p:nvGrpSpPr>
            <p:cNvPr id="8222" name="Group 30"/>
            <p:cNvGrpSpPr/>
            <p:nvPr/>
          </p:nvGrpSpPr>
          <p:grpSpPr bwMode="auto">
            <a:xfrm>
              <a:off x="960" y="1764"/>
              <a:ext cx="130" cy="418"/>
              <a:chOff x="960" y="1764"/>
              <a:chExt cx="130" cy="418"/>
            </a:xfrm>
          </p:grpSpPr>
          <p:sp>
            <p:nvSpPr>
              <p:cNvPr id="8223" name="Oval 31"/>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a:effectLst/>
            </p:spPr>
            <p:txBody>
              <a:bodyPr wrap="none" anchor="ctr"/>
              <a:lstStyle/>
              <a:p>
                <a:endParaRPr lang="zh-CN" altLang="en-US" sz="1350"/>
              </a:p>
            </p:txBody>
          </p:sp>
          <p:sp>
            <p:nvSpPr>
              <p:cNvPr id="8224" name="Oval 32"/>
              <p:cNvSpPr>
                <a:spLocks noChangeArrowheads="1"/>
              </p:cNvSpPr>
              <p:nvPr/>
            </p:nvSpPr>
            <p:spPr bwMode="gray">
              <a:xfrm>
                <a:off x="964" y="2062"/>
                <a:ext cx="126" cy="120"/>
              </a:xfrm>
              <a:prstGeom prst="ellipse">
                <a:avLst/>
              </a:prstGeom>
              <a:solidFill>
                <a:srgbClr val="000000">
                  <a:alpha val="30000"/>
                </a:srgbClr>
              </a:solidFill>
              <a:ln w="38100" algn="ctr">
                <a:solidFill>
                  <a:srgbClr val="DDDDDD"/>
                </a:solidFill>
                <a:round/>
              </a:ln>
              <a:effectLst/>
            </p:spPr>
            <p:txBody>
              <a:bodyPr wrap="none" anchor="ctr"/>
              <a:lstStyle/>
              <a:p>
                <a:endParaRPr lang="zh-CN" altLang="en-US" sz="1350"/>
              </a:p>
            </p:txBody>
          </p:sp>
          <p:sp>
            <p:nvSpPr>
              <p:cNvPr id="8225" name="AutoShape 33"/>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27451"/>
                      <a:invGamma/>
                    </a:srgbClr>
                  </a:gs>
                  <a:gs pos="100000">
                    <a:srgbClr val="B2B2B2"/>
                  </a:gs>
                </a:gsLst>
                <a:lin ang="5400000" scaled="1"/>
              </a:gradFill>
              <a:ln w="38100" algn="ctr">
                <a:noFill/>
                <a:round/>
              </a:ln>
              <a:effectLst/>
            </p:spPr>
            <p:txBody>
              <a:bodyPr wrap="none" anchor="ctr"/>
              <a:lstStyle/>
              <a:p>
                <a:endParaRPr lang="zh-CN" altLang="en-US" sz="1350"/>
              </a:p>
            </p:txBody>
          </p:sp>
        </p:grpSp>
        <p:grpSp>
          <p:nvGrpSpPr>
            <p:cNvPr id="8226" name="Group 34"/>
            <p:cNvGrpSpPr/>
            <p:nvPr/>
          </p:nvGrpSpPr>
          <p:grpSpPr bwMode="auto">
            <a:xfrm>
              <a:off x="778" y="1762"/>
              <a:ext cx="130" cy="418"/>
              <a:chOff x="960" y="1764"/>
              <a:chExt cx="130" cy="418"/>
            </a:xfrm>
          </p:grpSpPr>
          <p:sp>
            <p:nvSpPr>
              <p:cNvPr id="8227" name="Oval 35"/>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a:effectLst/>
            </p:spPr>
            <p:txBody>
              <a:bodyPr wrap="none" anchor="ctr"/>
              <a:lstStyle/>
              <a:p>
                <a:endParaRPr lang="zh-CN" altLang="en-US" sz="1350"/>
              </a:p>
            </p:txBody>
          </p:sp>
          <p:sp>
            <p:nvSpPr>
              <p:cNvPr id="8228" name="Oval 36"/>
              <p:cNvSpPr>
                <a:spLocks noChangeArrowheads="1"/>
              </p:cNvSpPr>
              <p:nvPr/>
            </p:nvSpPr>
            <p:spPr bwMode="gray">
              <a:xfrm>
                <a:off x="964" y="2062"/>
                <a:ext cx="126" cy="120"/>
              </a:xfrm>
              <a:prstGeom prst="ellipse">
                <a:avLst/>
              </a:prstGeom>
              <a:solidFill>
                <a:srgbClr val="000000">
                  <a:alpha val="30000"/>
                </a:srgbClr>
              </a:solidFill>
              <a:ln w="38100" algn="ctr">
                <a:solidFill>
                  <a:srgbClr val="DDDDDD"/>
                </a:solidFill>
                <a:round/>
              </a:ln>
              <a:effectLst/>
            </p:spPr>
            <p:txBody>
              <a:bodyPr wrap="none" anchor="ctr"/>
              <a:lstStyle/>
              <a:p>
                <a:endParaRPr lang="zh-CN" altLang="en-US" sz="1350"/>
              </a:p>
            </p:txBody>
          </p:sp>
          <p:sp>
            <p:nvSpPr>
              <p:cNvPr id="8229" name="AutoShape 37"/>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ln>
              <a:effectLst/>
            </p:spPr>
            <p:txBody>
              <a:bodyPr wrap="none" anchor="ctr"/>
              <a:lstStyle/>
              <a:p>
                <a:endParaRPr lang="zh-CN" altLang="en-US" sz="1350"/>
              </a:p>
            </p:txBody>
          </p:sp>
        </p:grpSp>
      </p:grpSp>
      <p:grpSp>
        <p:nvGrpSpPr>
          <p:cNvPr id="8257" name="Group 65"/>
          <p:cNvGrpSpPr/>
          <p:nvPr/>
        </p:nvGrpSpPr>
        <p:grpSpPr bwMode="auto">
          <a:xfrm rot="5400000">
            <a:off x="2508602" y="4587444"/>
            <a:ext cx="397759" cy="500063"/>
            <a:chOff x="778" y="1762"/>
            <a:chExt cx="312" cy="420"/>
          </a:xfrm>
        </p:grpSpPr>
        <p:grpSp>
          <p:nvGrpSpPr>
            <p:cNvPr id="8258" name="Group 66"/>
            <p:cNvGrpSpPr/>
            <p:nvPr/>
          </p:nvGrpSpPr>
          <p:grpSpPr bwMode="auto">
            <a:xfrm>
              <a:off x="960" y="1764"/>
              <a:ext cx="130" cy="418"/>
              <a:chOff x="960" y="1764"/>
              <a:chExt cx="130" cy="418"/>
            </a:xfrm>
          </p:grpSpPr>
          <p:sp>
            <p:nvSpPr>
              <p:cNvPr id="8259" name="Oval 67"/>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a:effectLst/>
            </p:spPr>
            <p:txBody>
              <a:bodyPr wrap="none" anchor="ctr"/>
              <a:lstStyle/>
              <a:p>
                <a:endParaRPr lang="zh-CN" altLang="en-US" sz="1350"/>
              </a:p>
            </p:txBody>
          </p:sp>
          <p:sp>
            <p:nvSpPr>
              <p:cNvPr id="8260" name="Oval 68"/>
              <p:cNvSpPr>
                <a:spLocks noChangeArrowheads="1"/>
              </p:cNvSpPr>
              <p:nvPr/>
            </p:nvSpPr>
            <p:spPr bwMode="gray">
              <a:xfrm>
                <a:off x="964" y="2062"/>
                <a:ext cx="126" cy="120"/>
              </a:xfrm>
              <a:prstGeom prst="ellipse">
                <a:avLst/>
              </a:prstGeom>
              <a:solidFill>
                <a:srgbClr val="000000">
                  <a:alpha val="30000"/>
                </a:srgbClr>
              </a:solidFill>
              <a:ln w="38100" algn="ctr">
                <a:solidFill>
                  <a:srgbClr val="DDDDDD"/>
                </a:solidFill>
                <a:round/>
              </a:ln>
              <a:effectLst/>
            </p:spPr>
            <p:txBody>
              <a:bodyPr wrap="none" anchor="ctr"/>
              <a:lstStyle/>
              <a:p>
                <a:endParaRPr lang="zh-CN" altLang="en-US" sz="1350"/>
              </a:p>
            </p:txBody>
          </p:sp>
          <p:sp>
            <p:nvSpPr>
              <p:cNvPr id="8261" name="AutoShape 69"/>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27451"/>
                      <a:invGamma/>
                    </a:srgbClr>
                  </a:gs>
                  <a:gs pos="100000">
                    <a:srgbClr val="B2B2B2"/>
                  </a:gs>
                </a:gsLst>
                <a:lin ang="5400000" scaled="1"/>
              </a:gradFill>
              <a:ln w="38100" algn="ctr">
                <a:noFill/>
                <a:round/>
              </a:ln>
              <a:effectLst/>
            </p:spPr>
            <p:txBody>
              <a:bodyPr wrap="none" anchor="ctr"/>
              <a:lstStyle/>
              <a:p>
                <a:endParaRPr lang="zh-CN" altLang="en-US" sz="1350"/>
              </a:p>
            </p:txBody>
          </p:sp>
        </p:grpSp>
        <p:grpSp>
          <p:nvGrpSpPr>
            <p:cNvPr id="8262" name="Group 70"/>
            <p:cNvGrpSpPr/>
            <p:nvPr/>
          </p:nvGrpSpPr>
          <p:grpSpPr bwMode="auto">
            <a:xfrm>
              <a:off x="778" y="1762"/>
              <a:ext cx="130" cy="418"/>
              <a:chOff x="960" y="1764"/>
              <a:chExt cx="130" cy="418"/>
            </a:xfrm>
          </p:grpSpPr>
          <p:sp>
            <p:nvSpPr>
              <p:cNvPr id="8263" name="Oval 71"/>
              <p:cNvSpPr>
                <a:spLocks noChangeArrowheads="1"/>
              </p:cNvSpPr>
              <p:nvPr/>
            </p:nvSpPr>
            <p:spPr bwMode="gray">
              <a:xfrm>
                <a:off x="960" y="1764"/>
                <a:ext cx="126" cy="120"/>
              </a:xfrm>
              <a:prstGeom prst="ellipse">
                <a:avLst/>
              </a:prstGeom>
              <a:solidFill>
                <a:srgbClr val="000000">
                  <a:alpha val="20000"/>
                </a:srgbClr>
              </a:solidFill>
              <a:ln w="38100" algn="ctr">
                <a:solidFill>
                  <a:srgbClr val="DDDDDD"/>
                </a:solidFill>
                <a:round/>
              </a:ln>
              <a:effectLst/>
            </p:spPr>
            <p:txBody>
              <a:bodyPr wrap="none" anchor="ctr"/>
              <a:lstStyle/>
              <a:p>
                <a:endParaRPr lang="zh-CN" altLang="en-US" sz="1350"/>
              </a:p>
            </p:txBody>
          </p:sp>
          <p:sp>
            <p:nvSpPr>
              <p:cNvPr id="8264" name="Oval 72"/>
              <p:cNvSpPr>
                <a:spLocks noChangeArrowheads="1"/>
              </p:cNvSpPr>
              <p:nvPr/>
            </p:nvSpPr>
            <p:spPr bwMode="gray">
              <a:xfrm>
                <a:off x="964" y="2062"/>
                <a:ext cx="126" cy="120"/>
              </a:xfrm>
              <a:prstGeom prst="ellipse">
                <a:avLst/>
              </a:prstGeom>
              <a:solidFill>
                <a:srgbClr val="000000">
                  <a:alpha val="30000"/>
                </a:srgbClr>
              </a:solidFill>
              <a:ln w="38100" algn="ctr">
                <a:solidFill>
                  <a:srgbClr val="DDDDDD"/>
                </a:solidFill>
                <a:round/>
              </a:ln>
              <a:effectLst/>
            </p:spPr>
            <p:txBody>
              <a:bodyPr wrap="none" anchor="ctr"/>
              <a:lstStyle/>
              <a:p>
                <a:endParaRPr lang="zh-CN" altLang="en-US" sz="1350"/>
              </a:p>
            </p:txBody>
          </p:sp>
          <p:sp>
            <p:nvSpPr>
              <p:cNvPr id="8265" name="AutoShape 73"/>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ln>
              <a:effectLst/>
            </p:spPr>
            <p:txBody>
              <a:bodyPr wrap="none" anchor="ctr"/>
              <a:lstStyle/>
              <a:p>
                <a:endParaRPr lang="zh-CN" altLang="en-US" sz="1350"/>
              </a:p>
            </p:txBody>
          </p:sp>
        </p:grpSp>
      </p:grpSp>
      <p:sp>
        <p:nvSpPr>
          <p:cNvPr id="8266" name="Text Box 74"/>
          <p:cNvSpPr txBox="1">
            <a:spLocks noChangeArrowheads="1"/>
          </p:cNvSpPr>
          <p:nvPr/>
        </p:nvSpPr>
        <p:spPr bwMode="gray">
          <a:xfrm>
            <a:off x="3126581" y="2212193"/>
            <a:ext cx="4360069" cy="506730"/>
          </a:xfrm>
          <a:prstGeom prst="rect">
            <a:avLst/>
          </a:prstGeom>
          <a:noFill/>
          <a:ln w="9525" algn="ctr">
            <a:noFill/>
            <a:miter lim="800000"/>
          </a:ln>
          <a:effectLst/>
        </p:spPr>
        <p:txBody>
          <a:bodyPr wrap="square">
            <a:spAutoFit/>
          </a:bodyPr>
          <a:lstStyle/>
          <a:p>
            <a:pPr eaLnBrk="0" hangingPunct="0"/>
            <a:r>
              <a:rPr lang="en-US" altLang="zh-CN" sz="1350" dirty="0" smtClean="0"/>
              <a:t>    1989</a:t>
            </a:r>
            <a:r>
              <a:rPr lang="zh-CN" altLang="en-US" sz="1350" dirty="0"/>
              <a:t>年</a:t>
            </a:r>
            <a:r>
              <a:rPr lang="zh-CN" altLang="en-US" sz="1350" dirty="0" smtClean="0"/>
              <a:t>，</a:t>
            </a:r>
            <a:r>
              <a:rPr lang="en-US" altLang="zh-CN" sz="1350" dirty="0" smtClean="0"/>
              <a:t>Guido van </a:t>
            </a:r>
            <a:r>
              <a:rPr lang="en-US" altLang="zh-CN" sz="1350" dirty="0" err="1" smtClean="0"/>
              <a:t>Rossum</a:t>
            </a:r>
            <a:r>
              <a:rPr lang="zh-CN" altLang="en-US" sz="1350" dirty="0" smtClean="0"/>
              <a:t>创</a:t>
            </a:r>
            <a:r>
              <a:rPr lang="zh-CN" altLang="en-US" sz="1350" dirty="0"/>
              <a:t>立了</a:t>
            </a:r>
            <a:r>
              <a:rPr lang="en-US" altLang="zh-CN" sz="1350" dirty="0"/>
              <a:t>Python</a:t>
            </a:r>
            <a:r>
              <a:rPr lang="zh-CN" altLang="en-US" sz="1350" dirty="0"/>
              <a:t>语</a:t>
            </a:r>
            <a:r>
              <a:rPr lang="zh-CN" altLang="en-US" sz="1350" dirty="0" smtClean="0"/>
              <a:t>言。现在，</a:t>
            </a:r>
            <a:r>
              <a:rPr lang="zh-CN" altLang="en-US" sz="1350" dirty="0"/>
              <a:t>他</a:t>
            </a:r>
            <a:r>
              <a:rPr lang="zh-CN" altLang="en-US" sz="1350" dirty="0" smtClean="0"/>
              <a:t>在</a:t>
            </a:r>
            <a:r>
              <a:rPr lang="en-US" altLang="zh-CN" sz="1350" dirty="0" smtClean="0"/>
              <a:t>Google</a:t>
            </a:r>
            <a:r>
              <a:rPr lang="zh-CN" altLang="en-US" sz="1350" dirty="0" smtClean="0"/>
              <a:t>工作。</a:t>
            </a:r>
            <a:endParaRPr lang="en-US" altLang="zh-CN" sz="1350" b="0" dirty="0">
              <a:solidFill>
                <a:srgbClr val="000000"/>
              </a:solidFill>
              <a:ea typeface="宋体" panose="02010600030101010101" pitchFamily="2" charset="-122"/>
              <a:cs typeface="Arial" panose="020B0604020202020204" pitchFamily="34" charset="0"/>
            </a:endParaRPr>
          </a:p>
        </p:txBody>
      </p:sp>
      <p:sp>
        <p:nvSpPr>
          <p:cNvPr id="8269" name="Line 77"/>
          <p:cNvSpPr>
            <a:spLocks noChangeShapeType="1"/>
          </p:cNvSpPr>
          <p:nvPr/>
        </p:nvSpPr>
        <p:spPr bwMode="auto">
          <a:xfrm>
            <a:off x="3086100" y="2839637"/>
            <a:ext cx="4400550" cy="34289"/>
          </a:xfrm>
          <a:prstGeom prst="line">
            <a:avLst/>
          </a:prstGeom>
          <a:noFill/>
          <a:ln w="9525">
            <a:solidFill>
              <a:schemeClr val="tx1"/>
            </a:solidFill>
            <a:prstDash val="lgDash"/>
            <a:round/>
          </a:ln>
          <a:effectLst/>
        </p:spPr>
        <p:txBody>
          <a:bodyPr/>
          <a:lstStyle/>
          <a:p>
            <a:endParaRPr lang="zh-CN" altLang="en-US" sz="1350"/>
          </a:p>
        </p:txBody>
      </p:sp>
      <p:sp>
        <p:nvSpPr>
          <p:cNvPr id="8271" name="Text Box 79"/>
          <p:cNvSpPr txBox="1">
            <a:spLocks noChangeArrowheads="1"/>
          </p:cNvSpPr>
          <p:nvPr/>
        </p:nvSpPr>
        <p:spPr bwMode="auto">
          <a:xfrm>
            <a:off x="1600200" y="3194779"/>
            <a:ext cx="1085850" cy="1129665"/>
          </a:xfrm>
          <a:prstGeom prst="rect">
            <a:avLst/>
          </a:prstGeom>
          <a:noFill/>
          <a:ln w="9525">
            <a:noFill/>
            <a:miter lim="800000"/>
          </a:ln>
          <a:effectLst/>
        </p:spPr>
        <p:txBody>
          <a:bodyPr wrap="square">
            <a:spAutoFit/>
          </a:bodyPr>
          <a:lstStyle/>
          <a:p>
            <a:pPr algn="ctr">
              <a:spcBef>
                <a:spcPct val="50000"/>
              </a:spcBef>
            </a:pPr>
            <a:r>
              <a:rPr lang="en-US" altLang="zh-CN" sz="1500" dirty="0"/>
              <a:t>Guido van </a:t>
            </a:r>
            <a:r>
              <a:rPr lang="en-US" altLang="zh-CN" sz="1500" dirty="0" err="1" smtClean="0"/>
              <a:t>Rossum</a:t>
            </a:r>
            <a:endParaRPr lang="en-US" altLang="zh-CN" sz="1500" dirty="0" smtClean="0"/>
          </a:p>
          <a:p>
            <a:pPr algn="ctr">
              <a:spcBef>
                <a:spcPct val="50000"/>
              </a:spcBef>
            </a:pPr>
            <a:r>
              <a:rPr lang="en-US" altLang="zh-CN" sz="1500" dirty="0">
                <a:ea typeface="宋体" panose="02010600030101010101" pitchFamily="2" charset="-122"/>
              </a:rPr>
              <a:t>(</a:t>
            </a:r>
            <a:r>
              <a:rPr lang="en-US" altLang="zh-CN" sz="1500" dirty="0" smtClean="0">
                <a:ea typeface="宋体" panose="02010600030101010101" pitchFamily="2" charset="-122"/>
              </a:rPr>
              <a:t>1956 - )</a:t>
            </a:r>
            <a:endParaRPr lang="en-US" altLang="zh-CN" sz="1500" dirty="0">
              <a:ea typeface="宋体" panose="02010600030101010101" pitchFamily="2" charset="-122"/>
            </a:endParaRPr>
          </a:p>
        </p:txBody>
      </p:sp>
      <p:pic>
        <p:nvPicPr>
          <p:cNvPr id="30" name="图片 29" descr="Python之父1.jpg"/>
          <p:cNvPicPr>
            <a:picLocks noChangeAspect="1"/>
          </p:cNvPicPr>
          <p:nvPr/>
        </p:nvPicPr>
        <p:blipFill>
          <a:blip r:embed="rId1"/>
          <a:stretch>
            <a:fillRect/>
          </a:stretch>
        </p:blipFill>
        <p:spPr>
          <a:xfrm>
            <a:off x="3125381" y="3066114"/>
            <a:ext cx="2625347" cy="1970241"/>
          </a:xfrm>
          <a:prstGeom prst="rect">
            <a:avLst/>
          </a:prstGeom>
        </p:spPr>
      </p:pic>
      <p:pic>
        <p:nvPicPr>
          <p:cNvPr id="31" name="图片 30" descr="Python之父2.jpg"/>
          <p:cNvPicPr>
            <a:picLocks noChangeAspect="1"/>
          </p:cNvPicPr>
          <p:nvPr/>
        </p:nvPicPr>
        <p:blipFill>
          <a:blip r:embed="rId2"/>
          <a:srcRect b="8046"/>
          <a:stretch>
            <a:fillRect/>
          </a:stretch>
        </p:blipFill>
        <p:spPr>
          <a:xfrm>
            <a:off x="5965041" y="3053951"/>
            <a:ext cx="1446620" cy="1995338"/>
          </a:xfrm>
          <a:prstGeom prst="rect">
            <a:avLst/>
          </a:prstGeom>
        </p:spPr>
      </p:pic>
    </p:spTree>
  </p:cSld>
  <p:clrMapOvr>
    <a:masterClrMapping/>
  </p:clrMapOvr>
  <p:transition spd="med">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3795"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3796"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3797" name="Group 5"/>
          <p:cNvGrpSpPr/>
          <p:nvPr/>
        </p:nvGrpSpPr>
        <p:grpSpPr>
          <a:xfrm>
            <a:off x="8347075" y="1531938"/>
            <a:ext cx="115888" cy="611187"/>
            <a:chOff x="5311" y="1135"/>
            <a:chExt cx="73" cy="346"/>
          </a:xfrm>
        </p:grpSpPr>
        <p:sp>
          <p:nvSpPr>
            <p:cNvPr id="33811"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12"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13"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14"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15"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16"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3798"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en-US" altLang="zh-CN" sz="2400" kern="1200" cap="none" spc="0" normalizeH="0" baseline="0" noProof="0" dirty="0" err="1"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raw_input</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输入</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3800" name="Group 16"/>
          <p:cNvGrpSpPr/>
          <p:nvPr/>
        </p:nvGrpSpPr>
        <p:grpSpPr>
          <a:xfrm flipH="1">
            <a:off x="774700" y="1512888"/>
            <a:ext cx="115888" cy="611187"/>
            <a:chOff x="5311" y="1135"/>
            <a:chExt cx="73" cy="346"/>
          </a:xfrm>
        </p:grpSpPr>
        <p:sp>
          <p:nvSpPr>
            <p:cNvPr id="33803"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04"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05"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06"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07"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3808"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3801" name="Rectangle 24"/>
          <p:cNvSpPr/>
          <p:nvPr/>
        </p:nvSpPr>
        <p:spPr>
          <a:xfrm>
            <a:off x="857250" y="2333625"/>
            <a:ext cx="7500938" cy="3748088"/>
          </a:xfrm>
          <a:prstGeom prst="rect">
            <a:avLst/>
          </a:prstGeom>
          <a:noFill/>
          <a:ln w="9525">
            <a:noFill/>
          </a:ln>
        </p:spPr>
        <p:txBody>
          <a:bodyPr>
            <a:spAutoFit/>
          </a:bodyPr>
          <a:p>
            <a:pPr lvl="1" eaLnBrk="1" hangingPunct="1">
              <a:lnSpc>
                <a:spcPct val="120000"/>
              </a:lnSpc>
              <a:buNone/>
            </a:pPr>
            <a:r>
              <a:rPr lang="en-US" altLang="zh-CN" b="0" dirty="0">
                <a:latin typeface="宋体" panose="02010600030101010101" pitchFamily="2" charset="-122"/>
                <a:ea typeface="宋体" panose="02010600030101010101" pitchFamily="2" charset="-122"/>
              </a:rPr>
              <a:t>&gt;&gt;&gt; userName = raw_input('</a:t>
            </a:r>
            <a:r>
              <a:rPr lang="zh-CN" altLang="en-US" b="0" dirty="0">
                <a:latin typeface="宋体" panose="02010600030101010101" pitchFamily="2" charset="-122"/>
                <a:ea typeface="宋体" panose="02010600030101010101" pitchFamily="2" charset="-122"/>
              </a:rPr>
              <a:t>输入登录名：</a:t>
            </a:r>
            <a:r>
              <a:rPr lang="en-US" altLang="zh-CN"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zh-CN" altLang="en-US" b="0" dirty="0">
                <a:latin typeface="宋体" panose="02010600030101010101" pitchFamily="2" charset="-122"/>
                <a:ea typeface="宋体" panose="02010600030101010101" pitchFamily="2" charset="-122"/>
              </a:rPr>
              <a:t>输入登录名：李书豪</a:t>
            </a:r>
            <a:endParaRPr lang="zh-CN" altLang="en-US"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a:t>
            </a:r>
            <a:r>
              <a:rPr lang="zh-CN" altLang="en-US" b="0" dirty="0">
                <a:latin typeface="宋体" panose="02010600030101010101" pitchFamily="2" charset="-122"/>
                <a:ea typeface="宋体" panose="02010600030101010101" pitchFamily="2" charset="-122"/>
              </a:rPr>
              <a:t>你的登录名为</a:t>
            </a:r>
            <a:r>
              <a:rPr lang="en-US" altLang="zh-CN" b="0" dirty="0">
                <a:latin typeface="宋体" panose="02010600030101010101" pitchFamily="2" charset="-122"/>
                <a:ea typeface="宋体" panose="02010600030101010101" pitchFamily="2" charset="-122"/>
              </a:rPr>
              <a:t>', userName </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zh-CN" altLang="en-US" b="0" dirty="0">
                <a:latin typeface="宋体" panose="02010600030101010101" pitchFamily="2" charset="-122"/>
                <a:ea typeface="宋体" panose="02010600030101010101" pitchFamily="2" charset="-122"/>
              </a:rPr>
              <a:t>你的登录名为 李书豪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自动加空格</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raw_input()</a:t>
            </a:r>
            <a:r>
              <a:rPr lang="zh-CN" altLang="en-US" b="0" dirty="0">
                <a:solidFill>
                  <a:srgbClr val="C00000"/>
                </a:solidFill>
                <a:latin typeface="宋体" panose="02010600030101010101" pitchFamily="2" charset="-122"/>
                <a:ea typeface="宋体" panose="02010600030101010101" pitchFamily="2" charset="-122"/>
              </a:rPr>
              <a:t>：从用户那里得到数据输入；</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endParaRPr lang="zh-CN" altLang="en-US" b="0" dirty="0">
              <a:solidFill>
                <a:srgbClr val="C00000"/>
              </a:solidFill>
              <a:latin typeface="Arial" panose="020B0604020202020204" pitchFamily="34" charset="0"/>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myNumber = raw_input('</a:t>
            </a:r>
            <a:r>
              <a:rPr lang="zh-CN" altLang="en-US" b="0" dirty="0">
                <a:latin typeface="宋体" panose="02010600030101010101" pitchFamily="2" charset="-122"/>
                <a:ea typeface="宋体" panose="02010600030101010101" pitchFamily="2" charset="-122"/>
              </a:rPr>
              <a:t>输入一个数字</a:t>
            </a:r>
            <a:r>
              <a:rPr lang="en-US" altLang="zh-CN"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zh-CN" altLang="en-US" b="0" dirty="0">
                <a:latin typeface="宋体" panose="02010600030101010101" pitchFamily="2" charset="-122"/>
                <a:ea typeface="宋体" panose="02010600030101010101" pitchFamily="2" charset="-122"/>
              </a:rPr>
              <a:t>输入一个数字</a:t>
            </a:r>
            <a:r>
              <a:rPr lang="en-US" altLang="zh-CN" b="0" dirty="0">
                <a:latin typeface="宋体" panose="02010600030101010101" pitchFamily="2" charset="-122"/>
                <a:ea typeface="宋体" panose="02010600030101010101" pitchFamily="2" charset="-122"/>
              </a:rPr>
              <a:t>:1024</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a:t>
            </a:r>
            <a:r>
              <a:rPr lang="zh-CN" altLang="en-US" b="0" dirty="0">
                <a:latin typeface="宋体" panose="02010600030101010101" pitchFamily="2" charset="-122"/>
                <a:ea typeface="宋体" panose="02010600030101010101" pitchFamily="2" charset="-122"/>
              </a:rPr>
              <a:t>你输入数字的</a:t>
            </a:r>
            <a:r>
              <a:rPr lang="en-US" altLang="zh-CN" b="0" dirty="0">
                <a:latin typeface="宋体" panose="02010600030101010101" pitchFamily="2" charset="-122"/>
                <a:ea typeface="宋体" panose="02010600030101010101" pitchFamily="2" charset="-122"/>
              </a:rPr>
              <a:t>2</a:t>
            </a:r>
            <a:r>
              <a:rPr lang="zh-CN" altLang="en-US" b="0" dirty="0">
                <a:latin typeface="宋体" panose="02010600030101010101" pitchFamily="2" charset="-122"/>
                <a:ea typeface="宋体" panose="02010600030101010101" pitchFamily="2" charset="-122"/>
              </a:rPr>
              <a:t>倍是：</a:t>
            </a:r>
            <a:r>
              <a:rPr lang="en-US" altLang="zh-CN" b="0" dirty="0">
                <a:latin typeface="宋体" panose="02010600030101010101" pitchFamily="2" charset="-122"/>
                <a:ea typeface="宋体" panose="02010600030101010101" pitchFamily="2" charset="-122"/>
              </a:rPr>
              <a:t>%d' % (int(myNumber) * 2)</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zh-CN" altLang="en-US" b="0" dirty="0">
                <a:latin typeface="宋体" panose="02010600030101010101" pitchFamily="2" charset="-122"/>
                <a:ea typeface="宋体" panose="02010600030101010101" pitchFamily="2" charset="-122"/>
              </a:rPr>
              <a:t>你输入数字的</a:t>
            </a:r>
            <a:r>
              <a:rPr lang="en-US" altLang="zh-CN" b="0" dirty="0">
                <a:latin typeface="宋体" panose="02010600030101010101" pitchFamily="2" charset="-122"/>
                <a:ea typeface="宋体" panose="02010600030101010101" pitchFamily="2" charset="-122"/>
              </a:rPr>
              <a:t>2</a:t>
            </a:r>
            <a:r>
              <a:rPr lang="zh-CN" altLang="en-US" b="0" dirty="0">
                <a:latin typeface="宋体" panose="02010600030101010101" pitchFamily="2" charset="-122"/>
                <a:ea typeface="宋体" panose="02010600030101010101" pitchFamily="2" charset="-122"/>
              </a:rPr>
              <a:t>倍是：</a:t>
            </a:r>
            <a:r>
              <a:rPr lang="en-US" altLang="zh-CN" b="0" dirty="0">
                <a:latin typeface="宋体" panose="02010600030101010101" pitchFamily="2" charset="-122"/>
                <a:ea typeface="宋体" panose="02010600030101010101" pitchFamily="2" charset="-122"/>
              </a:rPr>
              <a:t>2048</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int() </a:t>
            </a:r>
            <a:r>
              <a:rPr lang="zh-CN" altLang="en-US" b="0" dirty="0">
                <a:solidFill>
                  <a:srgbClr val="C00000"/>
                </a:solidFill>
                <a:latin typeface="宋体" panose="02010600030101010101" pitchFamily="2" charset="-122"/>
                <a:ea typeface="宋体" panose="02010600030101010101" pitchFamily="2" charset="-122"/>
              </a:rPr>
              <a:t>字符串转换为整型</a:t>
            </a:r>
            <a:endParaRPr lang="en-US" altLang="zh-CN"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4819"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4820"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4821" name="Group 5"/>
          <p:cNvGrpSpPr/>
          <p:nvPr/>
        </p:nvGrpSpPr>
        <p:grpSpPr>
          <a:xfrm>
            <a:off x="8347075" y="1531938"/>
            <a:ext cx="115888" cy="611187"/>
            <a:chOff x="5311" y="1135"/>
            <a:chExt cx="73" cy="346"/>
          </a:xfrm>
        </p:grpSpPr>
        <p:sp>
          <p:nvSpPr>
            <p:cNvPr id="34835"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6"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7"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8"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9"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40"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4822"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操作符</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4824" name="Group 16"/>
          <p:cNvGrpSpPr/>
          <p:nvPr/>
        </p:nvGrpSpPr>
        <p:grpSpPr>
          <a:xfrm flipH="1">
            <a:off x="774700" y="1512888"/>
            <a:ext cx="115888" cy="611187"/>
            <a:chOff x="5311" y="1135"/>
            <a:chExt cx="73" cy="346"/>
          </a:xfrm>
        </p:grpSpPr>
        <p:sp>
          <p:nvSpPr>
            <p:cNvPr id="34827"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28"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29"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0"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1"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4832"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4825" name="Rectangle 24"/>
          <p:cNvSpPr/>
          <p:nvPr/>
        </p:nvSpPr>
        <p:spPr>
          <a:xfrm>
            <a:off x="857250" y="2333625"/>
            <a:ext cx="7500938" cy="3859213"/>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标准算术操作符：</a:t>
            </a:r>
            <a:r>
              <a:rPr lang="en-US" altLang="zh-CN" sz="2000" b="0" dirty="0">
                <a:latin typeface="黑体" panose="02010609060101010101" pitchFamily="49" charset="-122"/>
                <a:ea typeface="黑体" panose="02010609060101010101" pitchFamily="49" charset="-122"/>
              </a:rPr>
              <a:t>+  -  *  /  //</a:t>
            </a:r>
            <a:r>
              <a:rPr lang="zh-CN" altLang="en-US" sz="2000" b="0" dirty="0">
                <a:latin typeface="黑体" panose="02010609060101010101" pitchFamily="49" charset="-122"/>
                <a:ea typeface="黑体" panose="02010609060101010101" pitchFamily="49" charset="-122"/>
              </a:rPr>
              <a:t>取整</a:t>
            </a:r>
            <a:r>
              <a:rPr lang="en-US" altLang="zh-CN" sz="2000" b="0" dirty="0">
                <a:latin typeface="黑体" panose="02010609060101010101" pitchFamily="49" charset="-122"/>
                <a:ea typeface="黑体" panose="02010609060101010101" pitchFamily="49" charset="-122"/>
              </a:rPr>
              <a:t>  %</a:t>
            </a:r>
            <a:r>
              <a:rPr lang="zh-CN" altLang="en-US" sz="2000" b="0" dirty="0">
                <a:latin typeface="黑体" panose="02010609060101010101" pitchFamily="49" charset="-122"/>
                <a:ea typeface="黑体" panose="02010609060101010101" pitchFamily="49" charset="-122"/>
              </a:rPr>
              <a:t>取余</a:t>
            </a:r>
            <a:r>
              <a:rPr lang="en-US" altLang="zh-CN" sz="2000" b="0" dirty="0">
                <a:latin typeface="黑体" panose="02010609060101010101" pitchFamily="49" charset="-122"/>
                <a:ea typeface="黑体" panose="02010609060101010101" pitchFamily="49" charset="-122"/>
              </a:rPr>
              <a:t>  **</a:t>
            </a:r>
            <a:r>
              <a:rPr lang="zh-CN" altLang="en-US" sz="2000" b="0" dirty="0">
                <a:latin typeface="黑体" panose="02010609060101010101" pitchFamily="49" charset="-122"/>
                <a:ea typeface="黑体" panose="02010609060101010101" pitchFamily="49" charset="-122"/>
              </a:rPr>
              <a:t>乘方</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-2 * 3 + 2010 // 4 ** 2</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(-2 * 3) + (2010 // (4 ** 2))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括号增加可读性</a:t>
            </a:r>
            <a:endParaRPr lang="en-US" altLang="zh-CN" b="0" dirty="0">
              <a:solidFill>
                <a:srgbClr val="C00000"/>
              </a:solidFill>
              <a:latin typeface="宋体" panose="02010600030101010101" pitchFamily="2" charset="-122"/>
              <a:ea typeface="宋体" panose="02010600030101010101" pitchFamily="2" charset="-122"/>
            </a:endParaRPr>
          </a:p>
          <a:p>
            <a:pPr>
              <a:lnSpc>
                <a:spcPct val="120000"/>
              </a:lnSpc>
            </a:pPr>
            <a:r>
              <a:rPr lang="zh-CN" altLang="en-US" sz="2000" b="0" dirty="0">
                <a:solidFill>
                  <a:srgbClr val="000000"/>
                </a:solidFill>
                <a:latin typeface="黑体" panose="02010609060101010101" pitchFamily="49" charset="-122"/>
                <a:ea typeface="黑体" panose="02010609060101010101" pitchFamily="49" charset="-122"/>
              </a:rPr>
              <a:t>标准比较操作符：</a:t>
            </a:r>
            <a:r>
              <a:rPr lang="en-US" altLang="zh-CN" sz="2000" b="0" dirty="0">
                <a:solidFill>
                  <a:srgbClr val="000000"/>
                </a:solidFill>
                <a:latin typeface="黑体" panose="02010609060101010101" pitchFamily="49" charset="-122"/>
                <a:ea typeface="黑体" panose="02010609060101010101" pitchFamily="49" charset="-122"/>
              </a:rPr>
              <a:t>&lt;  &lt;=  &gt;  &gt;=  ==  !=  &lt;&gt;</a:t>
            </a:r>
            <a:endParaRPr lang="en-US" altLang="zh-CN"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3.14 &lt;= 3.1415926</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True</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3.14 != 3.14  </a:t>
            </a:r>
            <a:r>
              <a:rPr lang="en-US" altLang="zh-CN" b="0" dirty="0">
                <a:solidFill>
                  <a:srgbClr val="C00000"/>
                </a:solidFill>
                <a:latin typeface="宋体" panose="02010600030101010101" pitchFamily="2" charset="-122"/>
                <a:ea typeface="宋体" panose="02010600030101010101" pitchFamily="2" charset="-122"/>
              </a:rPr>
              <a:t># &lt;&gt;</a:t>
            </a:r>
            <a:r>
              <a:rPr lang="zh-CN" altLang="en-US" b="0" dirty="0">
                <a:solidFill>
                  <a:srgbClr val="C00000"/>
                </a:solidFill>
                <a:latin typeface="宋体" panose="02010600030101010101" pitchFamily="2" charset="-122"/>
                <a:ea typeface="宋体" panose="02010600030101010101" pitchFamily="2" charset="-122"/>
              </a:rPr>
              <a:t>渐渐被淘汰</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False</a:t>
            </a:r>
            <a:endParaRPr lang="en-US" altLang="zh-CN" b="0" dirty="0">
              <a:latin typeface="宋体" panose="02010600030101010101" pitchFamily="2" charset="-122"/>
              <a:ea typeface="宋体" panose="02010600030101010101" pitchFamily="2" charset="-122"/>
            </a:endParaRPr>
          </a:p>
          <a:p>
            <a:pPr>
              <a:lnSpc>
                <a:spcPct val="120000"/>
              </a:lnSpc>
            </a:pPr>
            <a:r>
              <a:rPr lang="zh-CN" altLang="en-US" sz="2000" b="0" dirty="0">
                <a:solidFill>
                  <a:srgbClr val="000000"/>
                </a:solidFill>
                <a:latin typeface="黑体" panose="02010609060101010101" pitchFamily="49" charset="-122"/>
                <a:ea typeface="黑体" panose="02010609060101010101" pitchFamily="49" charset="-122"/>
              </a:rPr>
              <a:t>逻辑操作符：</a:t>
            </a:r>
            <a:r>
              <a:rPr lang="en-US" altLang="zh-CN" sz="2000" b="0" dirty="0">
                <a:solidFill>
                  <a:srgbClr val="000000"/>
                </a:solidFill>
                <a:latin typeface="黑体" panose="02010609060101010101" pitchFamily="49" charset="-122"/>
                <a:ea typeface="黑体" panose="02010609060101010101" pitchFamily="49" charset="-122"/>
              </a:rPr>
              <a:t>and  or  not</a:t>
            </a:r>
            <a:endParaRPr lang="en-US" altLang="zh-CN"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((2 &lt; 4) and (2 == 4)) or (not (3 &lt; 4 &lt; 5))</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False             </a:t>
            </a:r>
            <a:r>
              <a:rPr lang="en-US" altLang="zh-CN" b="0" dirty="0">
                <a:solidFill>
                  <a:srgbClr val="C00000"/>
                </a:solidFill>
                <a:latin typeface="宋体" panose="02010600030101010101" pitchFamily="2" charset="-122"/>
                <a:ea typeface="宋体" panose="02010600030101010101" pitchFamily="2" charset="-122"/>
              </a:rPr>
              <a:t># 3 &lt; 4 &lt; 5 </a:t>
            </a:r>
            <a:r>
              <a:rPr lang="zh-CN" altLang="en-US" b="0" dirty="0">
                <a:solidFill>
                  <a:srgbClr val="C00000"/>
                </a:solidFill>
                <a:latin typeface="宋体" panose="02010600030101010101" pitchFamily="2" charset="-122"/>
                <a:ea typeface="宋体" panose="02010600030101010101" pitchFamily="2" charset="-122"/>
              </a:rPr>
              <a:t>等价于 </a:t>
            </a:r>
            <a:r>
              <a:rPr lang="en-US" altLang="zh-CN" b="0" dirty="0">
                <a:solidFill>
                  <a:srgbClr val="C00000"/>
                </a:solidFill>
                <a:latin typeface="宋体" panose="02010600030101010101" pitchFamily="2" charset="-122"/>
                <a:ea typeface="宋体" panose="02010600030101010101" pitchFamily="2" charset="-122"/>
              </a:rPr>
              <a:t>3 &lt; 4 and 4 &lt; 5</a:t>
            </a:r>
            <a:r>
              <a:rPr lang="zh-CN" altLang="en-US" b="0" dirty="0">
                <a:solidFill>
                  <a:srgbClr val="C00000"/>
                </a:solidFill>
                <a:latin typeface="宋体" panose="02010600030101010101" pitchFamily="2" charset="-122"/>
                <a:ea typeface="宋体" panose="02010600030101010101" pitchFamily="2" charset="-122"/>
              </a:rPr>
              <a:t>，简洁！</a:t>
            </a:r>
            <a:endParaRPr lang="en-US" altLang="zh-CN"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5843"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5844"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5845" name="Group 5"/>
          <p:cNvGrpSpPr/>
          <p:nvPr/>
        </p:nvGrpSpPr>
        <p:grpSpPr>
          <a:xfrm>
            <a:off x="8347075" y="1531938"/>
            <a:ext cx="115888" cy="611187"/>
            <a:chOff x="5311" y="1135"/>
            <a:chExt cx="73" cy="346"/>
          </a:xfrm>
        </p:grpSpPr>
        <p:sp>
          <p:nvSpPr>
            <p:cNvPr id="35859"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60"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61"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62"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63"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64"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5846"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赋值，数据类型</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5848" name="Group 16"/>
          <p:cNvGrpSpPr/>
          <p:nvPr/>
        </p:nvGrpSpPr>
        <p:grpSpPr>
          <a:xfrm flipH="1">
            <a:off x="774700" y="1512888"/>
            <a:ext cx="115888" cy="611187"/>
            <a:chOff x="5311" y="1135"/>
            <a:chExt cx="73" cy="346"/>
          </a:xfrm>
        </p:grpSpPr>
        <p:sp>
          <p:nvSpPr>
            <p:cNvPr id="35851"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52"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53"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54"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55"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5856"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5849" name="Rectangle 24"/>
          <p:cNvSpPr/>
          <p:nvPr/>
        </p:nvSpPr>
        <p:spPr>
          <a:xfrm>
            <a:off x="857250" y="2333625"/>
            <a:ext cx="7500938" cy="3822700"/>
          </a:xfrm>
          <a:prstGeom prst="rect">
            <a:avLst/>
          </a:prstGeom>
          <a:noFill/>
          <a:ln w="9525">
            <a:noFill/>
          </a:ln>
        </p:spPr>
        <p:txBody>
          <a:bodyPr>
            <a:spAutoFit/>
          </a:bodyPr>
          <a:p>
            <a:pPr>
              <a:lnSpc>
                <a:spcPct val="120000"/>
              </a:lnSpc>
            </a:pPr>
            <a:r>
              <a:rPr lang="en-US" altLang="zh-CN" sz="2000" b="0" dirty="0">
                <a:latin typeface="黑体" panose="02010609060101010101" pitchFamily="49" charset="-122"/>
                <a:ea typeface="黑体" panose="02010609060101010101" pitchFamily="49" charset="-122"/>
              </a:rPr>
              <a:t>Python</a:t>
            </a:r>
            <a:r>
              <a:rPr lang="zh-CN" altLang="en-US" sz="2000" b="0" dirty="0">
                <a:latin typeface="黑体" panose="02010609060101010101" pitchFamily="49" charset="-122"/>
                <a:ea typeface="黑体" panose="02010609060101010101" pitchFamily="49" charset="-122"/>
              </a:rPr>
              <a:t>变量名规则与其他编程语言一样，并且大小写敏感</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pptname = </a:t>
            </a:r>
            <a:r>
              <a:rPr lang="zh-CN" altLang="en-US" b="0" dirty="0">
                <a:latin typeface="宋体" panose="02010600030101010101" pitchFamily="2" charset="-122"/>
                <a:ea typeface="宋体" panose="02010600030101010101" pitchFamily="2" charset="-122"/>
              </a:rPr>
              <a:t>“</a:t>
            </a:r>
            <a:r>
              <a:rPr lang="en-US" altLang="zh-CN" b="0" dirty="0">
                <a:latin typeface="宋体" panose="02010600030101010101" pitchFamily="2" charset="-122"/>
                <a:ea typeface="宋体" panose="02010600030101010101" pitchFamily="2" charset="-122"/>
              </a:rPr>
              <a:t>Introction to Python”</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pptName = “Python</a:t>
            </a:r>
            <a:r>
              <a:rPr lang="zh-CN" altLang="en-US" b="0" dirty="0">
                <a:latin typeface="宋体" panose="02010600030101010101" pitchFamily="2" charset="-122"/>
                <a:ea typeface="宋体" panose="02010600030101010101" pitchFamily="2" charset="-122"/>
              </a:rPr>
              <a:t>入门</a:t>
            </a:r>
            <a:r>
              <a:rPr lang="en-US" altLang="zh-CN"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height = 1.71</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age = 26</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n = height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n *= 100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等价于 </a:t>
            </a:r>
            <a:r>
              <a:rPr lang="en-US" altLang="zh-CN" b="0" dirty="0">
                <a:solidFill>
                  <a:srgbClr val="C00000"/>
                </a:solidFill>
                <a:latin typeface="宋体" panose="02010600030101010101" pitchFamily="2" charset="-122"/>
                <a:ea typeface="宋体" panose="02010600030101010101" pitchFamily="2" charset="-122"/>
              </a:rPr>
              <a:t>n = n * 100</a:t>
            </a:r>
            <a:endParaRPr lang="en-US" altLang="zh-CN" b="0" dirty="0">
              <a:solidFill>
                <a:srgbClr val="C00000"/>
              </a:solidFill>
              <a:latin typeface="宋体" panose="02010600030101010101" pitchFamily="2" charset="-122"/>
              <a:ea typeface="宋体" panose="02010600030101010101" pitchFamily="2" charset="-122"/>
            </a:endParaRPr>
          </a:p>
          <a:p>
            <a:pPr>
              <a:lnSpc>
                <a:spcPct val="120000"/>
              </a:lnSpc>
            </a:pPr>
            <a:r>
              <a:rPr lang="zh-CN" altLang="en-US" sz="2000" b="0" dirty="0">
                <a:solidFill>
                  <a:srgbClr val="000000"/>
                </a:solidFill>
                <a:latin typeface="黑体" panose="02010609060101010101" pitchFamily="49" charset="-122"/>
                <a:ea typeface="黑体" panose="02010609060101010101" pitchFamily="49" charset="-122"/>
              </a:rPr>
              <a:t>五种基本数字类型：</a:t>
            </a:r>
            <a:r>
              <a:rPr lang="en-US" altLang="zh-CN" sz="2000" b="0" dirty="0">
                <a:solidFill>
                  <a:srgbClr val="000000"/>
                </a:solidFill>
                <a:latin typeface="黑体" panose="02010609060101010101" pitchFamily="49" charset="-122"/>
                <a:ea typeface="黑体" panose="02010609060101010101" pitchFamily="49" charset="-122"/>
              </a:rPr>
              <a:t>int  long  bool  float  complex</a:t>
            </a:r>
            <a:r>
              <a:rPr lang="zh-CN" altLang="en-US" sz="2000" b="0" dirty="0">
                <a:solidFill>
                  <a:srgbClr val="000000"/>
                </a:solidFill>
                <a:latin typeface="黑体" panose="02010609060101010101" pitchFamily="49" charset="-122"/>
                <a:ea typeface="黑体" panose="02010609060101010101" pitchFamily="49" charset="-122"/>
              </a:rPr>
              <a:t>复数</a:t>
            </a:r>
            <a:endParaRPr lang="zh-CN" altLang="en-US"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0102  -128  0x80  -0XA9;  12345678902010L</a:t>
            </a:r>
            <a:r>
              <a:rPr lang="zh-CN" altLang="en-US" b="0" dirty="0">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-0xABCDEF123456L;</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True  False;  3.1415926  -1.2E-14  10.  32.1e10;</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6.54+3.21j  -1.23+45.6J  0+1j  99-88j  -0.142857+0j</a:t>
            </a:r>
            <a:endParaRPr lang="en-US" altLang="zh-CN" b="0" dirty="0">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6867"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6868"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6869" name="Group 5"/>
          <p:cNvGrpSpPr/>
          <p:nvPr/>
        </p:nvGrpSpPr>
        <p:grpSpPr>
          <a:xfrm>
            <a:off x="8347075" y="1531938"/>
            <a:ext cx="115888" cy="611187"/>
            <a:chOff x="5311" y="1135"/>
            <a:chExt cx="73" cy="346"/>
          </a:xfrm>
        </p:grpSpPr>
        <p:sp>
          <p:nvSpPr>
            <p:cNvPr id="36883"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84"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85"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86"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87"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88"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6870"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数据类型</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字符串</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6872" name="Group 16"/>
          <p:cNvGrpSpPr/>
          <p:nvPr/>
        </p:nvGrpSpPr>
        <p:grpSpPr>
          <a:xfrm flipH="1">
            <a:off x="774700" y="1512888"/>
            <a:ext cx="115888" cy="611187"/>
            <a:chOff x="5311" y="1135"/>
            <a:chExt cx="73" cy="346"/>
          </a:xfrm>
        </p:grpSpPr>
        <p:sp>
          <p:nvSpPr>
            <p:cNvPr id="36875"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76"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77"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78"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79"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6880"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6873" name="Rectangle 24"/>
          <p:cNvSpPr/>
          <p:nvPr/>
        </p:nvSpPr>
        <p:spPr>
          <a:xfrm>
            <a:off x="857250" y="2333625"/>
            <a:ext cx="7500938" cy="3786188"/>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字符串：</a:t>
            </a:r>
            <a:r>
              <a:rPr lang="en-US" altLang="zh-CN" sz="2000" b="0" dirty="0">
                <a:latin typeface="黑体" panose="02010609060101010101" pitchFamily="49" charset="-122"/>
                <a:ea typeface="黑体" panose="02010609060101010101" pitchFamily="49" charset="-122"/>
              </a:rPr>
              <a:t>[]</a:t>
            </a:r>
            <a:r>
              <a:rPr lang="zh-CN" altLang="en-US" sz="2000" b="0" dirty="0">
                <a:latin typeface="黑体" panose="02010609060101010101" pitchFamily="49" charset="-122"/>
                <a:ea typeface="黑体" panose="02010609060101010101" pitchFamily="49" charset="-122"/>
              </a:rPr>
              <a:t>索引操作符  </a:t>
            </a:r>
            <a:r>
              <a:rPr lang="en-US" altLang="zh-CN" sz="2000" b="0" dirty="0">
                <a:latin typeface="黑体" panose="02010609060101010101" pitchFamily="49" charset="-122"/>
                <a:ea typeface="黑体" panose="02010609060101010101" pitchFamily="49" charset="-122"/>
              </a:rPr>
              <a:t>[:]</a:t>
            </a:r>
            <a:r>
              <a:rPr lang="zh-CN" altLang="en-US" sz="2000" b="0" dirty="0">
                <a:latin typeface="黑体" panose="02010609060101010101" pitchFamily="49" charset="-122"/>
                <a:ea typeface="黑体" panose="02010609060101010101" pitchFamily="49" charset="-122"/>
              </a:rPr>
              <a:t>切片操作符  </a:t>
            </a:r>
            <a:r>
              <a:rPr lang="en-US" altLang="zh-CN" sz="2000" b="0" dirty="0">
                <a:latin typeface="黑体" panose="02010609060101010101" pitchFamily="49" charset="-122"/>
                <a:ea typeface="黑体" panose="02010609060101010101" pitchFamily="49" charset="-122"/>
              </a:rPr>
              <a:t>+</a:t>
            </a:r>
            <a:r>
              <a:rPr lang="zh-CN" altLang="en-US" sz="2000" b="0" dirty="0">
                <a:latin typeface="黑体" panose="02010609060101010101" pitchFamily="49" charset="-122"/>
                <a:ea typeface="黑体" panose="02010609060101010101" pitchFamily="49" charset="-122"/>
              </a:rPr>
              <a:t>连接运算  </a:t>
            </a:r>
            <a:r>
              <a:rPr lang="en-US" altLang="zh-CN" sz="2000" b="0" dirty="0">
                <a:latin typeface="黑体" panose="02010609060101010101" pitchFamily="49" charset="-122"/>
                <a:ea typeface="黑体" panose="02010609060101010101" pitchFamily="49" charset="-122"/>
              </a:rPr>
              <a:t>*</a:t>
            </a:r>
            <a:r>
              <a:rPr lang="zh-CN" altLang="en-US" sz="2000" b="0" dirty="0">
                <a:latin typeface="黑体" panose="02010609060101010101" pitchFamily="49" charset="-122"/>
                <a:ea typeface="黑体" panose="02010609060101010101" pitchFamily="49" charset="-122"/>
              </a:rPr>
              <a:t>重复运算</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strPython = 'Python'</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strIsCool = 'is cool!'</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strPython[0]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第一个字符 </a:t>
            </a:r>
            <a:r>
              <a:rPr lang="en-US" altLang="zh-CN" b="0" dirty="0">
                <a:solidFill>
                  <a:srgbClr val="C00000"/>
                </a:solidFill>
                <a:latin typeface="宋体" panose="02010600030101010101" pitchFamily="2" charset="-122"/>
                <a:ea typeface="宋体" panose="02010600030101010101" pitchFamily="2" charset="-122"/>
              </a:rPr>
              <a:t>strPython[2:5]: tho</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strIsCool[-1]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最后一个字符 </a:t>
            </a:r>
            <a:r>
              <a:rPr lang="en-US" altLang="zh-CN" b="0" dirty="0">
                <a:solidFill>
                  <a:srgbClr val="C00000"/>
                </a:solidFill>
                <a:latin typeface="宋体" panose="02010600030101010101" pitchFamily="2" charset="-122"/>
                <a:ea typeface="宋体" panose="02010600030101010101" pitchFamily="2" charset="-122"/>
              </a:rPr>
              <a:t>strIsCool[:2]: is</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strPython + ‘ ’ + strIsCool   </a:t>
            </a:r>
            <a:r>
              <a:rPr lang="en-US" altLang="zh-CN" b="0" dirty="0">
                <a:solidFill>
                  <a:srgbClr val="C00000"/>
                </a:solidFill>
                <a:latin typeface="宋体" panose="02010600030101010101" pitchFamily="2" charset="-122"/>
                <a:ea typeface="宋体" panose="02010600030101010101" pitchFamily="2" charset="-122"/>
              </a:rPr>
              <a:t># \n</a:t>
            </a:r>
            <a:r>
              <a:rPr lang="zh-CN" altLang="en-US" b="0" dirty="0">
                <a:solidFill>
                  <a:srgbClr val="C00000"/>
                </a:solidFill>
                <a:latin typeface="宋体" panose="02010600030101010101" pitchFamily="2" charset="-122"/>
                <a:ea typeface="宋体" panose="02010600030101010101" pitchFamily="2" charset="-122"/>
              </a:rPr>
              <a:t>：回车</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'Python is cool!’</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 * 30</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7891"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7892"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7893" name="Group 5"/>
          <p:cNvGrpSpPr/>
          <p:nvPr/>
        </p:nvGrpSpPr>
        <p:grpSpPr>
          <a:xfrm>
            <a:off x="8347075" y="1531938"/>
            <a:ext cx="115888" cy="611187"/>
            <a:chOff x="5311" y="1135"/>
            <a:chExt cx="73" cy="346"/>
          </a:xfrm>
        </p:grpSpPr>
        <p:sp>
          <p:nvSpPr>
            <p:cNvPr id="37907"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8"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9"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10"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11"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12"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7894"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数据类型</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列表、元组、字典</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7896" name="Group 16"/>
          <p:cNvGrpSpPr/>
          <p:nvPr/>
        </p:nvGrpSpPr>
        <p:grpSpPr>
          <a:xfrm flipH="1">
            <a:off x="774700" y="1512888"/>
            <a:ext cx="115888" cy="611187"/>
            <a:chOff x="5311" y="1135"/>
            <a:chExt cx="73" cy="346"/>
          </a:xfrm>
        </p:grpSpPr>
        <p:sp>
          <p:nvSpPr>
            <p:cNvPr id="37899"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0"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1"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2"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3"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7904"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7897" name="Rectangle 24"/>
          <p:cNvSpPr/>
          <p:nvPr/>
        </p:nvSpPr>
        <p:spPr>
          <a:xfrm>
            <a:off x="857250" y="2333625"/>
            <a:ext cx="7500938" cy="3822700"/>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列表</a:t>
            </a:r>
            <a:r>
              <a:rPr lang="en-US" altLang="zh-CN" sz="2000" b="0" dirty="0">
                <a:latin typeface="黑体" panose="02010609060101010101" pitchFamily="49" charset="-122"/>
                <a:ea typeface="黑体" panose="02010609060101010101" pitchFamily="49" charset="-122"/>
              </a:rPr>
              <a:t>(list)</a:t>
            </a:r>
            <a:r>
              <a:rPr lang="zh-CN" altLang="en-US" sz="2000" b="0" dirty="0">
                <a:latin typeface="黑体" panose="02010609060101010101" pitchFamily="49" charset="-122"/>
                <a:ea typeface="黑体" panose="02010609060101010101" pitchFamily="49" charset="-122"/>
              </a:rPr>
              <a:t>和元组</a:t>
            </a:r>
            <a:r>
              <a:rPr lang="en-US" altLang="zh-CN" sz="2000" b="0" dirty="0">
                <a:latin typeface="黑体" panose="02010609060101010101" pitchFamily="49" charset="-122"/>
                <a:ea typeface="黑体" panose="02010609060101010101" pitchFamily="49" charset="-122"/>
              </a:rPr>
              <a:t>(tuple)</a:t>
            </a:r>
            <a:r>
              <a:rPr lang="zh-CN" altLang="en-US" sz="2000" b="0" dirty="0">
                <a:latin typeface="黑体" panose="02010609060101010101" pitchFamily="49" charset="-122"/>
                <a:ea typeface="黑体" panose="02010609060101010101" pitchFamily="49" charset="-122"/>
              </a:rPr>
              <a:t>：可以看成普通的“数组”</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numberList = [1, 2, 3, 4, 5, 6, 7, 8, 9, 0]</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mixList = [‘Li Shuhao’, 26, 1.71]</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mixTuple = (‘Python’, ‘is’, ‘cool’)</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元组可以看成只读的列表，如：</a:t>
            </a:r>
            <a:r>
              <a:rPr lang="en-US" altLang="zh-CN" b="0" dirty="0">
                <a:solidFill>
                  <a:srgbClr val="C00000"/>
                </a:solidFill>
                <a:latin typeface="宋体" panose="02010600030101010101" pitchFamily="2" charset="-122"/>
                <a:ea typeface="宋体" panose="02010600030101010101" pitchFamily="2" charset="-122"/>
              </a:rPr>
              <a:t>mixTuple[0] = ‘C++’, </a:t>
            </a:r>
            <a:r>
              <a:rPr lang="zh-CN" altLang="en-US" b="0" dirty="0">
                <a:solidFill>
                  <a:srgbClr val="C00000"/>
                </a:solidFill>
                <a:latin typeface="宋体" panose="02010600030101010101" pitchFamily="2" charset="-122"/>
                <a:ea typeface="宋体" panose="02010600030101010101" pitchFamily="2" charset="-122"/>
              </a:rPr>
              <a:t>出错！</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print mixTuple[0], mixTuple[1], mixTuple[-1]</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Python is cool</a:t>
            </a:r>
            <a:endParaRPr lang="en-US" altLang="zh-CN" b="0" dirty="0">
              <a:latin typeface="宋体" panose="02010600030101010101" pitchFamily="2" charset="-122"/>
              <a:ea typeface="宋体" panose="02010600030101010101" pitchFamily="2" charset="-122"/>
            </a:endParaRPr>
          </a:p>
          <a:p>
            <a:pPr>
              <a:lnSpc>
                <a:spcPct val="120000"/>
              </a:lnSpc>
            </a:pPr>
            <a:r>
              <a:rPr lang="zh-CN" altLang="en-US" sz="2000" b="0" dirty="0">
                <a:solidFill>
                  <a:srgbClr val="000000"/>
                </a:solidFill>
                <a:latin typeface="黑体" panose="02010609060101010101" pitchFamily="49" charset="-122"/>
                <a:ea typeface="黑体" panose="02010609060101010101" pitchFamily="49" charset="-122"/>
              </a:rPr>
              <a:t>字典</a:t>
            </a:r>
            <a:r>
              <a:rPr lang="en-US" altLang="zh-CN" sz="2000" b="0" dirty="0">
                <a:solidFill>
                  <a:srgbClr val="000000"/>
                </a:solidFill>
                <a:latin typeface="黑体" panose="02010609060101010101" pitchFamily="49" charset="-122"/>
                <a:ea typeface="黑体" panose="02010609060101010101" pitchFamily="49" charset="-122"/>
              </a:rPr>
              <a:t>(dictionary)</a:t>
            </a:r>
            <a:r>
              <a:rPr lang="zh-CN" altLang="en-US" sz="2000" b="0" dirty="0">
                <a:solidFill>
                  <a:srgbClr val="000000"/>
                </a:solidFill>
                <a:latin typeface="黑体" panose="02010609060101010101" pitchFamily="49" charset="-122"/>
                <a:ea typeface="黑体" panose="02010609060101010101" pitchFamily="49" charset="-122"/>
              </a:rPr>
              <a:t>：由键值对</a:t>
            </a:r>
            <a:r>
              <a:rPr lang="en-US" altLang="zh-CN" sz="2000" b="0" dirty="0">
                <a:solidFill>
                  <a:srgbClr val="000000"/>
                </a:solidFill>
                <a:latin typeface="黑体" panose="02010609060101010101" pitchFamily="49" charset="-122"/>
                <a:ea typeface="黑体" panose="02010609060101010101" pitchFamily="49" charset="-122"/>
              </a:rPr>
              <a:t>(Key-Value)</a:t>
            </a:r>
            <a:r>
              <a:rPr lang="zh-CN" altLang="en-US" sz="2000" b="0" dirty="0">
                <a:solidFill>
                  <a:srgbClr val="000000"/>
                </a:solidFill>
                <a:latin typeface="黑体" panose="02010609060101010101" pitchFamily="49" charset="-122"/>
                <a:ea typeface="黑体" panose="02010609060101010101" pitchFamily="49" charset="-122"/>
              </a:rPr>
              <a:t>构成</a:t>
            </a:r>
            <a:endParaRPr lang="en-US" altLang="zh-CN" sz="2000" b="0" dirty="0">
              <a:solidFill>
                <a:srgbClr val="000000"/>
              </a:solidFill>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myDict = {'name':'LiShuhao', 'height':171, 'age':26}</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 for mKey in myDict:</a:t>
            </a:r>
            <a:endParaRPr lang="en-US" altLang="zh-CN" b="0" dirty="0">
              <a:latin typeface="宋体" panose="02010600030101010101" pitchFamily="2" charset="-122"/>
              <a:ea typeface="宋体" panose="02010600030101010101" pitchFamily="2" charset="-122"/>
            </a:endParaRPr>
          </a:p>
          <a:p>
            <a:pPr lvl="2" eaLnBrk="1" hangingPunct="1">
              <a:lnSpc>
                <a:spcPct val="120000"/>
              </a:lnSpc>
              <a:buNone/>
            </a:pPr>
            <a:r>
              <a:rPr lang="en-US" altLang="zh-CN" b="0" dirty="0">
                <a:latin typeface="宋体" panose="02010600030101010101" pitchFamily="2" charset="-122"/>
                <a:ea typeface="宋体" panose="02010600030101010101" pitchFamily="2" charset="-122"/>
              </a:rPr>
              <a:t>    print mKey, myDict[mKey]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缩进： </a:t>
            </a:r>
            <a:r>
              <a:rPr lang="en-US" altLang="zh-CN" b="0" dirty="0">
                <a:solidFill>
                  <a:srgbClr val="C00000"/>
                </a:solidFill>
                <a:latin typeface="宋体" panose="02010600030101010101" pitchFamily="2" charset="-122"/>
                <a:ea typeface="宋体" panose="02010600030101010101" pitchFamily="2" charset="-122"/>
              </a:rPr>
              <a:t>Tab</a:t>
            </a:r>
            <a:r>
              <a:rPr lang="zh-CN" altLang="en-US" b="0" dirty="0">
                <a:solidFill>
                  <a:srgbClr val="C00000"/>
                </a:solidFill>
                <a:latin typeface="宋体" panose="02010600030101010101" pitchFamily="2" charset="-122"/>
                <a:ea typeface="宋体" panose="02010600030101010101" pitchFamily="2" charset="-122"/>
              </a:rPr>
              <a:t>，空格</a:t>
            </a:r>
            <a:endParaRPr lang="en-US" altLang="zh-CN"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8915"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8916"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8917" name="Group 5"/>
          <p:cNvGrpSpPr/>
          <p:nvPr/>
        </p:nvGrpSpPr>
        <p:grpSpPr>
          <a:xfrm>
            <a:off x="8347075" y="1531938"/>
            <a:ext cx="115888" cy="611187"/>
            <a:chOff x="5311" y="1135"/>
            <a:chExt cx="73" cy="346"/>
          </a:xfrm>
        </p:grpSpPr>
        <p:sp>
          <p:nvSpPr>
            <p:cNvPr id="38931"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32"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33"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34"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35"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36"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8918"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缩进，</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while</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循环语句，</a:t>
            </a: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if</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条件语句</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8920" name="Group 16"/>
          <p:cNvGrpSpPr/>
          <p:nvPr/>
        </p:nvGrpSpPr>
        <p:grpSpPr>
          <a:xfrm flipH="1">
            <a:off x="774700" y="1512888"/>
            <a:ext cx="115888" cy="611187"/>
            <a:chOff x="5311" y="1135"/>
            <a:chExt cx="73" cy="346"/>
          </a:xfrm>
        </p:grpSpPr>
        <p:sp>
          <p:nvSpPr>
            <p:cNvPr id="38923"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24"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25"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26"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27"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8928"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93" name="Rectangle 24"/>
          <p:cNvSpPr>
            <a:spLocks noChangeArrowheads="1"/>
          </p:cNvSpPr>
          <p:nvPr/>
        </p:nvSpPr>
        <p:spPr bwMode="gray">
          <a:xfrm>
            <a:off x="857250" y="2333625"/>
            <a:ext cx="7500938" cy="3859213"/>
          </a:xfrm>
          <a:prstGeom prst="rect">
            <a:avLst/>
          </a:prstGeom>
          <a:noFill/>
          <a:ln w="9525" algn="ctr">
            <a:noFill/>
            <a:miter lim="800000"/>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rPr>
              <a:t>缩进：简洁、可读性好</a:t>
            </a:r>
            <a:endParaRPr kumimoji="0" lang="en-US" altLang="zh-CN" sz="20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rPr>
              <a:t>循环语句：</a:t>
            </a:r>
            <a:r>
              <a:rPr kumimoji="0" lang="en-US" altLang="zh-CN" sz="20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rPr>
              <a:t>while</a:t>
            </a:r>
            <a:endParaRPr kumimoji="0" lang="en-US" altLang="zh-CN" sz="20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while expression</a:t>
            </a:r>
            <a:r>
              <a:rPr kumimoji="0" lang="zh-CN" altLang="en-US"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 expression </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条件表达式</a:t>
            </a:r>
            <a:endPar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0" i="0" u="none" strike="noStrike" kern="1200" cap="none" spc="0" normalizeH="0" baseline="0" noProof="0" dirty="0" err="1"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while_suite</a:t>
            </a: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根据条件循环执行的语句</a:t>
            </a:r>
            <a:endPar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endParaRPr>
          </a:p>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Arial" panose="020B0604020202020204" pitchFamily="34" charset="0"/>
              </a:rPr>
              <a:t>条件语句：</a:t>
            </a:r>
            <a:r>
              <a:rPr kumimoji="0" lang="en-US" altLang="zh-CN" sz="2000" b="0"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Arial" panose="020B0604020202020204" pitchFamily="34" charset="0"/>
              </a:rPr>
              <a:t>if  </a:t>
            </a:r>
            <a:r>
              <a:rPr kumimoji="0" lang="en-US" altLang="zh-CN" sz="2000" b="0" i="0" u="none" strike="noStrike" kern="1200" cap="none" spc="0" normalizeH="0" baseline="0" noProof="0" dirty="0" err="1" smtClean="0">
                <a:ln>
                  <a:noFill/>
                </a:ln>
                <a:solidFill>
                  <a:srgbClr val="000000"/>
                </a:solidFill>
                <a:effectLst/>
                <a:uLnTx/>
                <a:uFillTx/>
                <a:latin typeface="黑体" panose="02010609060101010101" pitchFamily="49" charset="-122"/>
                <a:ea typeface="黑体" panose="02010609060101010101" pitchFamily="49" charset="-122"/>
                <a:cs typeface="Arial" panose="020B0604020202020204" pitchFamily="34" charset="0"/>
              </a:rPr>
              <a:t>elif</a:t>
            </a:r>
            <a:r>
              <a:rPr kumimoji="0" lang="en-US" altLang="zh-CN" sz="2000" b="0"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Arial" panose="020B0604020202020204" pitchFamily="34" charset="0"/>
              </a:rPr>
              <a:t>  else</a:t>
            </a:r>
            <a:endParaRPr kumimoji="0" lang="en-US" altLang="zh-CN" sz="2000" b="0" i="0" u="none" strike="noStrike" kern="1200" cap="none" spc="0" normalizeH="0" baseline="0" noProof="0" dirty="0" smtClean="0">
              <a:ln>
                <a:noFill/>
              </a:ln>
              <a:solidFill>
                <a:srgbClr val="000000"/>
              </a:solidFill>
              <a:effectLst/>
              <a:uLnTx/>
              <a:uFillTx/>
              <a:latin typeface="黑体" panose="02010609060101010101" pitchFamily="49" charset="-122"/>
              <a:ea typeface="黑体" panose="02010609060101010101" pitchFamily="49"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1" i="0" u="none" strike="noStrike" kern="1200" cap="none" spc="0" normalizeH="0" baseline="0" noProof="0" dirty="0" smtClean="0">
                <a:ln>
                  <a:noFill/>
                </a:ln>
                <a:solidFill>
                  <a:schemeClr val="bg1">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if expression1</a:t>
            </a:r>
            <a:r>
              <a:rPr kumimoji="0" lang="zh-CN" altLang="en-US" sz="1800" b="1" i="0" u="none" strike="noStrike" kern="1200" cap="none" spc="0" normalizeH="0" baseline="0" noProof="0" dirty="0" smtClean="0">
                <a:ln>
                  <a:noFill/>
                </a:ln>
                <a:solidFill>
                  <a:schemeClr val="bg1">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zh-CN" altLang="en-US" sz="1800" b="1" i="0" u="none" strike="noStrike" kern="1200" cap="none" spc="0" normalizeH="0" baseline="0" noProof="0" dirty="0" smtClean="0">
                <a:ln>
                  <a:noFill/>
                </a:ln>
                <a:solidFill>
                  <a:schemeClr val="bg1">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蓝色部分</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可以单独用</a:t>
            </a:r>
            <a:endPar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1" i="0" u="none" strike="noStrike" kern="1200" cap="none" spc="0" normalizeH="0" baseline="0" noProof="0" dirty="0" err="1" smtClean="0">
                <a:ln>
                  <a:noFill/>
                </a:ln>
                <a:solidFill>
                  <a:schemeClr val="bg1">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if_suite</a:t>
            </a:r>
            <a:endParaRPr kumimoji="0" lang="en-US" altLang="zh-CN" sz="1800" b="1" i="0" u="none" strike="noStrike" kern="1200" cap="none" spc="0" normalizeH="0" baseline="0" noProof="0" dirty="0" smtClean="0">
              <a:ln>
                <a:noFill/>
              </a:ln>
              <a:solidFill>
                <a:schemeClr val="bg1">
                  <a:lumMod val="75000"/>
                </a:schemeClr>
              </a:solidFill>
              <a:effectLst/>
              <a:uLnTx/>
              <a:uFillTx/>
              <a:latin typeface="宋体" panose="02010600030101010101" pitchFamily="2" charset="-122"/>
              <a:ea typeface="宋体" panose="02010600030101010101" pitchFamily="2"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1" i="0" u="none" strike="noStrike" kern="1200" cap="none" spc="0" normalizeH="0" baseline="0" noProof="0" dirty="0" err="1" smtClean="0">
                <a:ln>
                  <a:noFill/>
                </a:ln>
                <a:solidFill>
                  <a:schemeClr val="accent2">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elif</a:t>
            </a:r>
            <a:r>
              <a:rPr kumimoji="0" lang="en-US" altLang="zh-CN" sz="1800" b="1" i="0" u="none" strike="noStrike" kern="1200" cap="none" spc="0" normalizeH="0" baseline="0" noProof="0" dirty="0" smtClean="0">
                <a:ln>
                  <a:noFill/>
                </a:ln>
                <a:solidFill>
                  <a:schemeClr val="accent2">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 expression2:   </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zh-CN" altLang="en-US" sz="1800" b="1" i="0" u="none" strike="noStrike" kern="1200" cap="none" spc="0" normalizeH="0" baseline="0" noProof="0" dirty="0" smtClean="0">
                <a:ln>
                  <a:noFill/>
                </a:ln>
                <a:solidFill>
                  <a:schemeClr val="accent2">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绿色部分</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可以省略，也可以重复多个</a:t>
            </a:r>
            <a:endPar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1" i="0" u="none" strike="noStrike" kern="1200" cap="none" spc="0" normalizeH="0" baseline="0" noProof="0" dirty="0" smtClean="0">
                <a:ln>
                  <a:noFill/>
                </a:ln>
                <a:solidFill>
                  <a:schemeClr val="accent2">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1" i="0" u="none" strike="noStrike" kern="1200" cap="none" spc="0" normalizeH="0" baseline="0" noProof="0" dirty="0" err="1" smtClean="0">
                <a:ln>
                  <a:noFill/>
                </a:ln>
                <a:solidFill>
                  <a:schemeClr val="accent2">
                    <a:lumMod val="75000"/>
                  </a:schemeClr>
                </a:solidFill>
                <a:effectLst/>
                <a:uLnTx/>
                <a:uFillTx/>
                <a:latin typeface="宋体" panose="02010600030101010101" pitchFamily="2" charset="-122"/>
                <a:ea typeface="宋体" panose="02010600030101010101" pitchFamily="2" charset="-122"/>
                <a:cs typeface="Arial" panose="020B0604020202020204" pitchFamily="34" charset="0"/>
              </a:rPr>
              <a:t>elif_suite</a:t>
            </a:r>
            <a:endParaRPr kumimoji="0" lang="en-US" altLang="zh-CN" sz="1800" b="1" i="0" u="none" strike="noStrike" kern="1200" cap="none" spc="0" normalizeH="0" baseline="0" noProof="0" dirty="0" smtClean="0">
              <a:ln>
                <a:noFill/>
              </a:ln>
              <a:solidFill>
                <a:schemeClr val="accent2">
                  <a:lumMod val="75000"/>
                </a:schemeClr>
              </a:solidFill>
              <a:effectLst/>
              <a:uLnTx/>
              <a:uFillTx/>
              <a:latin typeface="宋体" panose="02010600030101010101" pitchFamily="2" charset="-122"/>
              <a:ea typeface="宋体" panose="02010600030101010101" pitchFamily="2"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else expression3:   </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用</a:t>
            </a:r>
            <a:r>
              <a:rPr kumimoji="0" lang="en-US" altLang="zh-CN" sz="1800" b="0" i="0" u="none" strike="noStrike" kern="1200" cap="none" spc="0" normalizeH="0" baseline="0" noProof="0" dirty="0" err="1"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elif</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，最后必须有</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else</a:t>
            </a:r>
            <a:endPar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endParaRPr>
          </a:p>
          <a:p>
            <a:pPr marL="457200" marR="0" lvl="1"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0" i="0" u="none" strike="noStrike" kern="1200" cap="none" spc="0" normalizeH="0" baseline="0" noProof="0" dirty="0" err="1"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else_suite</a:t>
            </a:r>
            <a:r>
              <a:rPr kumimoji="0" lang="en-US" altLang="zh-CN" sz="1800" b="0" i="0" u="none" strike="noStrike" kern="120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Arial" panose="020B0604020202020204" pitchFamily="34" charset="0"/>
              </a:rPr>
              <a:t>      </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 Python</a:t>
            </a:r>
            <a:r>
              <a:rPr kumimoji="0" lang="zh-CN" altLang="en-US"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没有</a:t>
            </a:r>
            <a:r>
              <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rPr>
              <a:t>switch-case</a:t>
            </a:r>
            <a:endParaRPr kumimoji="0" lang="en-US" altLang="zh-CN" sz="1800" b="0" i="0" u="none" strike="noStrike" kern="1200" cap="none" spc="0" normalizeH="0" baseline="0" noProof="0" dirty="0" smtClean="0">
              <a:ln>
                <a:noFill/>
              </a:ln>
              <a:solidFill>
                <a:srgbClr val="C00000"/>
              </a:solidFill>
              <a:effectLst/>
              <a:uLnTx/>
              <a:uFillTx/>
              <a:latin typeface="宋体" panose="02010600030101010101" pitchFamily="2" charset="-122"/>
              <a:ea typeface="宋体" panose="02010600030101010101" pitchFamily="2" charset="-122"/>
              <a:cs typeface="Arial" panose="020B0604020202020204" pitchFamily="34" charset="0"/>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39939"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39940"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39941" name="Group 5"/>
          <p:cNvGrpSpPr/>
          <p:nvPr/>
        </p:nvGrpSpPr>
        <p:grpSpPr>
          <a:xfrm>
            <a:off x="8347075" y="1531938"/>
            <a:ext cx="115888" cy="611187"/>
            <a:chOff x="5311" y="1135"/>
            <a:chExt cx="73" cy="346"/>
          </a:xfrm>
        </p:grpSpPr>
        <p:sp>
          <p:nvSpPr>
            <p:cNvPr id="39955"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6"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7"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8"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9"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60"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39942"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for</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循环语句</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39944" name="Group 16"/>
          <p:cNvGrpSpPr/>
          <p:nvPr/>
        </p:nvGrpSpPr>
        <p:grpSpPr>
          <a:xfrm flipH="1">
            <a:off x="774700" y="1512888"/>
            <a:ext cx="115888" cy="611187"/>
            <a:chOff x="5311" y="1135"/>
            <a:chExt cx="73" cy="346"/>
          </a:xfrm>
        </p:grpSpPr>
        <p:sp>
          <p:nvSpPr>
            <p:cNvPr id="39947"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48"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49"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0"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1"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39952"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39945" name="Rectangle 24"/>
          <p:cNvSpPr/>
          <p:nvPr/>
        </p:nvSpPr>
        <p:spPr>
          <a:xfrm>
            <a:off x="857250" y="2333625"/>
            <a:ext cx="7500938" cy="3786188"/>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循环语句：</a:t>
            </a:r>
            <a:r>
              <a:rPr lang="en-US" altLang="zh-CN" sz="2000" b="0" dirty="0">
                <a:latin typeface="黑体" panose="02010609060101010101" pitchFamily="49" charset="-122"/>
                <a:ea typeface="黑体" panose="02010609060101010101" pitchFamily="49" charset="-122"/>
              </a:rPr>
              <a:t>for  range()</a:t>
            </a:r>
            <a:r>
              <a:rPr lang="zh-CN" altLang="en-US" sz="2000" b="0" dirty="0">
                <a:latin typeface="黑体" panose="02010609060101010101" pitchFamily="49" charset="-122"/>
                <a:ea typeface="黑体" panose="02010609060101010101" pitchFamily="49" charset="-122"/>
              </a:rPr>
              <a:t>内建函数</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Python</a:t>
            </a:r>
            <a:r>
              <a:rPr lang="zh-CN" altLang="en-US" b="0" dirty="0">
                <a:latin typeface="宋体" panose="02010600030101010101" pitchFamily="2" charset="-122"/>
                <a:ea typeface="宋体" panose="02010600030101010101" pitchFamily="2" charset="-122"/>
              </a:rPr>
              <a:t>中的</a:t>
            </a:r>
            <a:r>
              <a:rPr lang="en-US" altLang="zh-CN" b="0" dirty="0">
                <a:latin typeface="宋体" panose="02010600030101010101" pitchFamily="2" charset="-122"/>
                <a:ea typeface="宋体" panose="02010600030101010101" pitchFamily="2" charset="-122"/>
              </a:rPr>
              <a:t>for</a:t>
            </a:r>
            <a:r>
              <a:rPr lang="zh-CN" altLang="en-US" b="0" dirty="0">
                <a:latin typeface="宋体" panose="02010600030101010101" pitchFamily="2" charset="-122"/>
                <a:ea typeface="宋体" panose="02010600030101010101" pitchFamily="2" charset="-122"/>
              </a:rPr>
              <a:t>循环与传统的</a:t>
            </a:r>
            <a:r>
              <a:rPr lang="en-US" altLang="zh-CN" b="0" dirty="0">
                <a:latin typeface="宋体" panose="02010600030101010101" pitchFamily="2" charset="-122"/>
                <a:ea typeface="宋体" panose="02010600030101010101" pitchFamily="2" charset="-122"/>
              </a:rPr>
              <a:t>for</a:t>
            </a:r>
            <a:r>
              <a:rPr lang="zh-CN" altLang="en-US" b="0" dirty="0">
                <a:latin typeface="宋体" panose="02010600030101010101" pitchFamily="2" charset="-122"/>
                <a:ea typeface="宋体" panose="02010600030101010101" pitchFamily="2" charset="-122"/>
              </a:rPr>
              <a:t>循环不太一样，不是计数循环，更像迭代循环，如：</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for nItem in [123, ‘email’, ‘homework’]:</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nItem</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for nItem in range(5):     </a:t>
            </a:r>
            <a:r>
              <a:rPr lang="en-US" altLang="zh-CN" b="0" dirty="0">
                <a:solidFill>
                  <a:srgbClr val="C00000"/>
                </a:solidFill>
                <a:latin typeface="宋体" panose="02010600030101010101" pitchFamily="2" charset="-122"/>
                <a:ea typeface="宋体" panose="02010600030101010101" pitchFamily="2" charset="-122"/>
              </a:rPr>
              <a:t># range(5)</a:t>
            </a:r>
            <a:r>
              <a:rPr lang="zh-CN" altLang="en-US" b="0" dirty="0">
                <a:solidFill>
                  <a:srgbClr val="C00000"/>
                </a:solidFill>
                <a:latin typeface="宋体" panose="02010600030101010101" pitchFamily="2" charset="-122"/>
                <a:ea typeface="宋体" panose="02010600030101010101" pitchFamily="2" charset="-122"/>
              </a:rPr>
              <a:t>等价于</a:t>
            </a:r>
            <a:r>
              <a:rPr lang="en-US" altLang="zh-CN" b="0" dirty="0">
                <a:solidFill>
                  <a:srgbClr val="C00000"/>
                </a:solidFill>
                <a:latin typeface="宋体" panose="02010600030101010101" pitchFamily="2" charset="-122"/>
                <a:ea typeface="宋体" panose="02010600030101010101" pitchFamily="2" charset="-122"/>
              </a:rPr>
              <a:t>[1, 2, 3, 4, 5]</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nItem,           </a:t>
            </a:r>
            <a:r>
              <a:rPr lang="en-US" altLang="zh-CN" b="0" dirty="0">
                <a:solidFill>
                  <a:srgbClr val="C00000"/>
                </a:solidFill>
                <a:latin typeface="宋体" panose="02010600030101010101" pitchFamily="2" charset="-122"/>
                <a:ea typeface="宋体" panose="02010600030101010101" pitchFamily="2" charset="-122"/>
              </a:rPr>
              <a:t># print</a:t>
            </a:r>
            <a:r>
              <a:rPr lang="zh-CN" altLang="en-US" b="0" dirty="0">
                <a:solidFill>
                  <a:srgbClr val="C00000"/>
                </a:solidFill>
                <a:latin typeface="宋体" panose="02010600030101010101" pitchFamily="2" charset="-122"/>
                <a:ea typeface="宋体" panose="02010600030101010101" pitchFamily="2" charset="-122"/>
              </a:rPr>
              <a:t>不自动换行方法：加逗号</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for nChar in myString</a:t>
            </a:r>
            <a:r>
              <a:rPr lang="zh-CN" altLang="en-US" b="0" dirty="0">
                <a:latin typeface="宋体" panose="02010600030101010101" pitchFamily="2" charset="-122"/>
                <a:ea typeface="宋体" panose="02010600030101010101" pitchFamily="2" charset="-122"/>
              </a:rPr>
              <a:t>：    </a:t>
            </a:r>
            <a:r>
              <a:rPr lang="en-US" altLang="zh-CN" b="0" dirty="0">
                <a:solidFill>
                  <a:srgbClr val="C00000"/>
                </a:solidFill>
                <a:latin typeface="宋体" panose="02010600030101010101" pitchFamily="2" charset="-122"/>
                <a:ea typeface="宋体" panose="02010600030101010101" pitchFamily="2" charset="-122"/>
              </a:rPr>
              <a:t># myString = ‘abc’</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nChar</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for i in range(len(myString)):         </a:t>
            </a:r>
            <a:r>
              <a:rPr lang="en-US" altLang="zh-CN" b="0" dirty="0">
                <a:solidFill>
                  <a:srgbClr val="C00000"/>
                </a:solidFill>
                <a:latin typeface="宋体" panose="02010600030101010101" pitchFamily="2" charset="-122"/>
                <a:ea typeface="宋体" panose="02010600030101010101" pitchFamily="2" charset="-122"/>
              </a:rPr>
              <a:t># len() </a:t>
            </a:r>
            <a:r>
              <a:rPr lang="zh-CN" altLang="en-US" b="0" dirty="0">
                <a:solidFill>
                  <a:srgbClr val="C00000"/>
                </a:solidFill>
                <a:latin typeface="宋体" panose="02010600030101010101" pitchFamily="2" charset="-122"/>
                <a:ea typeface="宋体" panose="02010600030101010101" pitchFamily="2" charset="-122"/>
              </a:rPr>
              <a:t>字符串长度</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‘(%d)’ % (i), myString[i]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输出：</a:t>
            </a:r>
            <a:r>
              <a:rPr lang="en-US" altLang="zh-CN" b="0" dirty="0">
                <a:solidFill>
                  <a:srgbClr val="C00000"/>
                </a:solidFill>
                <a:latin typeface="宋体" panose="02010600030101010101" pitchFamily="2" charset="-122"/>
                <a:ea typeface="宋体" panose="02010600030101010101" pitchFamily="2" charset="-122"/>
              </a:rPr>
              <a:t>(0) a …</a:t>
            </a:r>
            <a:endParaRPr lang="en-US" altLang="zh-CN" b="0" dirty="0">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40963"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40964"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40965" name="Group 5"/>
          <p:cNvGrpSpPr/>
          <p:nvPr/>
        </p:nvGrpSpPr>
        <p:grpSpPr>
          <a:xfrm>
            <a:off x="8347075" y="1531938"/>
            <a:ext cx="115888" cy="611187"/>
            <a:chOff x="5311" y="1135"/>
            <a:chExt cx="73" cy="346"/>
          </a:xfrm>
        </p:grpSpPr>
        <p:sp>
          <p:nvSpPr>
            <p:cNvPr id="40979"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80"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81"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82"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83"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84"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40966"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en-US" altLang="zh-CN"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for</a:t>
            </a: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循环语句</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40968" name="Group 16"/>
          <p:cNvGrpSpPr/>
          <p:nvPr/>
        </p:nvGrpSpPr>
        <p:grpSpPr>
          <a:xfrm flipH="1">
            <a:off x="774700" y="1512888"/>
            <a:ext cx="115888" cy="611187"/>
            <a:chOff x="5311" y="1135"/>
            <a:chExt cx="73" cy="346"/>
          </a:xfrm>
        </p:grpSpPr>
        <p:sp>
          <p:nvSpPr>
            <p:cNvPr id="40971"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72"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73"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74"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75"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0976"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40969" name="Rectangle 24"/>
          <p:cNvSpPr/>
          <p:nvPr/>
        </p:nvSpPr>
        <p:spPr>
          <a:xfrm>
            <a:off x="857250" y="2333625"/>
            <a:ext cx="7500938" cy="3157538"/>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循环语句：</a:t>
            </a:r>
            <a:r>
              <a:rPr lang="en-US" altLang="zh-CN" sz="2000" b="0" dirty="0">
                <a:latin typeface="黑体" panose="02010609060101010101" pitchFamily="49" charset="-122"/>
                <a:ea typeface="黑体" panose="02010609060101010101" pitchFamily="49" charset="-122"/>
              </a:rPr>
              <a:t>for enumerate()</a:t>
            </a:r>
            <a:r>
              <a:rPr lang="zh-CN" altLang="en-US" sz="2000" b="0" dirty="0">
                <a:latin typeface="黑体" panose="02010609060101010101" pitchFamily="49" charset="-122"/>
                <a:ea typeface="黑体" panose="02010609060101010101" pitchFamily="49" charset="-122"/>
              </a:rPr>
              <a:t>内建函数</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enumerate()</a:t>
            </a:r>
            <a:r>
              <a:rPr lang="zh-CN" altLang="en-US" b="0" dirty="0">
                <a:solidFill>
                  <a:srgbClr val="C00000"/>
                </a:solidFill>
                <a:latin typeface="宋体" panose="02010600030101010101" pitchFamily="2" charset="-122"/>
                <a:ea typeface="宋体" panose="02010600030101010101" pitchFamily="2" charset="-122"/>
              </a:rPr>
              <a:t>突破约束：索引、元素双循环</a:t>
            </a:r>
            <a:endParaRPr lang="zh-CN" altLang="en-US"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for i, nChar in enumerate(myString):</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'(%d)' % (i), myString[i]</a:t>
            </a:r>
            <a:endParaRPr lang="en-US" altLang="zh-CN" b="0" dirty="0">
              <a:latin typeface="宋体" panose="02010600030101010101" pitchFamily="2" charset="-122"/>
              <a:ea typeface="宋体" panose="02010600030101010101" pitchFamily="2" charset="-122"/>
            </a:endParaRPr>
          </a:p>
          <a:p>
            <a:pPr>
              <a:lnSpc>
                <a:spcPct val="120000"/>
              </a:lnSpc>
            </a:pPr>
            <a:r>
              <a:rPr lang="zh-CN" altLang="en-US" sz="2000" b="0" dirty="0">
                <a:latin typeface="黑体" panose="02010609060101010101" pitchFamily="49" charset="-122"/>
                <a:ea typeface="黑体" panose="02010609060101010101" pitchFamily="49" charset="-122"/>
              </a:rPr>
              <a:t>列表解析：</a:t>
            </a:r>
            <a:r>
              <a:rPr lang="en-US" altLang="zh-CN" sz="2000" b="0" dirty="0">
                <a:latin typeface="黑体" panose="02010609060101010101" pitchFamily="49" charset="-122"/>
                <a:ea typeface="黑体" panose="02010609060101010101" pitchFamily="49" charset="-122"/>
              </a:rPr>
              <a:t>for</a:t>
            </a:r>
            <a:r>
              <a:rPr lang="zh-CN" altLang="en-US" sz="2000" b="0" dirty="0">
                <a:latin typeface="黑体" panose="02010609060101010101" pitchFamily="49" charset="-122"/>
                <a:ea typeface="黑体" panose="02010609060101010101" pitchFamily="49" charset="-122"/>
              </a:rPr>
              <a:t>语句</a:t>
            </a:r>
            <a:endParaRPr lang="zh-CN" altLang="en-US"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squared = [item ** 2 for item in range(5)]</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0 1 4 9 16 </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complexTuple = (item ** 2 for item in range(10) if item % 2)</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1 9 25 49 81 </a:t>
            </a:r>
            <a:endParaRPr lang="en-US" altLang="zh-CN"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41987"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41988"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41989" name="Group 5"/>
          <p:cNvGrpSpPr/>
          <p:nvPr/>
        </p:nvGrpSpPr>
        <p:grpSpPr>
          <a:xfrm>
            <a:off x="8347075" y="1531938"/>
            <a:ext cx="115888" cy="611187"/>
            <a:chOff x="5311" y="1135"/>
            <a:chExt cx="73" cy="346"/>
          </a:xfrm>
        </p:grpSpPr>
        <p:sp>
          <p:nvSpPr>
            <p:cNvPr id="42003"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2004"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2005"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2006"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2007"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2008"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41990"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文件操作</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41992" name="Group 16"/>
          <p:cNvGrpSpPr/>
          <p:nvPr/>
        </p:nvGrpSpPr>
        <p:grpSpPr>
          <a:xfrm flipH="1">
            <a:off x="774700" y="1512888"/>
            <a:ext cx="115888" cy="611187"/>
            <a:chOff x="5311" y="1135"/>
            <a:chExt cx="73" cy="346"/>
          </a:xfrm>
        </p:grpSpPr>
        <p:sp>
          <p:nvSpPr>
            <p:cNvPr id="41995"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1996"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1997"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1998"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1999"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2000"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41993" name="Rectangle 24"/>
          <p:cNvSpPr/>
          <p:nvPr/>
        </p:nvSpPr>
        <p:spPr>
          <a:xfrm>
            <a:off x="857250" y="2333625"/>
            <a:ext cx="7500938" cy="3786188"/>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文件操作：</a:t>
            </a:r>
            <a:r>
              <a:rPr lang="en-US" altLang="zh-CN" sz="2000" b="0" dirty="0">
                <a:latin typeface="黑体" panose="02010609060101010101" pitchFamily="49" charset="-122"/>
                <a:ea typeface="黑体" panose="02010609060101010101" pitchFamily="49" charset="-122"/>
              </a:rPr>
              <a:t>open()  file()  readlines()  close()</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handle = open(file_name, access_mode = ‘r’)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默认 </a:t>
            </a:r>
            <a:r>
              <a:rPr lang="en-US" altLang="zh-CN" b="0" dirty="0">
                <a:solidFill>
                  <a:srgbClr val="C00000"/>
                </a:solidFill>
                <a:latin typeface="宋体" panose="02010600030101010101" pitchFamily="2" charset="-122"/>
                <a:ea typeface="宋体" panose="02010600030101010101" pitchFamily="2" charset="-122"/>
              </a:rPr>
              <a:t>r</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r:</a:t>
            </a:r>
            <a:r>
              <a:rPr lang="zh-CN" altLang="en-US" b="0" dirty="0">
                <a:solidFill>
                  <a:srgbClr val="C00000"/>
                </a:solidFill>
                <a:latin typeface="宋体" panose="02010600030101010101" pitchFamily="2" charset="-122"/>
                <a:ea typeface="宋体" panose="02010600030101010101" pitchFamily="2" charset="-122"/>
              </a:rPr>
              <a:t>读取；</a:t>
            </a:r>
            <a:r>
              <a:rPr lang="en-US" altLang="zh-CN" b="0" dirty="0">
                <a:solidFill>
                  <a:srgbClr val="C00000"/>
                </a:solidFill>
                <a:latin typeface="宋体" panose="02010600030101010101" pitchFamily="2" charset="-122"/>
                <a:ea typeface="宋体" panose="02010600030101010101" pitchFamily="2" charset="-122"/>
              </a:rPr>
              <a:t>w:</a:t>
            </a:r>
            <a:r>
              <a:rPr lang="zh-CN" altLang="en-US" b="0" dirty="0">
                <a:solidFill>
                  <a:srgbClr val="C00000"/>
                </a:solidFill>
                <a:latin typeface="宋体" panose="02010600030101010101" pitchFamily="2" charset="-122"/>
                <a:ea typeface="宋体" panose="02010600030101010101" pitchFamily="2" charset="-122"/>
              </a:rPr>
              <a:t>写入；</a:t>
            </a:r>
            <a:r>
              <a:rPr lang="en-US" altLang="zh-CN" b="0" dirty="0">
                <a:solidFill>
                  <a:srgbClr val="C00000"/>
                </a:solidFill>
                <a:latin typeface="宋体" panose="02010600030101010101" pitchFamily="2" charset="-122"/>
                <a:ea typeface="宋体" panose="02010600030101010101" pitchFamily="2" charset="-122"/>
              </a:rPr>
              <a:t>a:</a:t>
            </a:r>
            <a:r>
              <a:rPr lang="zh-CN" altLang="en-US" b="0" dirty="0">
                <a:solidFill>
                  <a:srgbClr val="C00000"/>
                </a:solidFill>
                <a:latin typeface="宋体" panose="02010600030101010101" pitchFamily="2" charset="-122"/>
                <a:ea typeface="宋体" panose="02010600030101010101" pitchFamily="2" charset="-122"/>
              </a:rPr>
              <a:t>添加；</a:t>
            </a:r>
            <a:r>
              <a:rPr lang="en-US" altLang="zh-CN" b="0" dirty="0">
                <a:solidFill>
                  <a:srgbClr val="C00000"/>
                </a:solidFill>
                <a:latin typeface="宋体" panose="02010600030101010101" pitchFamily="2" charset="-122"/>
                <a:ea typeface="宋体" panose="02010600030101010101" pitchFamily="2" charset="-122"/>
              </a:rPr>
              <a:t>+:</a:t>
            </a:r>
            <a:r>
              <a:rPr lang="zh-CN" altLang="en-US" b="0" dirty="0">
                <a:solidFill>
                  <a:srgbClr val="C00000"/>
                </a:solidFill>
                <a:latin typeface="宋体" panose="02010600030101010101" pitchFamily="2" charset="-122"/>
                <a:ea typeface="宋体" panose="02010600030101010101" pitchFamily="2" charset="-122"/>
              </a:rPr>
              <a:t>读写；</a:t>
            </a:r>
            <a:r>
              <a:rPr lang="en-US" altLang="zh-CN" b="0" dirty="0">
                <a:solidFill>
                  <a:srgbClr val="C00000"/>
                </a:solidFill>
                <a:latin typeface="宋体" panose="02010600030101010101" pitchFamily="2" charset="-122"/>
                <a:ea typeface="宋体" panose="02010600030101010101" pitchFamily="2" charset="-122"/>
              </a:rPr>
              <a:t>b:</a:t>
            </a:r>
            <a:r>
              <a:rPr lang="zh-CN" altLang="en-US" b="0" dirty="0">
                <a:solidFill>
                  <a:srgbClr val="C00000"/>
                </a:solidFill>
                <a:latin typeface="宋体" panose="02010600030101010101" pitchFamily="2" charset="-122"/>
                <a:ea typeface="宋体" panose="02010600030101010101" pitchFamily="2" charset="-122"/>
              </a:rPr>
              <a:t>二进制访问。</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filename = raw_input('</a:t>
            </a:r>
            <a:r>
              <a:rPr lang="zh-CN" altLang="en-US" b="0" dirty="0">
                <a:latin typeface="宋体" panose="02010600030101010101" pitchFamily="2" charset="-122"/>
                <a:ea typeface="宋体" panose="02010600030101010101" pitchFamily="2" charset="-122"/>
              </a:rPr>
              <a:t>请输入文件名</a:t>
            </a:r>
            <a:r>
              <a:rPr lang="en-US" altLang="zh-CN" b="0" dirty="0">
                <a:latin typeface="宋体" panose="02010600030101010101" pitchFamily="2" charset="-122"/>
                <a:ea typeface="宋体" panose="02010600030101010101" pitchFamily="2" charset="-122"/>
              </a:rPr>
              <a:t>:')</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hFile = file(filename, 'r')</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for nLine in hFile:</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nLine,</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hFile.close()  </a:t>
            </a:r>
            <a:r>
              <a:rPr lang="en-US" altLang="zh-CN" b="0" dirty="0">
                <a:solidFill>
                  <a:srgbClr val="C00000"/>
                </a:solidFill>
                <a:latin typeface="宋体" panose="02010600030101010101" pitchFamily="2" charset="-122"/>
                <a:ea typeface="宋体" panose="02010600030101010101" pitchFamily="2" charset="-122"/>
              </a:rPr>
              <a:t> # close()</a:t>
            </a:r>
            <a:r>
              <a:rPr lang="zh-CN" altLang="en-US" b="0" dirty="0">
                <a:solidFill>
                  <a:srgbClr val="C00000"/>
                </a:solidFill>
                <a:latin typeface="宋体" panose="02010600030101010101" pitchFamily="2" charset="-122"/>
                <a:ea typeface="宋体" panose="02010600030101010101" pitchFamily="2" charset="-122"/>
              </a:rPr>
              <a:t>是文件对象</a:t>
            </a:r>
            <a:r>
              <a:rPr lang="en-US" altLang="zh-CN" b="0" dirty="0">
                <a:solidFill>
                  <a:srgbClr val="C00000"/>
                </a:solidFill>
                <a:latin typeface="宋体" panose="02010600030101010101" pitchFamily="2" charset="-122"/>
                <a:ea typeface="宋体" panose="02010600030101010101" pitchFamily="2" charset="-122"/>
              </a:rPr>
              <a:t>hfile</a:t>
            </a:r>
            <a:r>
              <a:rPr lang="zh-CN" altLang="en-US" b="0" dirty="0">
                <a:solidFill>
                  <a:srgbClr val="C00000"/>
                </a:solidFill>
                <a:latin typeface="宋体" panose="02010600030101010101" pitchFamily="2" charset="-122"/>
                <a:ea typeface="宋体" panose="02010600030101010101" pitchFamily="2" charset="-122"/>
              </a:rPr>
              <a:t>的一个属性</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属性可以是数据值，也可以是函数和方法，类、模块、文件和复数等都有属性。</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本示例适用于较小的文件，否则占用内存太大。</a:t>
            </a:r>
            <a:endParaRPr lang="zh-CN" altLang="en-US"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43011"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43012"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43013" name="Group 5"/>
          <p:cNvGrpSpPr/>
          <p:nvPr/>
        </p:nvGrpSpPr>
        <p:grpSpPr>
          <a:xfrm>
            <a:off x="8347075" y="1531938"/>
            <a:ext cx="115888" cy="611187"/>
            <a:chOff x="5311" y="1135"/>
            <a:chExt cx="73" cy="346"/>
          </a:xfrm>
        </p:grpSpPr>
        <p:sp>
          <p:nvSpPr>
            <p:cNvPr id="43027"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8"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9"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30"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31"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32"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43014"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错误处理</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43016" name="Group 16"/>
          <p:cNvGrpSpPr/>
          <p:nvPr/>
        </p:nvGrpSpPr>
        <p:grpSpPr>
          <a:xfrm flipH="1">
            <a:off x="774700" y="1512888"/>
            <a:ext cx="115888" cy="611187"/>
            <a:chOff x="5311" y="1135"/>
            <a:chExt cx="73" cy="346"/>
          </a:xfrm>
        </p:grpSpPr>
        <p:sp>
          <p:nvSpPr>
            <p:cNvPr id="43019"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0"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1"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2"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3"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3024"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43017" name="Rectangle 24"/>
          <p:cNvSpPr/>
          <p:nvPr/>
        </p:nvSpPr>
        <p:spPr>
          <a:xfrm>
            <a:off x="857250" y="2333625"/>
            <a:ext cx="7500938" cy="3121025"/>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错误和异常：</a:t>
            </a:r>
            <a:r>
              <a:rPr lang="en-US" altLang="zh-CN" sz="2000" b="0" dirty="0">
                <a:latin typeface="黑体" panose="02010609060101010101" pitchFamily="49" charset="-122"/>
                <a:ea typeface="黑体" panose="02010609060101010101" pitchFamily="49" charset="-122"/>
              </a:rPr>
              <a:t>try - except</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Python</a:t>
            </a:r>
            <a:r>
              <a:rPr lang="zh-CN" altLang="en-US" b="0" dirty="0">
                <a:solidFill>
                  <a:srgbClr val="C00000"/>
                </a:solidFill>
                <a:latin typeface="宋体" panose="02010600030101010101" pitchFamily="2" charset="-122"/>
                <a:ea typeface="宋体" panose="02010600030101010101" pitchFamily="2" charset="-122"/>
              </a:rPr>
              <a:t>编译时会检查语法错误，运行时检测其他错误。</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当遇到错误，</a:t>
            </a:r>
            <a:r>
              <a:rPr lang="en-US" altLang="zh-CN" b="0" dirty="0">
                <a:solidFill>
                  <a:srgbClr val="C00000"/>
                </a:solidFill>
                <a:latin typeface="宋体" panose="02010600030101010101" pitchFamily="2" charset="-122"/>
                <a:ea typeface="宋体" panose="02010600030101010101" pitchFamily="2" charset="-122"/>
              </a:rPr>
              <a:t>Python</a:t>
            </a:r>
            <a:r>
              <a:rPr lang="zh-CN" altLang="en-US" b="0" dirty="0">
                <a:solidFill>
                  <a:srgbClr val="C00000"/>
                </a:solidFill>
                <a:latin typeface="宋体" panose="02010600030101010101" pitchFamily="2" charset="-122"/>
                <a:ea typeface="宋体" panose="02010600030101010101" pitchFamily="2" charset="-122"/>
              </a:rPr>
              <a:t>解释器就引发异常，并显示详细信息。</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try:</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你打算管理的代码段</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except IOError, e:</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print </a:t>
            </a:r>
            <a:r>
              <a:rPr lang="zh-CN" altLang="en-US" b="0" dirty="0">
                <a:latin typeface="宋体" panose="02010600030101010101" pitchFamily="2" charset="-122"/>
                <a:ea typeface="宋体" panose="02010600030101010101" pitchFamily="2" charset="-122"/>
              </a:rPr>
              <a:t>‘出错原因</a:t>
            </a:r>
            <a:r>
              <a:rPr lang="en-US" altLang="zh-CN" b="0" dirty="0">
                <a:latin typeface="宋体" panose="02010600030101010101" pitchFamily="2" charset="-122"/>
                <a:ea typeface="宋体" panose="02010600030101010101" pitchFamily="2" charset="-122"/>
              </a:rPr>
              <a:t>’, e</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程序员也可以用</a:t>
            </a:r>
            <a:r>
              <a:rPr lang="en-US" altLang="zh-CN" b="0" dirty="0">
                <a:solidFill>
                  <a:srgbClr val="C00000"/>
                </a:solidFill>
                <a:latin typeface="宋体" panose="02010600030101010101" pitchFamily="2" charset="-122"/>
                <a:ea typeface="宋体" panose="02010600030101010101" pitchFamily="2" charset="-122"/>
              </a:rPr>
              <a:t>raise</a:t>
            </a:r>
            <a:r>
              <a:rPr lang="zh-CN" altLang="en-US" b="0" dirty="0">
                <a:solidFill>
                  <a:srgbClr val="C00000"/>
                </a:solidFill>
                <a:latin typeface="宋体" panose="02010600030101010101" pitchFamily="2" charset="-122"/>
                <a:ea typeface="宋体" panose="02010600030101010101" pitchFamily="2" charset="-122"/>
              </a:rPr>
              <a:t>有意引发一个异常</a:t>
            </a:r>
            <a:endParaRPr lang="en-US" altLang="zh-CN"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AutoShape 3"/>
          <p:cNvSpPr>
            <a:spLocks noChangeArrowheads="1"/>
          </p:cNvSpPr>
          <p:nvPr/>
        </p:nvSpPr>
        <p:spPr bwMode="gray">
          <a:xfrm rot="39573186">
            <a:off x="4707719" y="3275403"/>
            <a:ext cx="547688" cy="200025"/>
          </a:xfrm>
          <a:prstGeom prst="rightArrow">
            <a:avLst>
              <a:gd name="adj1" fmla="val 35167"/>
              <a:gd name="adj2" fmla="val 110880"/>
            </a:avLst>
          </a:prstGeom>
          <a:gradFill rotWithShape="1">
            <a:gsLst>
              <a:gs pos="0">
                <a:srgbClr val="5F5F5F">
                  <a:gamma/>
                  <a:shade val="63529"/>
                  <a:invGamma/>
                  <a:alpha val="0"/>
                </a:srgbClr>
              </a:gs>
              <a:gs pos="100000">
                <a:srgbClr val="5F5F5F"/>
              </a:gs>
            </a:gsLst>
            <a:lin ang="0" scaled="1"/>
          </a:gradFill>
          <a:ln w="0" algn="ctr">
            <a:noFill/>
            <a:miter lim="800000"/>
          </a:ln>
          <a:effectLst/>
        </p:spPr>
        <p:txBody>
          <a:bodyPr wrap="none" anchor="ctr"/>
          <a:lstStyle/>
          <a:p>
            <a:endParaRPr lang="zh-CN" altLang="en-US" sz="1350"/>
          </a:p>
        </p:txBody>
      </p:sp>
      <p:sp>
        <p:nvSpPr>
          <p:cNvPr id="49156" name="AutoShape 4"/>
          <p:cNvSpPr>
            <a:spLocks noChangeArrowheads="1"/>
          </p:cNvSpPr>
          <p:nvPr/>
        </p:nvSpPr>
        <p:spPr bwMode="gray">
          <a:xfrm rot="3465783">
            <a:off x="4708314" y="4769042"/>
            <a:ext cx="546497" cy="200025"/>
          </a:xfrm>
          <a:prstGeom prst="rightArrow">
            <a:avLst>
              <a:gd name="adj1" fmla="val 35167"/>
              <a:gd name="adj2" fmla="val 110639"/>
            </a:avLst>
          </a:prstGeom>
          <a:gradFill rotWithShape="1">
            <a:gsLst>
              <a:gs pos="0">
                <a:srgbClr val="5F5F5F">
                  <a:gamma/>
                  <a:shade val="63529"/>
                  <a:invGamma/>
                  <a:alpha val="0"/>
                </a:srgbClr>
              </a:gs>
              <a:gs pos="100000">
                <a:srgbClr val="5F5F5F"/>
              </a:gs>
            </a:gsLst>
            <a:lin ang="0" scaled="1"/>
          </a:gradFill>
          <a:ln w="0" algn="ctr">
            <a:noFill/>
            <a:miter lim="800000"/>
          </a:ln>
          <a:effectLst/>
        </p:spPr>
        <p:txBody>
          <a:bodyPr wrap="none" anchor="ctr"/>
          <a:lstStyle/>
          <a:p>
            <a:endParaRPr lang="zh-CN" altLang="en-US" sz="1350"/>
          </a:p>
        </p:txBody>
      </p:sp>
      <p:sp>
        <p:nvSpPr>
          <p:cNvPr id="49157" name="AutoShape 5"/>
          <p:cNvSpPr>
            <a:spLocks noChangeArrowheads="1"/>
          </p:cNvSpPr>
          <p:nvPr/>
        </p:nvSpPr>
        <p:spPr bwMode="gray">
          <a:xfrm rot="35969022">
            <a:off x="3867137" y="3328982"/>
            <a:ext cx="546497" cy="198834"/>
          </a:xfrm>
          <a:prstGeom prst="rightArrow">
            <a:avLst>
              <a:gd name="adj1" fmla="val 35167"/>
              <a:gd name="adj2" fmla="val 111302"/>
            </a:avLst>
          </a:prstGeom>
          <a:gradFill rotWithShape="1">
            <a:gsLst>
              <a:gs pos="0">
                <a:srgbClr val="5F5F5F">
                  <a:gamma/>
                  <a:shade val="63529"/>
                  <a:invGamma/>
                  <a:alpha val="0"/>
                </a:srgbClr>
              </a:gs>
              <a:gs pos="100000">
                <a:srgbClr val="5F5F5F"/>
              </a:gs>
            </a:gsLst>
            <a:lin ang="0" scaled="1"/>
          </a:gradFill>
          <a:ln w="0" algn="ctr">
            <a:noFill/>
            <a:miter lim="800000"/>
          </a:ln>
          <a:effectLst/>
        </p:spPr>
        <p:txBody>
          <a:bodyPr wrap="none" anchor="ctr"/>
          <a:lstStyle/>
          <a:p>
            <a:endParaRPr lang="zh-CN" altLang="en-US" sz="1350"/>
          </a:p>
        </p:txBody>
      </p:sp>
      <p:sp>
        <p:nvSpPr>
          <p:cNvPr id="49158" name="AutoShape 6"/>
          <p:cNvSpPr>
            <a:spLocks noChangeArrowheads="1"/>
          </p:cNvSpPr>
          <p:nvPr/>
        </p:nvSpPr>
        <p:spPr bwMode="gray">
          <a:xfrm rot="7535209">
            <a:off x="3840943" y="4747016"/>
            <a:ext cx="546497" cy="198834"/>
          </a:xfrm>
          <a:prstGeom prst="rightArrow">
            <a:avLst>
              <a:gd name="adj1" fmla="val 35167"/>
              <a:gd name="adj2" fmla="val 111302"/>
            </a:avLst>
          </a:prstGeom>
          <a:gradFill rotWithShape="1">
            <a:gsLst>
              <a:gs pos="0">
                <a:srgbClr val="5F5F5F">
                  <a:gamma/>
                  <a:shade val="63529"/>
                  <a:invGamma/>
                  <a:alpha val="0"/>
                </a:srgbClr>
              </a:gs>
              <a:gs pos="100000">
                <a:srgbClr val="5F5F5F"/>
              </a:gs>
            </a:gsLst>
            <a:lin ang="0" scaled="1"/>
          </a:gradFill>
          <a:ln w="0" algn="ctr">
            <a:noFill/>
            <a:miter lim="800000"/>
          </a:ln>
          <a:effectLst/>
        </p:spPr>
        <p:txBody>
          <a:bodyPr wrap="none" anchor="ctr"/>
          <a:lstStyle/>
          <a:p>
            <a:endParaRPr lang="zh-CN" altLang="en-US" sz="1350"/>
          </a:p>
        </p:txBody>
      </p:sp>
      <p:sp>
        <p:nvSpPr>
          <p:cNvPr id="49159" name="AutoShape 7"/>
          <p:cNvSpPr>
            <a:spLocks noChangeArrowheads="1"/>
          </p:cNvSpPr>
          <p:nvPr/>
        </p:nvSpPr>
        <p:spPr bwMode="gray">
          <a:xfrm>
            <a:off x="5107769" y="4054072"/>
            <a:ext cx="546497" cy="200025"/>
          </a:xfrm>
          <a:prstGeom prst="rightArrow">
            <a:avLst>
              <a:gd name="adj1" fmla="val 35167"/>
              <a:gd name="adj2" fmla="val 110639"/>
            </a:avLst>
          </a:prstGeom>
          <a:gradFill rotWithShape="1">
            <a:gsLst>
              <a:gs pos="0">
                <a:srgbClr val="5F5F5F">
                  <a:gamma/>
                  <a:shade val="63529"/>
                  <a:invGamma/>
                  <a:alpha val="0"/>
                </a:srgbClr>
              </a:gs>
              <a:gs pos="100000">
                <a:srgbClr val="5F5F5F"/>
              </a:gs>
            </a:gsLst>
            <a:lin ang="0" scaled="1"/>
          </a:gradFill>
          <a:ln w="0" algn="ctr">
            <a:noFill/>
            <a:miter lim="800000"/>
          </a:ln>
          <a:effectLst/>
        </p:spPr>
        <p:txBody>
          <a:bodyPr wrap="none" anchor="ctr"/>
          <a:lstStyle/>
          <a:p>
            <a:endParaRPr lang="zh-CN" altLang="en-US" sz="1350"/>
          </a:p>
        </p:txBody>
      </p:sp>
      <p:sp>
        <p:nvSpPr>
          <p:cNvPr id="49160" name="AutoShape 8"/>
          <p:cNvSpPr>
            <a:spLocks noChangeArrowheads="1"/>
          </p:cNvSpPr>
          <p:nvPr/>
        </p:nvSpPr>
        <p:spPr bwMode="gray">
          <a:xfrm rot="-10800000">
            <a:off x="3444465" y="4050500"/>
            <a:ext cx="596504" cy="198834"/>
          </a:xfrm>
          <a:prstGeom prst="rightArrow">
            <a:avLst>
              <a:gd name="adj1" fmla="val 35167"/>
              <a:gd name="adj2" fmla="val 121486"/>
            </a:avLst>
          </a:prstGeom>
          <a:gradFill rotWithShape="1">
            <a:gsLst>
              <a:gs pos="0">
                <a:srgbClr val="5F5F5F">
                  <a:gamma/>
                  <a:shade val="63529"/>
                  <a:invGamma/>
                  <a:alpha val="0"/>
                </a:srgbClr>
              </a:gs>
              <a:gs pos="100000">
                <a:srgbClr val="5F5F5F"/>
              </a:gs>
            </a:gsLst>
            <a:lin ang="0" scaled="1"/>
          </a:gradFill>
          <a:ln w="0" algn="ctr">
            <a:noFill/>
            <a:miter lim="800000"/>
          </a:ln>
          <a:effectLst/>
        </p:spPr>
        <p:txBody>
          <a:bodyPr wrap="none" anchor="ctr"/>
          <a:lstStyle/>
          <a:p>
            <a:endParaRPr lang="zh-CN" altLang="en-US" sz="1350"/>
          </a:p>
        </p:txBody>
      </p:sp>
      <p:sp>
        <p:nvSpPr>
          <p:cNvPr id="49161" name="Oval 9"/>
          <p:cNvSpPr>
            <a:spLocks noChangeArrowheads="1"/>
          </p:cNvSpPr>
          <p:nvPr/>
        </p:nvSpPr>
        <p:spPr bwMode="gray">
          <a:xfrm>
            <a:off x="3269444" y="3825238"/>
            <a:ext cx="2583656" cy="601733"/>
          </a:xfrm>
          <a:prstGeom prst="ellipse">
            <a:avLst/>
          </a:prstGeom>
          <a:noFill/>
          <a:ln w="38100" algn="ctr">
            <a:solidFill>
              <a:srgbClr val="5F5F5F"/>
            </a:solidFill>
            <a:round/>
          </a:ln>
          <a:effectLst/>
        </p:spPr>
        <p:txBody>
          <a:bodyPr anchor="ctr">
            <a:spAutoFit/>
          </a:bodyPr>
          <a:lstStyle/>
          <a:p>
            <a:endParaRPr lang="zh-CN" altLang="en-US" sz="1350"/>
          </a:p>
        </p:txBody>
      </p:sp>
      <p:grpSp>
        <p:nvGrpSpPr>
          <p:cNvPr id="2" name="Group 10"/>
          <p:cNvGrpSpPr/>
          <p:nvPr/>
        </p:nvGrpSpPr>
        <p:grpSpPr bwMode="auto">
          <a:xfrm>
            <a:off x="3783794" y="3578044"/>
            <a:ext cx="1395392" cy="1129223"/>
            <a:chOff x="2238" y="1929"/>
            <a:chExt cx="1273" cy="1031"/>
          </a:xfrm>
        </p:grpSpPr>
        <p:sp>
          <p:nvSpPr>
            <p:cNvPr id="49163" name="Oval 11"/>
            <p:cNvSpPr>
              <a:spLocks noChangeArrowheads="1"/>
            </p:cNvSpPr>
            <p:nvPr/>
          </p:nvSpPr>
          <p:spPr bwMode="gray">
            <a:xfrm>
              <a:off x="2238" y="2218"/>
              <a:ext cx="462" cy="464"/>
            </a:xfrm>
            <a:prstGeom prst="ellipse">
              <a:avLst/>
            </a:prstGeom>
            <a:gradFill rotWithShape="1">
              <a:gsLst>
                <a:gs pos="0">
                  <a:srgbClr val="0099CC">
                    <a:gamma/>
                    <a:tint val="42353"/>
                    <a:invGamma/>
                  </a:srgbClr>
                </a:gs>
                <a:gs pos="50000">
                  <a:srgbClr val="0099CC"/>
                </a:gs>
                <a:gs pos="100000">
                  <a:srgbClr val="0099CC">
                    <a:gamma/>
                    <a:tint val="42353"/>
                    <a:invGamma/>
                  </a:srgbClr>
                </a:gs>
              </a:gsLst>
              <a:lin ang="2700000" scaled="1"/>
            </a:gradFill>
            <a:ln w="38100" algn="ctr">
              <a:noFill/>
              <a:round/>
            </a:ln>
            <a:effectLst/>
          </p:spPr>
          <p:txBody>
            <a:bodyPr wrap="none" anchor="ctr">
              <a:spAutoFit/>
            </a:bodyPr>
            <a:lstStyle/>
            <a:p>
              <a:endParaRPr lang="zh-CN" altLang="en-US" sz="1350"/>
            </a:p>
          </p:txBody>
        </p:sp>
        <p:sp>
          <p:nvSpPr>
            <p:cNvPr id="49164" name="Oval 12"/>
            <p:cNvSpPr>
              <a:spLocks noChangeArrowheads="1"/>
            </p:cNvSpPr>
            <p:nvPr/>
          </p:nvSpPr>
          <p:spPr bwMode="gray">
            <a:xfrm>
              <a:off x="2327" y="2225"/>
              <a:ext cx="1183" cy="449"/>
            </a:xfrm>
            <a:prstGeom prst="ellipse">
              <a:avLst/>
            </a:prstGeom>
            <a:gradFill rotWithShape="1">
              <a:gsLst>
                <a:gs pos="0">
                  <a:srgbClr val="0099CC">
                    <a:gamma/>
                    <a:shade val="54118"/>
                    <a:invGamma/>
                  </a:srgbClr>
                </a:gs>
                <a:gs pos="50000">
                  <a:srgbClr val="0099CC"/>
                </a:gs>
                <a:gs pos="100000">
                  <a:srgbClr val="0099CC">
                    <a:gamma/>
                    <a:shade val="54118"/>
                    <a:invGamma/>
                  </a:srgbClr>
                </a:gs>
              </a:gsLst>
              <a:lin ang="18900000" scaled="1"/>
            </a:gradFill>
            <a:ln w="38100" algn="ctr">
              <a:noFill/>
              <a:round/>
            </a:ln>
            <a:effectLst/>
          </p:spPr>
          <p:txBody>
            <a:bodyPr anchor="ctr">
              <a:spAutoFit/>
            </a:bodyPr>
            <a:lstStyle/>
            <a:p>
              <a:endParaRPr lang="zh-CN" altLang="en-US" sz="1350"/>
            </a:p>
          </p:txBody>
        </p:sp>
        <p:sp>
          <p:nvSpPr>
            <p:cNvPr id="49165" name="Oval 13"/>
            <p:cNvSpPr>
              <a:spLocks noChangeArrowheads="1"/>
            </p:cNvSpPr>
            <p:nvPr/>
          </p:nvSpPr>
          <p:spPr bwMode="gray">
            <a:xfrm>
              <a:off x="2328" y="2227"/>
              <a:ext cx="1183" cy="449"/>
            </a:xfrm>
            <a:prstGeom prst="ellipse">
              <a:avLst/>
            </a:prstGeom>
            <a:gradFill rotWithShape="1">
              <a:gsLst>
                <a:gs pos="0">
                  <a:srgbClr val="0099CC">
                    <a:gamma/>
                    <a:shade val="63529"/>
                    <a:invGamma/>
                  </a:srgbClr>
                </a:gs>
                <a:gs pos="100000">
                  <a:srgbClr val="0099CC">
                    <a:alpha val="0"/>
                  </a:srgbClr>
                </a:gs>
              </a:gsLst>
              <a:lin ang="2700000" scaled="1"/>
            </a:gradFill>
            <a:ln w="38100" algn="ctr">
              <a:noFill/>
              <a:round/>
            </a:ln>
            <a:effectLst/>
          </p:spPr>
          <p:txBody>
            <a:bodyPr anchor="ctr">
              <a:spAutoFit/>
            </a:bodyPr>
            <a:lstStyle/>
            <a:p>
              <a:endParaRPr lang="zh-CN" altLang="en-US" sz="1350"/>
            </a:p>
          </p:txBody>
        </p:sp>
        <p:sp>
          <p:nvSpPr>
            <p:cNvPr id="49166" name="Oval 14"/>
            <p:cNvSpPr>
              <a:spLocks noChangeArrowheads="1"/>
            </p:cNvSpPr>
            <p:nvPr/>
          </p:nvSpPr>
          <p:spPr bwMode="gray">
            <a:xfrm>
              <a:off x="2391" y="2230"/>
              <a:ext cx="1065" cy="438"/>
            </a:xfrm>
            <a:prstGeom prst="ellipse">
              <a:avLst/>
            </a:prstGeom>
            <a:solidFill>
              <a:srgbClr val="333333"/>
            </a:solidFill>
            <a:ln w="38100" algn="ctr">
              <a:noFill/>
              <a:round/>
            </a:ln>
            <a:effectLst/>
          </p:spPr>
          <p:txBody>
            <a:bodyPr anchor="ctr">
              <a:spAutoFit/>
            </a:bodyPr>
            <a:lstStyle/>
            <a:p>
              <a:endParaRPr lang="zh-CN" altLang="en-US" sz="1350"/>
            </a:p>
          </p:txBody>
        </p:sp>
        <p:grpSp>
          <p:nvGrpSpPr>
            <p:cNvPr id="3" name="Group 15"/>
            <p:cNvGrpSpPr/>
            <p:nvPr/>
          </p:nvGrpSpPr>
          <p:grpSpPr bwMode="auto">
            <a:xfrm>
              <a:off x="2410" y="1929"/>
              <a:ext cx="1031" cy="1031"/>
              <a:chOff x="4166" y="1706"/>
              <a:chExt cx="1252" cy="1252"/>
            </a:xfrm>
          </p:grpSpPr>
          <p:sp>
            <p:nvSpPr>
              <p:cNvPr id="49168"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ln>
              <a:effectLst/>
            </p:spPr>
            <p:txBody>
              <a:bodyPr vert="eaVert" wrap="none" anchor="ctr"/>
              <a:lstStyle/>
              <a:p>
                <a:endParaRPr lang="zh-CN" altLang="en-US" sz="1350"/>
              </a:p>
            </p:txBody>
          </p:sp>
          <p:sp>
            <p:nvSpPr>
              <p:cNvPr id="4916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ln>
              <a:effectLst/>
            </p:spPr>
            <p:txBody>
              <a:bodyPr vert="eaVert" wrap="none" anchor="ctr"/>
              <a:lstStyle/>
              <a:p>
                <a:endParaRPr lang="zh-CN" altLang="en-US" sz="1350"/>
              </a:p>
            </p:txBody>
          </p:sp>
          <p:sp>
            <p:nvSpPr>
              <p:cNvPr id="49170" name="Oval 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ln>
              <a:effectLst/>
            </p:spPr>
            <p:txBody>
              <a:bodyPr vert="eaVert" wrap="none" anchor="ctr"/>
              <a:lstStyle/>
              <a:p>
                <a:endParaRPr lang="zh-CN" altLang="en-US" sz="1350"/>
              </a:p>
            </p:txBody>
          </p:sp>
          <p:sp>
            <p:nvSpPr>
              <p:cNvPr id="49171" name="Oval 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ln>
              <a:effectLst/>
            </p:spPr>
            <p:txBody>
              <a:bodyPr vert="eaVert" wrap="none" anchor="ctr"/>
              <a:lstStyle/>
              <a:p>
                <a:endParaRPr lang="zh-CN" altLang="en-US" sz="1350"/>
              </a:p>
            </p:txBody>
          </p:sp>
        </p:grpSp>
        <p:sp>
          <p:nvSpPr>
            <p:cNvPr id="49172" name="Text Box 20"/>
            <p:cNvSpPr txBox="1">
              <a:spLocks noChangeArrowheads="1"/>
            </p:cNvSpPr>
            <p:nvPr/>
          </p:nvSpPr>
          <p:spPr bwMode="gray">
            <a:xfrm>
              <a:off x="2494" y="2215"/>
              <a:ext cx="864" cy="589"/>
            </a:xfrm>
            <a:prstGeom prst="rect">
              <a:avLst/>
            </a:prstGeom>
            <a:noFill/>
            <a:ln w="9525" algn="ctr">
              <a:noFill/>
              <a:miter lim="800000"/>
            </a:ln>
            <a:effectLst/>
          </p:spPr>
          <p:txBody>
            <a:bodyPr wrap="none">
              <a:spAutoFit/>
            </a:bodyPr>
            <a:lstStyle/>
            <a:p>
              <a:pPr algn="ctr" eaLnBrk="0" hangingPunct="0"/>
              <a:r>
                <a:rPr lang="en-US" altLang="zh-CN" b="0" dirty="0" smtClean="0">
                  <a:solidFill>
                    <a:srgbClr val="080808"/>
                  </a:solidFill>
                  <a:ea typeface="宋体" panose="02010600030101010101" pitchFamily="2" charset="-122"/>
                </a:rPr>
                <a:t>Python</a:t>
              </a:r>
              <a:endParaRPr lang="en-US" altLang="zh-CN" b="0" dirty="0" smtClean="0">
                <a:solidFill>
                  <a:srgbClr val="080808"/>
                </a:solidFill>
                <a:ea typeface="宋体" panose="02010600030101010101" pitchFamily="2" charset="-122"/>
              </a:endParaRPr>
            </a:p>
            <a:p>
              <a:pPr algn="ctr" eaLnBrk="0" hangingPunct="0"/>
              <a:r>
                <a:rPr lang="zh-CN" altLang="en-US" b="0" dirty="0" smtClean="0">
                  <a:solidFill>
                    <a:srgbClr val="080808"/>
                  </a:solidFill>
                  <a:ea typeface="宋体" panose="02010600030101010101" pitchFamily="2" charset="-122"/>
                </a:rPr>
                <a:t>特点</a:t>
              </a:r>
              <a:endParaRPr lang="en-US" altLang="zh-CN" b="0" dirty="0">
                <a:solidFill>
                  <a:srgbClr val="080808"/>
                </a:solidFill>
                <a:ea typeface="宋体" panose="02010600030101010101" pitchFamily="2" charset="-122"/>
              </a:endParaRPr>
            </a:p>
          </p:txBody>
        </p:sp>
      </p:grpSp>
      <p:sp>
        <p:nvSpPr>
          <p:cNvPr id="49173" name="AutoShape 21"/>
          <p:cNvSpPr>
            <a:spLocks noChangeArrowheads="1"/>
          </p:cNvSpPr>
          <p:nvPr/>
        </p:nvSpPr>
        <p:spPr bwMode="gray">
          <a:xfrm>
            <a:off x="1571604" y="3911207"/>
            <a:ext cx="1788319" cy="422672"/>
          </a:xfrm>
          <a:prstGeom prst="roundRect">
            <a:avLst>
              <a:gd name="adj" fmla="val 16667"/>
            </a:avLst>
          </a:prstGeom>
          <a:gradFill rotWithShape="1">
            <a:gsLst>
              <a:gs pos="0">
                <a:schemeClr val="hlink"/>
              </a:gs>
              <a:gs pos="100000">
                <a:schemeClr val="hlink">
                  <a:gamma/>
                  <a:shade val="46275"/>
                  <a:invGamma/>
                </a:scheme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lvl="0" algn="ctr" eaLnBrk="0" hangingPunct="0"/>
            <a:r>
              <a:rPr lang="zh-CN" altLang="en-US" b="0" dirty="0" smtClean="0">
                <a:solidFill>
                  <a:srgbClr val="FEFEFE"/>
                </a:solidFill>
                <a:latin typeface="华文新魏" panose="02010800040101010101" pitchFamily="2" charset="-122"/>
                <a:ea typeface="华文新魏" panose="02010800040101010101" pitchFamily="2" charset="-122"/>
              </a:rPr>
              <a:t>丰富的库</a:t>
            </a:r>
            <a:endParaRPr lang="en-US" altLang="zh-CN" b="0" dirty="0">
              <a:solidFill>
                <a:srgbClr val="FEFEFE"/>
              </a:solidFill>
              <a:latin typeface="华文新魏" panose="02010800040101010101" pitchFamily="2" charset="-122"/>
              <a:ea typeface="华文新魏" panose="02010800040101010101" pitchFamily="2" charset="-122"/>
            </a:endParaRPr>
          </a:p>
        </p:txBody>
      </p:sp>
      <p:sp>
        <p:nvSpPr>
          <p:cNvPr id="49174" name="AutoShape 22"/>
          <p:cNvSpPr>
            <a:spLocks noChangeArrowheads="1"/>
          </p:cNvSpPr>
          <p:nvPr/>
        </p:nvSpPr>
        <p:spPr bwMode="gray">
          <a:xfrm>
            <a:off x="2107389" y="2786058"/>
            <a:ext cx="1788319" cy="422673"/>
          </a:xfrm>
          <a:prstGeom prst="roundRect">
            <a:avLst>
              <a:gd name="adj" fmla="val 16667"/>
            </a:avLst>
          </a:prstGeom>
          <a:gradFill rotWithShape="1">
            <a:gsLst>
              <a:gs pos="0">
                <a:schemeClr val="accent1"/>
              </a:gs>
              <a:gs pos="100000">
                <a:schemeClr val="accent1">
                  <a:gamma/>
                  <a:shade val="46275"/>
                  <a:invGamma/>
                </a:scheme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r>
              <a:rPr lang="zh-CN" altLang="en-US" b="0" dirty="0" smtClean="0">
                <a:solidFill>
                  <a:srgbClr val="FEFEFE"/>
                </a:solidFill>
                <a:latin typeface="华文新魏" panose="02010800040101010101" pitchFamily="2" charset="-122"/>
                <a:ea typeface="华文新魏" panose="02010800040101010101" pitchFamily="2" charset="-122"/>
              </a:rPr>
              <a:t>简单、易学</a:t>
            </a:r>
            <a:endParaRPr lang="en-US" altLang="zh-CN" b="0" dirty="0">
              <a:solidFill>
                <a:srgbClr val="FEFEFE"/>
              </a:solidFill>
              <a:latin typeface="华文新魏" panose="02010800040101010101" pitchFamily="2" charset="-122"/>
              <a:ea typeface="华文新魏" panose="02010800040101010101" pitchFamily="2" charset="-122"/>
            </a:endParaRPr>
          </a:p>
        </p:txBody>
      </p:sp>
      <p:sp>
        <p:nvSpPr>
          <p:cNvPr id="49175" name="AutoShape 23"/>
          <p:cNvSpPr>
            <a:spLocks noChangeArrowheads="1"/>
          </p:cNvSpPr>
          <p:nvPr/>
        </p:nvSpPr>
        <p:spPr bwMode="gray">
          <a:xfrm>
            <a:off x="2107389" y="5030400"/>
            <a:ext cx="1788319" cy="482207"/>
          </a:xfrm>
          <a:prstGeom prst="roundRect">
            <a:avLst>
              <a:gd name="adj" fmla="val 16667"/>
            </a:avLst>
          </a:prstGeom>
          <a:gradFill rotWithShape="1">
            <a:gsLst>
              <a:gs pos="0">
                <a:schemeClr val="folHlink"/>
              </a:gs>
              <a:gs pos="100000">
                <a:schemeClr val="folHlink">
                  <a:gamma/>
                  <a:shade val="46275"/>
                  <a:invGamma/>
                </a:scheme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r>
              <a:rPr lang="zh-CN" altLang="en-US" b="0" dirty="0" smtClean="0">
                <a:solidFill>
                  <a:srgbClr val="FEFEFE"/>
                </a:solidFill>
                <a:latin typeface="华文新魏" panose="02010800040101010101" pitchFamily="2" charset="-122"/>
                <a:ea typeface="华文新魏" panose="02010800040101010101" pitchFamily="2" charset="-122"/>
              </a:rPr>
              <a:t>可扩展、可嵌入</a:t>
            </a:r>
            <a:endParaRPr lang="en-US" altLang="zh-CN" b="0" dirty="0">
              <a:solidFill>
                <a:srgbClr val="FEFEFE"/>
              </a:solidFill>
              <a:latin typeface="华文新魏" panose="02010800040101010101" pitchFamily="2" charset="-122"/>
              <a:ea typeface="华文新魏" panose="02010800040101010101" pitchFamily="2" charset="-122"/>
            </a:endParaRPr>
          </a:p>
        </p:txBody>
      </p:sp>
      <p:sp>
        <p:nvSpPr>
          <p:cNvPr id="49176" name="AutoShape 24"/>
          <p:cNvSpPr>
            <a:spLocks noChangeArrowheads="1"/>
          </p:cNvSpPr>
          <p:nvPr/>
        </p:nvSpPr>
        <p:spPr bwMode="gray">
          <a:xfrm>
            <a:off x="5730465" y="3911207"/>
            <a:ext cx="1840706" cy="422672"/>
          </a:xfrm>
          <a:prstGeom prst="roundRect">
            <a:avLst>
              <a:gd name="adj" fmla="val 16667"/>
            </a:avLst>
          </a:prstGeom>
          <a:gradFill rotWithShape="1">
            <a:gsLst>
              <a:gs pos="0">
                <a:schemeClr val="hlink">
                  <a:gamma/>
                  <a:shade val="46275"/>
                  <a:invGamma/>
                </a:schemeClr>
              </a:gs>
              <a:gs pos="100000">
                <a:schemeClr val="hlink"/>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r>
              <a:rPr lang="zh-CN" altLang="en-US" b="0" dirty="0" smtClean="0">
                <a:solidFill>
                  <a:srgbClr val="FEFEFE"/>
                </a:solidFill>
                <a:latin typeface="华文新魏" panose="02010800040101010101" pitchFamily="2" charset="-122"/>
                <a:ea typeface="华文新魏" panose="02010800040101010101" pitchFamily="2" charset="-122"/>
              </a:rPr>
              <a:t>解释性</a:t>
            </a:r>
            <a:endParaRPr lang="en-US" altLang="zh-CN" b="0" dirty="0">
              <a:solidFill>
                <a:srgbClr val="FEFEFE"/>
              </a:solidFill>
              <a:latin typeface="华文新魏" panose="02010800040101010101" pitchFamily="2" charset="-122"/>
              <a:ea typeface="华文新魏" panose="02010800040101010101" pitchFamily="2" charset="-122"/>
            </a:endParaRPr>
          </a:p>
        </p:txBody>
      </p:sp>
      <p:sp>
        <p:nvSpPr>
          <p:cNvPr id="49177" name="AutoShape 25"/>
          <p:cNvSpPr>
            <a:spLocks noChangeArrowheads="1"/>
          </p:cNvSpPr>
          <p:nvPr/>
        </p:nvSpPr>
        <p:spPr bwMode="gray">
          <a:xfrm>
            <a:off x="5195905" y="2786058"/>
            <a:ext cx="1840706" cy="422673"/>
          </a:xfrm>
          <a:prstGeom prst="roundRect">
            <a:avLst>
              <a:gd name="adj" fmla="val 16667"/>
            </a:avLst>
          </a:prstGeom>
          <a:gradFill rotWithShape="1">
            <a:gsLst>
              <a:gs pos="0">
                <a:schemeClr val="accent1">
                  <a:gamma/>
                  <a:shade val="46275"/>
                  <a:invGamma/>
                </a:schemeClr>
              </a:gs>
              <a:gs pos="100000">
                <a:schemeClr val="accent1"/>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r>
              <a:rPr lang="zh-CN" altLang="en-US" b="0" dirty="0" smtClean="0">
                <a:solidFill>
                  <a:srgbClr val="FEFEFE"/>
                </a:solidFill>
                <a:latin typeface="华文新魏" panose="02010800040101010101" pitchFamily="2" charset="-122"/>
                <a:ea typeface="华文新魏" panose="02010800040101010101" pitchFamily="2" charset="-122"/>
              </a:rPr>
              <a:t>面向对象、高层</a:t>
            </a:r>
            <a:endParaRPr lang="en-US" altLang="zh-CN" b="0" dirty="0">
              <a:solidFill>
                <a:srgbClr val="FEFEFE"/>
              </a:solidFill>
              <a:latin typeface="华文新魏" panose="02010800040101010101" pitchFamily="2" charset="-122"/>
              <a:ea typeface="华文新魏" panose="02010800040101010101" pitchFamily="2" charset="-122"/>
            </a:endParaRPr>
          </a:p>
        </p:txBody>
      </p:sp>
      <p:sp>
        <p:nvSpPr>
          <p:cNvPr id="49178" name="AutoShape 26"/>
          <p:cNvSpPr>
            <a:spLocks noChangeArrowheads="1"/>
          </p:cNvSpPr>
          <p:nvPr/>
        </p:nvSpPr>
        <p:spPr bwMode="gray">
          <a:xfrm>
            <a:off x="5195905" y="5030400"/>
            <a:ext cx="1840706" cy="482207"/>
          </a:xfrm>
          <a:prstGeom prst="roundRect">
            <a:avLst>
              <a:gd name="adj" fmla="val 16667"/>
            </a:avLst>
          </a:prstGeom>
          <a:gradFill rotWithShape="1">
            <a:gsLst>
              <a:gs pos="0">
                <a:schemeClr val="folHlink">
                  <a:gamma/>
                  <a:shade val="46275"/>
                  <a:invGamma/>
                </a:schemeClr>
              </a:gs>
              <a:gs pos="100000">
                <a:schemeClr val="folHlink"/>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r>
              <a:rPr lang="zh-CN" altLang="en-US" b="0" kern="100" dirty="0" smtClean="0">
                <a:solidFill>
                  <a:srgbClr val="F8F8F8"/>
                </a:solidFill>
                <a:latin typeface="华文新魏" panose="02010800040101010101" pitchFamily="2" charset="-122"/>
                <a:ea typeface="华文新魏" panose="02010800040101010101" pitchFamily="2" charset="-122"/>
                <a:cs typeface="Times New Roman" panose="02020603050405020304"/>
              </a:rPr>
              <a:t>免费开源、可移植</a:t>
            </a:r>
            <a:endParaRPr lang="en-US" altLang="zh-CN" b="0" dirty="0">
              <a:solidFill>
                <a:srgbClr val="F8F8F8"/>
              </a:solidFill>
              <a:latin typeface="华文新魏" panose="02010800040101010101" pitchFamily="2" charset="-122"/>
              <a:ea typeface="华文新魏" panose="02010800040101010101" pitchFamily="2" charset="-122"/>
            </a:endParaRPr>
          </a:p>
        </p:txBody>
      </p:sp>
      <p:sp>
        <p:nvSpPr>
          <p:cNvPr id="31" name="Rectangle 2"/>
          <p:cNvSpPr>
            <a:spLocks noGrp="1" noChangeArrowheads="1"/>
          </p:cNvSpPr>
          <p:nvPr>
            <p:ph type="title"/>
          </p:nvPr>
        </p:nvSpPr>
        <p:spPr>
          <a:xfrm>
            <a:off x="1828800" y="971550"/>
            <a:ext cx="5829300" cy="857250"/>
          </a:xfrm>
        </p:spPr>
        <p:txBody>
          <a:bodyPr/>
          <a:lstStyle/>
          <a:p>
            <a:r>
              <a:rPr lang="zh-CN" altLang="en-US" dirty="0" smtClean="0">
                <a:latin typeface="黑体" panose="02010609060101010101" pitchFamily="49" charset="-122"/>
                <a:ea typeface="黑体" panose="02010609060101010101" pitchFamily="49" charset="-122"/>
              </a:rPr>
              <a:t>为什么要学</a:t>
            </a:r>
            <a:r>
              <a:rPr lang="en-US" altLang="zh-CN" dirty="0" smtClean="0">
                <a:latin typeface="黑体" panose="02010609060101010101" pitchFamily="49" charset="-122"/>
                <a:ea typeface="黑体" panose="02010609060101010101" pitchFamily="49" charset="-122"/>
              </a:rPr>
              <a:t>Python</a:t>
            </a:r>
            <a:r>
              <a:rPr lang="zh-CN" altLang="en-US"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29" name="Rectangle 3"/>
          <p:cNvSpPr txBox="1">
            <a:spLocks noChangeArrowheads="1"/>
          </p:cNvSpPr>
          <p:nvPr/>
        </p:nvSpPr>
        <p:spPr bwMode="gray">
          <a:xfrm>
            <a:off x="1571604" y="1875224"/>
            <a:ext cx="5893635" cy="767939"/>
          </a:xfrm>
          <a:prstGeom prst="rect">
            <a:avLst/>
          </a:prstGeom>
          <a:noFill/>
          <a:ln w="9525">
            <a:noFill/>
            <a:miter lim="800000"/>
          </a:ln>
          <a:effectLst/>
        </p:spPr>
        <p:txBody>
          <a:bodyPr vert="horz" wrap="square" lIns="68580" tIns="34290" rIns="68580" bIns="3429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defRPr/>
            </a:pPr>
            <a:r>
              <a:rPr kumimoji="0" lang="zh-CN" altLang="en-US" sz="1500" b="0" i="0" u="none" strike="noStrike" kern="0" cap="none" spc="0" normalizeH="0" baseline="0" noProof="0" dirty="0" smtClean="0">
                <a:ln>
                  <a:noFill/>
                </a:ln>
                <a:solidFill>
                  <a:schemeClr val="tx1"/>
                </a:solidFill>
                <a:effectLst>
                  <a:outerShdw blurRad="50800" dist="50800" dir="5400000" algn="ctr" rotWithShape="0">
                    <a:srgbClr val="FFFFFF"/>
                  </a:outerShdw>
                </a:effectLst>
                <a:uLnTx/>
                <a:uFillTx/>
                <a:latin typeface="黑体" panose="02010609060101010101" pitchFamily="49" charset="-122"/>
                <a:ea typeface="黑体" panose="02010609060101010101" pitchFamily="49" charset="-122"/>
                <a:cs typeface="+mn-cs"/>
              </a:rPr>
              <a:t>实际需要；高效、易懂；众多优点集于一身</a:t>
            </a:r>
            <a:endParaRPr kumimoji="0" lang="zh-CN" altLang="en-US" sz="1500" b="0" i="0" u="none" strike="noStrike" kern="0" cap="none" spc="0" normalizeH="0" baseline="0" noProof="0" dirty="0" smtClean="0">
              <a:ln>
                <a:noFill/>
              </a:ln>
              <a:solidFill>
                <a:schemeClr val="tx1"/>
              </a:solidFill>
              <a:effectLst>
                <a:outerShdw blurRad="50800" dist="50800" dir="5400000" algn="ctr" rotWithShape="0">
                  <a:srgbClr val="FFFFFF"/>
                </a:outerShdw>
              </a:effectLst>
              <a:uLnTx/>
              <a:uFillTx/>
              <a:latin typeface="黑体" panose="02010609060101010101" pitchFamily="49" charset="-122"/>
              <a:ea typeface="黑体" panose="02010609060101010101" pitchFamily="49" charset="-122"/>
              <a:cs typeface="+mn-cs"/>
            </a:endParaRPr>
          </a:p>
          <a:p>
            <a:pPr marL="742950" marR="0" lvl="1" indent="-285750" algn="l" defTabSz="914400" rtl="0" eaLnBrk="1" fontAlgn="base" latinLnBrk="0" hangingPunct="1">
              <a:lnSpc>
                <a:spcPct val="100000"/>
              </a:lnSpc>
              <a:spcBef>
                <a:spcPct val="20000"/>
              </a:spcBef>
              <a:spcAft>
                <a:spcPct val="0"/>
              </a:spcAft>
              <a:buClr>
                <a:schemeClr val="accent2"/>
              </a:buClr>
              <a:buSzTx/>
              <a:buFont typeface="Arial" panose="020B0604020202020204" pitchFamily="34" charset="0"/>
              <a:buChar char="●"/>
              <a:defRPr/>
            </a:pPr>
            <a:r>
              <a:rPr kumimoji="0" lang="zh-CN" altLang="en-US" sz="1350" b="0" i="0" u="none" strike="noStrike" kern="0" cap="none" spc="0" normalizeH="0" baseline="0" noProof="0" dirty="0" smtClean="0">
                <a:ln>
                  <a:noFill/>
                </a:ln>
                <a:solidFill>
                  <a:schemeClr val="tx1"/>
                </a:solidFill>
                <a:effectLst>
                  <a:outerShdw blurRad="50800" dist="50800" dir="5400000" algn="ctr" rotWithShape="0">
                    <a:srgbClr val="FFFFFF"/>
                  </a:outerShdw>
                </a:effectLst>
                <a:uLnTx/>
                <a:uFillTx/>
                <a:latin typeface="宋体" panose="02010600030101010101" pitchFamily="2" charset="-122"/>
                <a:ea typeface="宋体" panose="02010600030101010101" pitchFamily="2" charset="-122"/>
              </a:rPr>
              <a:t>（人身苦短，我用</a:t>
            </a:r>
            <a:r>
              <a:rPr kumimoji="0" lang="en-US" altLang="zh-CN" sz="1350" b="0" i="0" u="none" strike="noStrike" kern="0" cap="none" spc="0" normalizeH="0" baseline="0" noProof="0" dirty="0" smtClean="0">
                <a:ln>
                  <a:noFill/>
                </a:ln>
                <a:solidFill>
                  <a:schemeClr val="tx1"/>
                </a:solidFill>
                <a:effectLst>
                  <a:outerShdw blurRad="50800" dist="50800" dir="5400000" algn="ctr" rotWithShape="0">
                    <a:srgbClr val="FFFFFF"/>
                  </a:outerShdw>
                </a:effectLst>
                <a:uLnTx/>
                <a:uFillTx/>
                <a:latin typeface="宋体" panose="02010600030101010101" pitchFamily="2" charset="-122"/>
                <a:ea typeface="宋体" panose="02010600030101010101" pitchFamily="2" charset="-122"/>
              </a:rPr>
              <a:t>Python</a:t>
            </a:r>
            <a:r>
              <a:rPr kumimoji="0" lang="zh-CN" altLang="en-US" sz="1350" b="0" i="0" u="none" strike="noStrike" kern="0" cap="none" spc="0" normalizeH="0" baseline="0" noProof="0" dirty="0" smtClean="0">
                <a:ln>
                  <a:noFill/>
                </a:ln>
                <a:solidFill>
                  <a:schemeClr val="tx1"/>
                </a:solidFill>
                <a:effectLst>
                  <a:outerShdw blurRad="50800" dist="50800" dir="5400000" algn="ctr" rotWithShape="0">
                    <a:srgbClr val="FFFFFF"/>
                  </a:outerShdw>
                </a:effectLst>
                <a:uLnTx/>
                <a:uFillTx/>
                <a:latin typeface="宋体" panose="02010600030101010101" pitchFamily="2" charset="-122"/>
                <a:ea typeface="宋体" panose="02010600030101010101" pitchFamily="2" charset="-122"/>
              </a:rPr>
              <a:t>！）</a:t>
            </a:r>
            <a:endParaRPr kumimoji="0" lang="en-US" altLang="zh-CN" sz="1350" b="0" i="0" u="none" strike="noStrike" kern="0" cap="none" spc="0" normalizeH="0" baseline="0" noProof="0" dirty="0">
              <a:ln>
                <a:noFill/>
              </a:ln>
              <a:solidFill>
                <a:schemeClr val="tx1"/>
              </a:solidFill>
              <a:effectLst>
                <a:outerShdw blurRad="50800" dist="50800" dir="5400000" algn="ctr" rotWithShape="0">
                  <a:srgbClr val="FFFFFF"/>
                </a:outerShdw>
              </a:effectLst>
              <a:uLnTx/>
              <a:uFillTx/>
              <a:latin typeface="宋体" panose="02010600030101010101" pitchFamily="2" charset="-122"/>
              <a:ea typeface="宋体" panose="02010600030101010101" pitchFamily="2" charset="-122"/>
            </a:endParaRPr>
          </a:p>
        </p:txBody>
      </p:sp>
    </p:spTree>
  </p:cSld>
  <p:clrMapOvr>
    <a:masterClrMapping/>
  </p:clrMapOvr>
  <p:transition spd="med">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44035"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44036"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44037" name="Group 5"/>
          <p:cNvGrpSpPr/>
          <p:nvPr/>
        </p:nvGrpSpPr>
        <p:grpSpPr>
          <a:xfrm>
            <a:off x="8347075" y="1531938"/>
            <a:ext cx="115888" cy="611187"/>
            <a:chOff x="5311" y="1135"/>
            <a:chExt cx="73" cy="346"/>
          </a:xfrm>
        </p:grpSpPr>
        <p:sp>
          <p:nvSpPr>
            <p:cNvPr id="44051"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52"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53"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54"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55"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56"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44038"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函数</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44040" name="Group 16"/>
          <p:cNvGrpSpPr/>
          <p:nvPr/>
        </p:nvGrpSpPr>
        <p:grpSpPr>
          <a:xfrm flipH="1">
            <a:off x="774700" y="1512888"/>
            <a:ext cx="115888" cy="611187"/>
            <a:chOff x="5311" y="1135"/>
            <a:chExt cx="73" cy="346"/>
          </a:xfrm>
        </p:grpSpPr>
        <p:sp>
          <p:nvSpPr>
            <p:cNvPr id="44043"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44"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45"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46"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47"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4048"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44041" name="Rectangle 24"/>
          <p:cNvSpPr/>
          <p:nvPr/>
        </p:nvSpPr>
        <p:spPr>
          <a:xfrm>
            <a:off x="857250" y="2333625"/>
            <a:ext cx="7500938" cy="3786188"/>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函数：</a:t>
            </a:r>
            <a:endParaRPr lang="en-US" altLang="zh-CN"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def function_name([arguments]):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参数可为空，可有默认值</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“optional documentation string”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可选的函数说明语句</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function_suite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函数代码段</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return fun_obj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可以没有，自动返回</a:t>
            </a:r>
            <a:r>
              <a:rPr lang="en-US" altLang="zh-CN" b="0" dirty="0">
                <a:solidFill>
                  <a:srgbClr val="C00000"/>
                </a:solidFill>
                <a:latin typeface="宋体" panose="02010600030101010101" pitchFamily="2" charset="-122"/>
                <a:ea typeface="宋体" panose="02010600030101010101" pitchFamily="2" charset="-122"/>
              </a:rPr>
              <a:t>None</a:t>
            </a:r>
            <a:r>
              <a:rPr lang="zh-CN" altLang="en-US" b="0" dirty="0">
                <a:solidFill>
                  <a:srgbClr val="C00000"/>
                </a:solidFill>
                <a:latin typeface="宋体" panose="02010600030101010101" pitchFamily="2" charset="-122"/>
                <a:ea typeface="宋体" panose="02010600030101010101" pitchFamily="2" charset="-122"/>
              </a:rPr>
              <a:t>对象</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def addMeToMe(me):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函数示例：神奇的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操作</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return (me + me)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小括号不能省略</a:t>
            </a:r>
            <a:endParaRPr lang="zh-CN" altLang="en-US"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print addMeToMe(3.14)         </a:t>
            </a:r>
            <a:r>
              <a:rPr lang="en-US" altLang="zh-CN" b="0" dirty="0">
                <a:solidFill>
                  <a:srgbClr val="C00000"/>
                </a:solidFill>
                <a:latin typeface="宋体" panose="02010600030101010101" pitchFamily="2" charset="-122"/>
                <a:ea typeface="宋体" panose="02010600030101010101" pitchFamily="2" charset="-122"/>
              </a:rPr>
              <a:t># 6.28</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print addMeToMe(100)          </a:t>
            </a:r>
            <a:r>
              <a:rPr lang="en-US" altLang="zh-CN" b="0" dirty="0">
                <a:solidFill>
                  <a:srgbClr val="C00000"/>
                </a:solidFill>
                <a:latin typeface="宋体" panose="02010600030101010101" pitchFamily="2" charset="-122"/>
                <a:ea typeface="宋体" panose="02010600030101010101" pitchFamily="2" charset="-122"/>
              </a:rPr>
              <a:t># 200</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print addMeToMe('Python')     </a:t>
            </a:r>
            <a:r>
              <a:rPr lang="en-US" altLang="zh-CN" b="0" dirty="0">
                <a:solidFill>
                  <a:srgbClr val="C00000"/>
                </a:solidFill>
                <a:latin typeface="宋体" panose="02010600030101010101" pitchFamily="2" charset="-122"/>
                <a:ea typeface="宋体" panose="02010600030101010101" pitchFamily="2" charset="-122"/>
              </a:rPr>
              <a:t># PythonPython</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print addMeToMe([-1, 'abc'])  </a:t>
            </a:r>
            <a:r>
              <a:rPr lang="en-US" altLang="zh-CN" b="0" dirty="0">
                <a:solidFill>
                  <a:srgbClr val="C00000"/>
                </a:solidFill>
                <a:latin typeface="宋体" panose="02010600030101010101" pitchFamily="2" charset="-122"/>
                <a:ea typeface="宋体" panose="02010600030101010101" pitchFamily="2" charset="-122"/>
              </a:rPr>
              <a:t># [-1, 'abc', -1, 'abc']</a:t>
            </a:r>
            <a:endParaRPr lang="zh-CN" altLang="en-US"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AutoShape 2"/>
          <p:cNvSpPr/>
          <p:nvPr/>
        </p:nvSpPr>
        <p:spPr>
          <a:xfrm>
            <a:off x="681038" y="1581150"/>
            <a:ext cx="7853362" cy="4824413"/>
          </a:xfrm>
          <a:prstGeom prst="roundRect">
            <a:avLst>
              <a:gd name="adj" fmla="val 2014"/>
            </a:avLst>
          </a:prstGeom>
          <a:gradFill rotWithShape="1">
            <a:gsLst>
              <a:gs pos="0">
                <a:srgbClr val="B4C9D6"/>
              </a:gs>
              <a:gs pos="100000">
                <a:srgbClr val="D2DEE6"/>
              </a:gs>
            </a:gsLst>
            <a:lin ang="5400000" scaled="1"/>
            <a:tileRect/>
          </a:gradFill>
          <a:ln w="9525" cap="flat" cmpd="sng">
            <a:prstDash val="solid"/>
            <a:headEnd type="none" w="med" len="med"/>
            <a:tailEnd type="none" w="med" len="med"/>
          </a:ln>
          <a:scene3d>
            <a:camera prst="legacyPerspectiveBottom">
              <a:rot lat="0" lon="0" rev="0"/>
            </a:camera>
            <a:lightRig rig="legacyFlat3" dir="r"/>
          </a:scene3d>
          <a:sp3d extrusionH="4302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sp>
        <p:nvSpPr>
          <p:cNvPr id="45059" name="Rectangle 3" descr="Light horizontal"/>
          <p:cNvSpPr/>
          <p:nvPr/>
        </p:nvSpPr>
        <p:spPr>
          <a:xfrm>
            <a:off x="831850" y="2032000"/>
            <a:ext cx="7562850" cy="4106863"/>
          </a:xfrm>
          <a:prstGeom prst="rect">
            <a:avLst/>
          </a:prstGeom>
          <a:pattFill prst="ltHorz">
            <a:fgClr>
              <a:srgbClr val="EAEAEA"/>
            </a:fgClr>
            <a:bgClr>
              <a:srgbClr val="F8F8F8"/>
            </a:bgClr>
          </a:pattFill>
          <a:ln w="9525">
            <a:noFill/>
          </a:ln>
          <a:effectLst>
            <a:prstShdw prst="shdw17" dist="17961" dir="13499999">
              <a:srgbClr val="8C8C8C"/>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45060" name="AutoShape 4"/>
          <p:cNvSpPr/>
          <p:nvPr/>
        </p:nvSpPr>
        <p:spPr>
          <a:xfrm>
            <a:off x="679450" y="1428750"/>
            <a:ext cx="7853363" cy="863600"/>
          </a:xfrm>
          <a:prstGeom prst="roundRect">
            <a:avLst>
              <a:gd name="adj" fmla="val 16667"/>
            </a:avLst>
          </a:prstGeom>
          <a:gradFill rotWithShape="1">
            <a:gsLst>
              <a:gs pos="0">
                <a:srgbClr val="B4C9D6"/>
              </a:gs>
              <a:gs pos="50000">
                <a:srgbClr val="D2DEE6"/>
              </a:gs>
              <a:gs pos="100000">
                <a:srgbClr val="B4C9D6"/>
              </a:gs>
            </a:gsLst>
            <a:lin ang="5400000" scaled="1"/>
            <a:tileRect/>
          </a:gradFill>
          <a:ln w="9525" cap="flat" cmpd="sng">
            <a:prstDash val="solid"/>
            <a:headEnd type="none" w="med" len="med"/>
            <a:tailEnd type="none" w="med" len="med"/>
          </a:ln>
          <a:scene3d>
            <a:camera prst="legacyPerspectiveBottom">
              <a:rot lat="0" lon="0" rev="0"/>
            </a:camera>
            <a:lightRig rig="legacyFlat3" dir="t"/>
          </a:scene3d>
          <a:sp3d extrusionH="163500" prstMaterial="legacyMatte">
            <a:bevelT w="13500" h="13500" prst="angle"/>
            <a:bevelB w="13500" h="13500" prst="angle"/>
            <a:extrusionClr>
              <a:srgbClr val="1C1C1C"/>
            </a:extrusionClr>
          </a:sp3d>
        </p:spPr>
        <p:txBody>
          <a:bodyPr wrap="none" anchor="ctr">
            <a:flatTx/>
          </a:bodyPr>
          <a:p>
            <a:pPr algn="ctr"/>
            <a:endParaRPr lang="zh-CN" altLang="zh-CN" b="0" dirty="0">
              <a:latin typeface="Arial" panose="020B0604020202020204" pitchFamily="34" charset="0"/>
              <a:ea typeface="Arial" panose="020B0604020202020204" pitchFamily="34" charset="0"/>
            </a:endParaRPr>
          </a:p>
        </p:txBody>
      </p:sp>
      <p:grpSp>
        <p:nvGrpSpPr>
          <p:cNvPr id="45061" name="Group 5"/>
          <p:cNvGrpSpPr/>
          <p:nvPr/>
        </p:nvGrpSpPr>
        <p:grpSpPr>
          <a:xfrm>
            <a:off x="8347075" y="1531938"/>
            <a:ext cx="115888" cy="611187"/>
            <a:chOff x="5311" y="1135"/>
            <a:chExt cx="73" cy="346"/>
          </a:xfrm>
        </p:grpSpPr>
        <p:sp>
          <p:nvSpPr>
            <p:cNvPr id="45075" name="Rectangle 6"/>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6" name="Rectangle 7"/>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7" name="Rectangle 8"/>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8" name="Rectangle 9"/>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9" name="Rectangle 10"/>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80" name="Rectangle 11"/>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grpSp>
        <p:nvGrpSpPr>
          <p:cNvPr id="45062" name="Group 12"/>
          <p:cNvGrpSpPr/>
          <p:nvPr/>
        </p:nvGrpSpPr>
        <p:grpSpPr>
          <a:xfrm>
            <a:off x="1095375" y="1546225"/>
            <a:ext cx="6962775" cy="600075"/>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p>
              <a:pPr algn="ctr"/>
              <a:endParaRPr lang="zh-CN" altLang="zh-CN" b="0" dirty="0">
                <a:latin typeface="Arial" panose="020B0604020202020204" pitchFamily="34" charset="0"/>
                <a:ea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p>
              <a:pPr algn="ctr"/>
              <a:endParaRPr lang="zh-CN" altLang="zh-CN" b="0" dirty="0">
                <a:latin typeface="Arial" panose="020B0604020202020204" pitchFamily="34" charset="0"/>
                <a:ea typeface="Arial" panose="020B0604020202020204" pitchFamily="34" charset="0"/>
              </a:endParaRPr>
            </a:p>
          </p:txBody>
        </p:sp>
      </p:grpSp>
      <p:sp>
        <p:nvSpPr>
          <p:cNvPr id="84" name="Text Box 15"/>
          <p:cNvSpPr txBox="1">
            <a:spLocks noChangeArrowheads="1"/>
          </p:cNvSpPr>
          <p:nvPr/>
        </p:nvSpPr>
        <p:spPr bwMode="white">
          <a:xfrm>
            <a:off x="1458913" y="1609725"/>
            <a:ext cx="6356350" cy="461963"/>
          </a:xfrm>
          <a:prstGeom prst="rect">
            <a:avLst/>
          </a:prstGeom>
          <a:noFill/>
          <a:ln w="9525" algn="ctr">
            <a:noFill/>
            <a:miter lim="800000"/>
          </a:ln>
        </p:spPr>
        <p:txBody>
          <a:bodyPr wrap="square">
            <a:spAutoFit/>
          </a:bodyPr>
          <a:lstStyle/>
          <a:p>
            <a:pPr marR="0" algn="ctr" defTabSz="914400" eaLnBrk="0" hangingPunct="0">
              <a:buClrTx/>
              <a:buSzTx/>
              <a:buFontTx/>
              <a:defRPr/>
            </a:pPr>
            <a:r>
              <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rPr>
              <a:t>类，模块</a:t>
            </a:r>
            <a:endParaRPr kumimoji="0" lang="zh-CN" altLang="en-US" sz="2400" kern="1200" cap="none" spc="0" normalizeH="0" baseline="0" noProof="0"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endParaRPr>
          </a:p>
        </p:txBody>
      </p:sp>
      <p:grpSp>
        <p:nvGrpSpPr>
          <p:cNvPr id="45064" name="Group 16"/>
          <p:cNvGrpSpPr/>
          <p:nvPr/>
        </p:nvGrpSpPr>
        <p:grpSpPr>
          <a:xfrm flipH="1">
            <a:off x="774700" y="1512888"/>
            <a:ext cx="115888" cy="611187"/>
            <a:chOff x="5311" y="1135"/>
            <a:chExt cx="73" cy="346"/>
          </a:xfrm>
        </p:grpSpPr>
        <p:sp>
          <p:nvSpPr>
            <p:cNvPr id="45067" name="Rectangle 17"/>
            <p:cNvSpPr/>
            <p:nvPr/>
          </p:nvSpPr>
          <p:spPr>
            <a:xfrm flipH="1" flipV="1">
              <a:off x="5357"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68" name="Rectangle 18"/>
            <p:cNvSpPr/>
            <p:nvPr/>
          </p:nvSpPr>
          <p:spPr>
            <a:xfrm flipH="1" flipV="1">
              <a:off x="5311" y="1454"/>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69" name="Rectangle 19"/>
            <p:cNvSpPr/>
            <p:nvPr/>
          </p:nvSpPr>
          <p:spPr>
            <a:xfrm flipH="1" flipV="1">
              <a:off x="5357" y="140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0" name="Rectangle 20"/>
            <p:cNvSpPr/>
            <p:nvPr/>
          </p:nvSpPr>
          <p:spPr>
            <a:xfrm flipH="1" flipV="1">
              <a:off x="5357"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1" name="Rectangle 21"/>
            <p:cNvSpPr/>
            <p:nvPr/>
          </p:nvSpPr>
          <p:spPr>
            <a:xfrm flipH="1" flipV="1">
              <a:off x="5313" y="1135"/>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sp>
          <p:nvSpPr>
            <p:cNvPr id="45072" name="Rectangle 22"/>
            <p:cNvSpPr/>
            <p:nvPr/>
          </p:nvSpPr>
          <p:spPr>
            <a:xfrm flipH="1" flipV="1">
              <a:off x="5357" y="1183"/>
              <a:ext cx="27" cy="27"/>
            </a:xfrm>
            <a:prstGeom prst="rect">
              <a:avLst/>
            </a:prstGeom>
            <a:solidFill>
              <a:srgbClr val="DDDDDD"/>
            </a:solidFill>
            <a:ln w="9525">
              <a:noFill/>
            </a:ln>
            <a:effectLst>
              <a:prstShdw prst="shdw17" dist="17961" dir="13499999">
                <a:srgbClr val="1C1C1C">
                  <a:alpha val="50000"/>
                </a:srgbClr>
              </a:prstShdw>
            </a:effectLst>
          </p:spPr>
          <p:txBody>
            <a:bodyPr rot="10800000" wrap="none" anchor="ctr"/>
            <a:p>
              <a:pPr algn="ctr"/>
              <a:endParaRPr lang="zh-CN" altLang="zh-CN" b="0" dirty="0">
                <a:latin typeface="Arial" panose="020B0604020202020204" pitchFamily="34" charset="0"/>
                <a:ea typeface="Arial" panose="020B0604020202020204" pitchFamily="34" charset="0"/>
              </a:endParaRPr>
            </a:p>
          </p:txBody>
        </p:sp>
      </p:grpSp>
      <p:sp>
        <p:nvSpPr>
          <p:cNvPr id="45065" name="Rectangle 24"/>
          <p:cNvSpPr/>
          <p:nvPr/>
        </p:nvSpPr>
        <p:spPr>
          <a:xfrm>
            <a:off x="857250" y="2333625"/>
            <a:ext cx="7500938" cy="3822700"/>
          </a:xfrm>
          <a:prstGeom prst="rect">
            <a:avLst/>
          </a:prstGeom>
          <a:noFill/>
          <a:ln w="9525">
            <a:noFill/>
          </a:ln>
        </p:spPr>
        <p:txBody>
          <a:bodyPr>
            <a:spAutoFit/>
          </a:bodyPr>
          <a:p>
            <a:pPr>
              <a:lnSpc>
                <a:spcPct val="120000"/>
              </a:lnSpc>
            </a:pPr>
            <a:r>
              <a:rPr lang="zh-CN" altLang="en-US" sz="2000" b="0" dirty="0">
                <a:latin typeface="黑体" panose="02010609060101010101" pitchFamily="49" charset="-122"/>
                <a:ea typeface="黑体" panose="02010609060101010101" pitchFamily="49" charset="-122"/>
              </a:rPr>
              <a:t>类：相关数据及逻辑的容器，构建创建真实对象的蓝图。</a:t>
            </a:r>
            <a:endParaRPr lang="zh-CN" altLang="en-US"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class className(baseClass[es]):</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“optional documentation string”</a:t>
            </a:r>
            <a:r>
              <a:rPr lang="en-US" altLang="zh-CN" b="0" dirty="0">
                <a:solidFill>
                  <a:srgbClr val="C00000"/>
                </a:solidFill>
                <a:latin typeface="宋体" panose="02010600030101010101" pitchFamily="2" charset="-122"/>
                <a:ea typeface="宋体" panose="02010600030101010101" pitchFamily="2" charset="-122"/>
              </a:rPr>
              <a:t> # </a:t>
            </a:r>
            <a:r>
              <a:rPr lang="zh-CN" altLang="en-US" b="0" dirty="0">
                <a:solidFill>
                  <a:srgbClr val="C00000"/>
                </a:solidFill>
                <a:latin typeface="宋体" panose="02010600030101010101" pitchFamily="2" charset="-122"/>
                <a:ea typeface="宋体" panose="02010600030101010101" pitchFamily="2" charset="-122"/>
              </a:rPr>
              <a:t>说明性文字</a:t>
            </a:r>
            <a:r>
              <a:rPr lang="en-US" altLang="zh-CN" b="0" dirty="0">
                <a:solidFill>
                  <a:srgbClr val="C00000"/>
                </a:solidFill>
                <a:latin typeface="宋体" panose="02010600030101010101" pitchFamily="2" charset="-122"/>
                <a:ea typeface="宋体" panose="02010600030101010101" pitchFamily="2" charset="-122"/>
              </a:rPr>
              <a:t>(</a:t>
            </a:r>
            <a:r>
              <a:rPr lang="zh-CN" altLang="en-US" b="0" dirty="0">
                <a:solidFill>
                  <a:srgbClr val="C00000"/>
                </a:solidFill>
                <a:latin typeface="宋体" panose="02010600030101010101" pitchFamily="2" charset="-122"/>
                <a:ea typeface="宋体" panose="02010600030101010101" pitchFamily="2" charset="-122"/>
              </a:rPr>
              <a:t>可选</a:t>
            </a:r>
            <a:r>
              <a:rPr lang="en-US" altLang="zh-CN" b="0" dirty="0">
                <a:solidFill>
                  <a:srgbClr val="C00000"/>
                </a:solidFill>
                <a:latin typeface="宋体" panose="02010600030101010101" pitchFamily="2" charset="-122"/>
                <a:ea typeface="宋体" panose="02010600030101010101" pitchFamily="2" charset="-122"/>
              </a:rPr>
              <a:t>)</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static_member_declarations </a:t>
            </a:r>
            <a:r>
              <a:rPr lang="en-US" altLang="zh-CN" b="0" dirty="0">
                <a:solidFill>
                  <a:srgbClr val="C00000"/>
                </a:solidFill>
                <a:latin typeface="宋体" panose="02010600030101010101" pitchFamily="2" charset="-122"/>
                <a:ea typeface="宋体" panose="02010600030101010101" pitchFamily="2" charset="-122"/>
              </a:rPr>
              <a:t>       # </a:t>
            </a:r>
            <a:r>
              <a:rPr lang="zh-CN" altLang="en-US" b="0" dirty="0">
                <a:solidFill>
                  <a:srgbClr val="C00000"/>
                </a:solidFill>
                <a:latin typeface="宋体" panose="02010600030101010101" pitchFamily="2" charset="-122"/>
                <a:ea typeface="宋体" panose="02010600030101010101" pitchFamily="2" charset="-122"/>
              </a:rPr>
              <a:t>静态成员定义</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    method_declarations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方法定义</a:t>
            </a:r>
            <a:endParaRPr lang="en-US" altLang="zh-CN" b="0" dirty="0">
              <a:solidFill>
                <a:srgbClr val="C00000"/>
              </a:solidFill>
              <a:latin typeface="宋体" panose="02010600030101010101" pitchFamily="2" charset="-122"/>
              <a:ea typeface="宋体" panose="02010600030101010101" pitchFamily="2" charset="-122"/>
            </a:endParaRPr>
          </a:p>
          <a:p>
            <a:pPr>
              <a:lnSpc>
                <a:spcPct val="120000"/>
              </a:lnSpc>
            </a:pPr>
            <a:r>
              <a:rPr lang="zh-CN" altLang="en-US" sz="2000" b="0" dirty="0">
                <a:latin typeface="黑体" panose="02010609060101010101" pitchFamily="49" charset="-122"/>
                <a:ea typeface="黑体" panose="02010609060101010101" pitchFamily="49" charset="-122"/>
              </a:rPr>
              <a:t>模块：一种组织形式，将有联系的代码组织到独立文件中</a:t>
            </a:r>
            <a:endParaRPr lang="zh-CN" altLang="en-US" sz="2000" b="0" dirty="0">
              <a:latin typeface="黑体" panose="02010609060101010101" pitchFamily="49" charset="-122"/>
              <a:ea typeface="黑体" panose="02010609060101010101" pitchFamily="49" charset="-122"/>
            </a:endParaRPr>
          </a:p>
          <a:p>
            <a:pPr lvl="1" eaLnBrk="1" hangingPunct="1">
              <a:lnSpc>
                <a:spcPct val="120000"/>
              </a:lnSpc>
              <a:buNone/>
            </a:pP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模块可以包含可执行代码、函数和类。</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&gt;&gt;&gt;import sys  </a:t>
            </a:r>
            <a:r>
              <a:rPr lang="en-US" altLang="zh-CN" b="0" dirty="0">
                <a:solidFill>
                  <a:srgbClr val="C00000"/>
                </a:solidFill>
                <a:latin typeface="宋体" panose="02010600030101010101" pitchFamily="2" charset="-122"/>
                <a:ea typeface="宋体" panose="02010600030101010101" pitchFamily="2" charset="-122"/>
              </a:rPr>
              <a:t># </a:t>
            </a:r>
            <a:r>
              <a:rPr lang="zh-CN" altLang="en-US" b="0" dirty="0">
                <a:solidFill>
                  <a:srgbClr val="C00000"/>
                </a:solidFill>
                <a:latin typeface="宋体" panose="02010600030101010101" pitchFamily="2" charset="-122"/>
                <a:ea typeface="宋体" panose="02010600030101010101" pitchFamily="2" charset="-122"/>
              </a:rPr>
              <a:t>导入方法，</a:t>
            </a:r>
            <a:r>
              <a:rPr lang="en-US" altLang="zh-CN" b="0" dirty="0">
                <a:solidFill>
                  <a:srgbClr val="C00000"/>
                </a:solidFill>
                <a:latin typeface="宋体" panose="02010600030101010101" pitchFamily="2" charset="-122"/>
                <a:ea typeface="宋体" panose="02010600030101010101" pitchFamily="2" charset="-122"/>
              </a:rPr>
              <a:t>sys</a:t>
            </a:r>
            <a:r>
              <a:rPr lang="zh-CN" altLang="en-US" b="0" dirty="0">
                <a:solidFill>
                  <a:srgbClr val="C00000"/>
                </a:solidFill>
                <a:latin typeface="宋体" panose="02010600030101010101" pitchFamily="2" charset="-122"/>
                <a:ea typeface="宋体" panose="02010600030101010101" pitchFamily="2" charset="-122"/>
              </a:rPr>
              <a:t>为模块名称</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&gt;&gt;&gt;sys.stdout.write(‘Hello world!’)</a:t>
            </a:r>
            <a:endParaRPr lang="en-US" altLang="zh-CN" b="0" dirty="0">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&gt;&gt;&gt;sys.platform   </a:t>
            </a:r>
            <a:r>
              <a:rPr lang="en-US" altLang="zh-CN" b="0" dirty="0">
                <a:solidFill>
                  <a:srgbClr val="C00000"/>
                </a:solidFill>
                <a:latin typeface="宋体" panose="02010600030101010101" pitchFamily="2" charset="-122"/>
                <a:ea typeface="宋体" panose="02010600030101010101" pitchFamily="2" charset="-122"/>
              </a:rPr>
              <a:t># 'win32'</a:t>
            </a:r>
            <a:endParaRPr lang="en-US" altLang="zh-CN" b="0" dirty="0">
              <a:solidFill>
                <a:srgbClr val="C00000"/>
              </a:solidFill>
              <a:latin typeface="宋体" panose="02010600030101010101" pitchFamily="2" charset="-122"/>
              <a:ea typeface="宋体" panose="02010600030101010101" pitchFamily="2" charset="-122"/>
            </a:endParaRPr>
          </a:p>
          <a:p>
            <a:pPr lvl="1" eaLnBrk="1" hangingPunct="1">
              <a:lnSpc>
                <a:spcPct val="120000"/>
              </a:lnSpc>
              <a:buNone/>
            </a:pPr>
            <a:r>
              <a:rPr lang="en-US" altLang="zh-CN" b="0" dirty="0">
                <a:latin typeface="宋体" panose="02010600030101010101" pitchFamily="2" charset="-122"/>
                <a:ea typeface="宋体" panose="02010600030101010101" pitchFamily="2" charset="-122"/>
              </a:rPr>
              <a:t>&gt;&gt;&gt;sys.version    </a:t>
            </a:r>
            <a:r>
              <a:rPr lang="en-US" altLang="zh-CN" b="0" dirty="0">
                <a:solidFill>
                  <a:srgbClr val="C00000"/>
                </a:solidFill>
                <a:latin typeface="宋体" panose="02010600030101010101" pitchFamily="2" charset="-122"/>
                <a:ea typeface="宋体" panose="02010600030101010101" pitchFamily="2" charset="-122"/>
              </a:rPr>
              <a:t># '2.6.5 (r265:79096,……</a:t>
            </a:r>
            <a:endParaRPr lang="en-US" altLang="zh-CN" b="0" dirty="0">
              <a:solidFill>
                <a:srgbClr val="C00000"/>
              </a:solidFill>
              <a:latin typeface="宋体" panose="02010600030101010101" pitchFamily="2" charset="-122"/>
              <a:ea typeface="宋体" panose="02010600030101010101" pitchFamily="2" charset="-122"/>
            </a:endParaRPr>
          </a:p>
        </p:txBody>
      </p:sp>
      <p:sp>
        <p:nvSpPr>
          <p:cNvPr id="25" name="Rectangle 28"/>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Python</a:t>
            </a:r>
            <a:r>
              <a:rPr kumimoji="0" lang="zh-CN" altLang="en-US" sz="4000" b="1" i="0" u="none" strike="noStrike" kern="0" cap="none" spc="0" normalizeH="0" baseline="0" noProof="0" dirty="0" smtClean="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rPr>
              <a:t>快速入门</a:t>
            </a:r>
            <a:endParaRPr kumimoji="0" lang="en-US" altLang="zh-CN" sz="4000" b="1" i="0" u="none" strike="noStrike" kern="0" cap="none" spc="0" normalizeH="0" baseline="0" noProof="0" dirty="0">
              <a:ln>
                <a:noFill/>
              </a:ln>
              <a:solidFill>
                <a:srgbClr val="FFFFFF"/>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med">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zh-CN" altLang="en-US" sz="5400" dirty="0">
                <a:effectLst>
                  <a:outerShdw blurRad="38100" dist="38100" dir="2700000">
                    <a:srgbClr val="000000"/>
                  </a:outerShdw>
                </a:effectLst>
              </a:rPr>
              <a:t>第二章  </a:t>
            </a:r>
            <a:r>
              <a:rPr lang="zh-CN" altLang="zh-CN" sz="5400" dirty="0">
                <a:effectLst>
                  <a:outerShdw blurRad="38100" dist="38100" dir="2700000">
                    <a:srgbClr val="000000"/>
                  </a:outerShdw>
                </a:effectLst>
              </a:rPr>
              <a:t>开启</a:t>
            </a:r>
            <a:r>
              <a:rPr lang="en-US" altLang="zh-CN" sz="5400" dirty="0">
                <a:effectLst>
                  <a:outerShdw blurRad="38100" dist="38100" dir="2700000">
                    <a:srgbClr val="000000"/>
                  </a:outerShdw>
                </a:effectLst>
              </a:rPr>
              <a:t>Python</a:t>
            </a:r>
            <a:r>
              <a:rPr lang="zh-CN" altLang="zh-CN" sz="5400" dirty="0">
                <a:effectLst>
                  <a:outerShdw blurRad="38100" dist="38100" dir="2700000">
                    <a:srgbClr val="000000"/>
                  </a:outerShdw>
                </a:effectLst>
              </a:rPr>
              <a:t>之旅</a:t>
            </a:r>
            <a:endParaRPr lang="zh-CN" altLang="en-US" sz="5400" dirty="0">
              <a:effectLst>
                <a:outerShdw blurRad="38100" dist="38100" dir="2700000">
                  <a:srgbClr val="000000"/>
                </a:outerShdw>
              </a:effectLst>
            </a:endParaRPr>
          </a:p>
        </p:txBody>
      </p:sp>
      <p:sp>
        <p:nvSpPr>
          <p:cNvPr id="46083" name="内容占位符 2"/>
          <p:cNvSpPr>
            <a:spLocks noGrp="1"/>
          </p:cNvSpPr>
          <p:nvPr>
            <p:ph idx="1"/>
          </p:nvPr>
        </p:nvSpPr>
        <p:spPr/>
        <p:txBody>
          <a:bodyPr vert="horz" wrap="square" lIns="91440" tIns="45720" rIns="91440" bIns="45720" anchor="t"/>
          <a:p>
            <a:r>
              <a:rPr lang="zh-CN" altLang="zh-CN" dirty="0"/>
              <a:t>本章主要介绍一些</a:t>
            </a:r>
            <a:r>
              <a:rPr lang="en-US" altLang="zh-CN" dirty="0"/>
              <a:t>Python</a:t>
            </a:r>
            <a:r>
              <a:rPr lang="zh-CN" altLang="zh-CN" dirty="0"/>
              <a:t>的基本知识和一些基本概念的介绍，为后续章节学习相关内容做铺垫。</a:t>
            </a:r>
            <a:endParaRPr lang="zh-CN" altLang="en-US" dirty="0"/>
          </a:p>
        </p:txBody>
      </p:sp>
    </p:spTree>
  </p:cSld>
  <p:clrMapOvr>
    <a:masterClrMapping/>
  </p:clrMapOvr>
  <p:transition spd="med">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2.1  “</a:t>
            </a:r>
            <a:r>
              <a:rPr lang="zh-CN" altLang="zh-CN" dirty="0">
                <a:effectLst>
                  <a:outerShdw blurRad="38100" dist="38100" dir="2700000">
                    <a:srgbClr val="000000"/>
                  </a:outerShdw>
                </a:effectLst>
              </a:rPr>
              <a:t>旅行</a:t>
            </a:r>
            <a:r>
              <a:rPr lang="en-US" altLang="zh-CN" dirty="0">
                <a:effectLst>
                  <a:outerShdw blurRad="38100" dist="38100" dir="2700000">
                    <a:srgbClr val="000000"/>
                  </a:outerShdw>
                </a:effectLst>
              </a:rPr>
              <a:t>”</a:t>
            </a:r>
            <a:r>
              <a:rPr lang="zh-CN" altLang="zh-CN" dirty="0">
                <a:effectLst>
                  <a:outerShdw blurRad="38100" dist="38100" dir="2700000">
                    <a:srgbClr val="000000"/>
                  </a:outerShdw>
                </a:effectLst>
              </a:rPr>
              <a:t>第一步——认识程序</a:t>
            </a:r>
            <a:endParaRPr lang="zh-CN" altLang="en-US" dirty="0">
              <a:effectLst>
                <a:outerShdw blurRad="38100" dist="38100" dir="2700000">
                  <a:srgbClr val="000000"/>
                </a:outerShdw>
              </a:effectLst>
            </a:endParaRPr>
          </a:p>
        </p:txBody>
      </p:sp>
      <p:sp>
        <p:nvSpPr>
          <p:cNvPr id="47107" name="内容占位符 2"/>
          <p:cNvSpPr>
            <a:spLocks noGrp="1"/>
          </p:cNvSpPr>
          <p:nvPr>
            <p:ph idx="1"/>
          </p:nvPr>
        </p:nvSpPr>
        <p:spPr/>
        <p:txBody>
          <a:bodyPr vert="horz" wrap="square" lIns="91440" tIns="45720" rIns="91440" bIns="45720" anchor="t"/>
          <a:p>
            <a:r>
              <a:rPr lang="zh-CN" altLang="en-US" dirty="0"/>
              <a:t>旅行前，我们要先熟悉地名，</a:t>
            </a:r>
            <a:r>
              <a:rPr lang="zh-CN" altLang="zh-CN" dirty="0"/>
              <a:t>知道要去哪里，将会经过哪里。学习</a:t>
            </a:r>
            <a:r>
              <a:rPr lang="zh-CN" altLang="en-US" dirty="0"/>
              <a:t>编程</a:t>
            </a:r>
            <a:r>
              <a:rPr lang="zh-CN" altLang="zh-CN" dirty="0"/>
              <a:t>也一样，</a:t>
            </a:r>
            <a:r>
              <a:rPr lang="zh-CN" altLang="en-US" dirty="0"/>
              <a:t>在学习之前要先了解程序、调试、语法错误、运行错误、语义错误等</a:t>
            </a:r>
            <a:r>
              <a:rPr lang="zh-CN" altLang="zh-CN" dirty="0"/>
              <a:t>。</a:t>
            </a:r>
            <a:endParaRPr lang="zh-CN" altLang="en-US" dirty="0"/>
          </a:p>
        </p:txBody>
      </p:sp>
    </p:spTree>
  </p:cSld>
  <p:clrMapOvr>
    <a:masterClrMapping/>
  </p:clrMapOvr>
  <p:transition spd="med">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2.1.1  </a:t>
            </a:r>
            <a:r>
              <a:rPr lang="zh-CN" altLang="zh-CN" dirty="0">
                <a:effectLst>
                  <a:outerShdw blurRad="38100" dist="38100" dir="2700000">
                    <a:srgbClr val="000000"/>
                  </a:outerShdw>
                </a:effectLst>
              </a:rPr>
              <a:t>程序</a:t>
            </a:r>
            <a:endParaRPr lang="zh-CN" altLang="en-US" dirty="0">
              <a:effectLst>
                <a:outerShdw blurRad="38100" dist="38100" dir="2700000">
                  <a:srgbClr val="000000"/>
                </a:outerShdw>
              </a:effectLst>
            </a:endParaRPr>
          </a:p>
        </p:txBody>
      </p:sp>
      <p:sp>
        <p:nvSpPr>
          <p:cNvPr id="48131" name="内容占位符 3"/>
          <p:cNvSpPr>
            <a:spLocks noGrp="1"/>
          </p:cNvSpPr>
          <p:nvPr>
            <p:ph idx="1"/>
          </p:nvPr>
        </p:nvSpPr>
        <p:spPr/>
        <p:txBody>
          <a:bodyPr vert="horz" wrap="square" lIns="91440" tIns="45720" rIns="91440" bIns="45720" anchor="t"/>
          <a:p>
            <a:r>
              <a:rPr lang="zh-CN" altLang="zh-CN" sz="2800" b="1" dirty="0"/>
              <a:t>程序是用语言写成的。语言分高级语言和低级语言。</a:t>
            </a:r>
            <a:endParaRPr lang="en-US" altLang="zh-CN" sz="2800" b="1" dirty="0"/>
          </a:p>
          <a:p>
            <a:r>
              <a:rPr lang="zh-CN" altLang="zh-CN" sz="2800" b="1" dirty="0"/>
              <a:t>高级语言翻译成机器代码有两种方法：解释和编译。</a:t>
            </a:r>
            <a:endParaRPr lang="en-US" altLang="zh-CN" sz="2800" b="1" dirty="0"/>
          </a:p>
          <a:p>
            <a:endParaRPr lang="en-US" altLang="zh-CN" sz="2800" b="1" dirty="0"/>
          </a:p>
          <a:p>
            <a:endParaRPr lang="en-US" altLang="zh-CN" sz="2800" b="1" dirty="0"/>
          </a:p>
          <a:p>
            <a:endParaRPr lang="zh-CN" altLang="en-US" dirty="0"/>
          </a:p>
        </p:txBody>
      </p:sp>
      <p:pic>
        <p:nvPicPr>
          <p:cNvPr id="48132" name="图片 12"/>
          <p:cNvPicPr>
            <a:picLocks noChangeAspect="1"/>
          </p:cNvPicPr>
          <p:nvPr/>
        </p:nvPicPr>
        <p:blipFill>
          <a:blip r:embed="rId1"/>
          <a:stretch>
            <a:fillRect/>
          </a:stretch>
        </p:blipFill>
        <p:spPr>
          <a:xfrm>
            <a:off x="1428750" y="3286125"/>
            <a:ext cx="6072188" cy="2151063"/>
          </a:xfrm>
          <a:prstGeom prst="rect">
            <a:avLst/>
          </a:prstGeom>
          <a:noFill/>
          <a:ln w="9525">
            <a:noFill/>
          </a:ln>
        </p:spPr>
      </p:pic>
    </p:spTree>
  </p:cSld>
  <p:clrMapOvr>
    <a:masterClrMapping/>
  </p:clrMapOvr>
  <p:transition spd="med">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内容占位符 2"/>
          <p:cNvSpPr>
            <a:spLocks noGrp="1"/>
          </p:cNvSpPr>
          <p:nvPr>
            <p:ph idx="1"/>
          </p:nvPr>
        </p:nvSpPr>
        <p:spPr>
          <a:xfrm>
            <a:off x="571500" y="714375"/>
            <a:ext cx="7886700" cy="5753100"/>
          </a:xfrm>
        </p:spPr>
        <p:txBody>
          <a:bodyPr vert="horz" wrap="square" lIns="91440" tIns="45720" rIns="91440" bIns="45720" anchor="t"/>
          <a:p>
            <a:r>
              <a:rPr lang="zh-CN" altLang="zh-CN" dirty="0"/>
              <a:t>编译型语言则是将源代码完整的编译成目标代码后才能执行。以后在执行时就不需要编译了。</a:t>
            </a:r>
            <a:r>
              <a:rPr lang="zh-CN" altLang="en-US" dirty="0"/>
              <a:t>下图</a:t>
            </a:r>
            <a:r>
              <a:rPr lang="zh-CN" altLang="zh-CN" dirty="0"/>
              <a:t>显示了一个编译器的结构。这个有点类似我们乘坐的直达车，所有要乘车的人从起点上车，中途不搭载其他乘客。</a:t>
            </a:r>
            <a:endParaRPr lang="zh-CN" altLang="en-US" dirty="0"/>
          </a:p>
          <a:p>
            <a:endParaRPr lang="zh-CN" altLang="en-US" dirty="0"/>
          </a:p>
        </p:txBody>
      </p:sp>
      <p:pic>
        <p:nvPicPr>
          <p:cNvPr id="49155" name="图片 3"/>
          <p:cNvPicPr>
            <a:picLocks noChangeAspect="1"/>
          </p:cNvPicPr>
          <p:nvPr/>
        </p:nvPicPr>
        <p:blipFill>
          <a:blip r:embed="rId1"/>
          <a:stretch>
            <a:fillRect/>
          </a:stretch>
        </p:blipFill>
        <p:spPr>
          <a:xfrm>
            <a:off x="1071563" y="3857625"/>
            <a:ext cx="7089775" cy="1593850"/>
          </a:xfrm>
          <a:prstGeom prst="rect">
            <a:avLst/>
          </a:prstGeom>
          <a:noFill/>
          <a:ln w="9525">
            <a:noFill/>
          </a:ln>
        </p:spPr>
      </p:pic>
    </p:spTree>
  </p:cSld>
  <p:clrMapOvr>
    <a:masterClrMapping/>
  </p:clrMapOvr>
  <p:transition spd="med">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2.2  </a:t>
            </a:r>
            <a:r>
              <a:rPr lang="zh-CN" altLang="zh-CN" dirty="0">
                <a:effectLst>
                  <a:outerShdw blurRad="38100" dist="38100" dir="2700000">
                    <a:srgbClr val="000000"/>
                  </a:outerShdw>
                </a:effectLst>
              </a:rPr>
              <a:t>数 据 类 型</a:t>
            </a:r>
            <a:endParaRPr lang="zh-CN" altLang="en-US" dirty="0">
              <a:effectLst>
                <a:outerShdw blurRad="38100" dist="38100" dir="2700000">
                  <a:srgbClr val="000000"/>
                </a:outerShdw>
              </a:effectLst>
            </a:endParaRPr>
          </a:p>
        </p:txBody>
      </p:sp>
      <p:sp>
        <p:nvSpPr>
          <p:cNvPr id="50179" name="内容占位符 2"/>
          <p:cNvSpPr>
            <a:spLocks noGrp="1"/>
          </p:cNvSpPr>
          <p:nvPr>
            <p:ph idx="1"/>
          </p:nvPr>
        </p:nvSpPr>
        <p:spPr/>
        <p:txBody>
          <a:bodyPr vert="horz" wrap="square" lIns="91440" tIns="45720" rIns="91440" bIns="45720" anchor="t"/>
          <a:p>
            <a:r>
              <a:rPr lang="en-US" altLang="zh-CN" dirty="0"/>
              <a:t>Python3 </a:t>
            </a:r>
            <a:r>
              <a:rPr lang="zh-CN" altLang="zh-CN" dirty="0"/>
              <a:t>中有六个标准的数据类型：</a:t>
            </a:r>
            <a:r>
              <a:rPr lang="en-US" altLang="zh-CN" b="1" dirty="0">
                <a:solidFill>
                  <a:srgbClr val="FF0000"/>
                </a:solidFill>
              </a:rPr>
              <a:t>Number</a:t>
            </a:r>
            <a:r>
              <a:rPr lang="zh-CN" altLang="zh-CN" b="1" dirty="0">
                <a:solidFill>
                  <a:srgbClr val="FF0000"/>
                </a:solidFill>
              </a:rPr>
              <a:t>（数字）、</a:t>
            </a:r>
            <a:r>
              <a:rPr lang="en-US" altLang="zh-CN" b="1" dirty="0">
                <a:solidFill>
                  <a:srgbClr val="FF0000"/>
                </a:solidFill>
              </a:rPr>
              <a:t>String</a:t>
            </a:r>
            <a:r>
              <a:rPr lang="zh-CN" altLang="zh-CN" b="1" dirty="0">
                <a:solidFill>
                  <a:srgbClr val="FF0000"/>
                </a:solidFill>
              </a:rPr>
              <a:t>（字符串）、</a:t>
            </a:r>
            <a:r>
              <a:rPr lang="en-US" altLang="zh-CN" b="1" dirty="0">
                <a:solidFill>
                  <a:srgbClr val="FF0000"/>
                </a:solidFill>
              </a:rPr>
              <a:t>List</a:t>
            </a:r>
            <a:r>
              <a:rPr lang="zh-CN" altLang="zh-CN" b="1" dirty="0">
                <a:solidFill>
                  <a:srgbClr val="FF0000"/>
                </a:solidFill>
              </a:rPr>
              <a:t>（列表）、</a:t>
            </a:r>
            <a:r>
              <a:rPr lang="en-US" altLang="zh-CN" b="1" dirty="0">
                <a:solidFill>
                  <a:srgbClr val="FF0000"/>
                </a:solidFill>
              </a:rPr>
              <a:t>Tuple</a:t>
            </a:r>
            <a:r>
              <a:rPr lang="zh-CN" altLang="zh-CN" b="1" dirty="0">
                <a:solidFill>
                  <a:srgbClr val="FF0000"/>
                </a:solidFill>
              </a:rPr>
              <a:t>（元组）、</a:t>
            </a:r>
            <a:r>
              <a:rPr lang="en-US" altLang="zh-CN" b="1" dirty="0">
                <a:solidFill>
                  <a:srgbClr val="FF0000"/>
                </a:solidFill>
              </a:rPr>
              <a:t>Sets</a:t>
            </a:r>
            <a:r>
              <a:rPr lang="zh-CN" altLang="zh-CN" b="1" dirty="0">
                <a:solidFill>
                  <a:srgbClr val="FF0000"/>
                </a:solidFill>
              </a:rPr>
              <a:t>（集合）、</a:t>
            </a:r>
            <a:r>
              <a:rPr lang="en-US" altLang="zh-CN" b="1" dirty="0">
                <a:solidFill>
                  <a:srgbClr val="FF0000"/>
                </a:solidFill>
              </a:rPr>
              <a:t>Dictionary</a:t>
            </a:r>
            <a:r>
              <a:rPr lang="zh-CN" altLang="zh-CN" b="1" dirty="0">
                <a:solidFill>
                  <a:srgbClr val="FF0000"/>
                </a:solidFill>
              </a:rPr>
              <a:t>（字典）。</a:t>
            </a:r>
            <a:r>
              <a:rPr lang="zh-CN" altLang="zh-CN" dirty="0"/>
              <a:t>本节将讲解</a:t>
            </a:r>
            <a:r>
              <a:rPr lang="en-US" altLang="zh-CN" dirty="0"/>
              <a:t>Number</a:t>
            </a:r>
            <a:r>
              <a:rPr lang="zh-CN" altLang="zh-CN" dirty="0"/>
              <a:t>（数字）数据类型，其它五种数据类型由后续相关章节进行介绍。</a:t>
            </a:r>
            <a:endParaRPr lang="en-US" altLang="zh-CN" dirty="0"/>
          </a:p>
          <a:p>
            <a:r>
              <a:rPr lang="en-US" altLang="zh-CN" dirty="0"/>
              <a:t>Python3</a:t>
            </a:r>
            <a:r>
              <a:rPr lang="zh-CN" altLang="zh-CN" dirty="0"/>
              <a:t>支持三种不同的数值类型：</a:t>
            </a:r>
            <a:endParaRPr lang="en-US" altLang="zh-CN" dirty="0"/>
          </a:p>
          <a:p>
            <a:r>
              <a:rPr lang="zh-CN" altLang="zh-CN" b="1" dirty="0">
                <a:solidFill>
                  <a:srgbClr val="FF0000"/>
                </a:solidFill>
              </a:rPr>
              <a:t>整型（</a:t>
            </a:r>
            <a:r>
              <a:rPr lang="en-US" altLang="zh-CN" b="1" dirty="0">
                <a:solidFill>
                  <a:srgbClr val="FF0000"/>
                </a:solidFill>
              </a:rPr>
              <a:t>int</a:t>
            </a:r>
            <a:r>
              <a:rPr lang="zh-CN" altLang="zh-CN" b="1" dirty="0">
                <a:solidFill>
                  <a:srgbClr val="FF0000"/>
                </a:solidFill>
              </a:rPr>
              <a:t>）、浮点型（</a:t>
            </a:r>
            <a:r>
              <a:rPr lang="en-US" altLang="zh-CN" b="1" dirty="0">
                <a:solidFill>
                  <a:srgbClr val="FF0000"/>
                </a:solidFill>
              </a:rPr>
              <a:t>float</a:t>
            </a:r>
            <a:r>
              <a:rPr lang="zh-CN" altLang="zh-CN" b="1" dirty="0">
                <a:solidFill>
                  <a:srgbClr val="FF0000"/>
                </a:solidFill>
              </a:rPr>
              <a:t>）、复数（</a:t>
            </a:r>
            <a:r>
              <a:rPr lang="en-US" altLang="zh-CN" b="1" dirty="0">
                <a:solidFill>
                  <a:srgbClr val="FF0000"/>
                </a:solidFill>
              </a:rPr>
              <a:t>complex</a:t>
            </a:r>
            <a:r>
              <a:rPr lang="zh-CN" altLang="zh-CN" b="1" dirty="0">
                <a:solidFill>
                  <a:srgbClr val="FF0000"/>
                </a:solidFill>
              </a:rPr>
              <a:t>）。</a:t>
            </a:r>
            <a:endParaRPr lang="zh-CN" altLang="en-US" b="1" dirty="0">
              <a:solidFill>
                <a:srgbClr val="FF0000"/>
              </a:solidFill>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2.2.1  </a:t>
            </a:r>
            <a:r>
              <a:rPr lang="zh-CN" altLang="zh-CN" dirty="0">
                <a:effectLst>
                  <a:outerShdw blurRad="38100" dist="38100" dir="2700000">
                    <a:srgbClr val="000000"/>
                  </a:outerShdw>
                </a:effectLst>
              </a:rPr>
              <a:t>整型</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p:txBody>
          <a:bodyPr vert="horz" wrap="square" lIns="91440" tIns="45720" rIns="91440" bIns="45720" numCol="1" anchor="t" anchorCtr="0" compatLnSpc="1"/>
          <a:p>
            <a:pPr>
              <a:lnSpc>
                <a:spcPct val="90000"/>
              </a:lnSpc>
            </a:pPr>
            <a:r>
              <a:rPr lang="zh-CN" altLang="zh-CN" dirty="0"/>
              <a:t>整型</a:t>
            </a:r>
            <a:r>
              <a:rPr lang="en-US" altLang="zh-CN" dirty="0"/>
              <a:t>(int)</a:t>
            </a:r>
            <a:r>
              <a:rPr lang="zh-CN" altLang="zh-CN" dirty="0"/>
              <a:t>，通常被称为是整型或整数，是正或负整数，不带小数点。</a:t>
            </a:r>
            <a:endParaRPr lang="en-US" altLang="zh-CN" dirty="0"/>
          </a:p>
          <a:p>
            <a:pPr>
              <a:lnSpc>
                <a:spcPct val="90000"/>
              </a:lnSpc>
            </a:pPr>
            <a:r>
              <a:rPr lang="zh-CN" altLang="zh-CN" dirty="0"/>
              <a:t>例如交互模式下输入如下：</a:t>
            </a:r>
            <a:endParaRPr lang="en-US" altLang="zh-CN" dirty="0"/>
          </a:p>
          <a:p>
            <a:pPr>
              <a:lnSpc>
                <a:spcPct val="90000"/>
              </a:lnSpc>
            </a:pPr>
            <a:r>
              <a:rPr lang="en-US" altLang="zh-CN" dirty="0"/>
              <a:t>&gt;&gt;&gt; 51</a:t>
            </a:r>
            <a:endParaRPr lang="zh-CN" altLang="zh-CN" dirty="0"/>
          </a:p>
          <a:p>
            <a:pPr>
              <a:lnSpc>
                <a:spcPct val="90000"/>
              </a:lnSpc>
            </a:pPr>
            <a:r>
              <a:rPr lang="en-US" altLang="zh-CN" dirty="0"/>
              <a:t>51</a:t>
            </a:r>
            <a:endParaRPr lang="zh-CN" altLang="zh-CN" dirty="0"/>
          </a:p>
          <a:p>
            <a:pPr>
              <a:lnSpc>
                <a:spcPct val="90000"/>
              </a:lnSpc>
            </a:pPr>
            <a:r>
              <a:rPr lang="zh-CN" altLang="zh-CN" dirty="0"/>
              <a:t>这里使用的就是整</a:t>
            </a:r>
            <a:r>
              <a:rPr lang="zh-CN" altLang="en-US" dirty="0"/>
              <a:t>型</a:t>
            </a:r>
            <a:r>
              <a:rPr lang="zh-CN" altLang="zh-CN" dirty="0"/>
              <a:t>。</a:t>
            </a:r>
            <a:endParaRPr lang="en-US" altLang="zh-CN" dirty="0"/>
          </a:p>
          <a:p>
            <a:pPr>
              <a:lnSpc>
                <a:spcPct val="90000"/>
              </a:lnSpc>
            </a:pPr>
            <a:r>
              <a:rPr lang="zh-CN" altLang="en-US" dirty="0"/>
              <a:t>整型加法如下：</a:t>
            </a:r>
            <a:endParaRPr lang="en-US" altLang="zh-CN" dirty="0"/>
          </a:p>
          <a:p>
            <a:pPr>
              <a:lnSpc>
                <a:spcPct val="90000"/>
              </a:lnSpc>
            </a:pPr>
            <a:r>
              <a:rPr lang="en-US" altLang="zh-CN" dirty="0"/>
              <a:t>&gt;&gt;&gt; 25+25</a:t>
            </a:r>
            <a:endParaRPr lang="zh-CN" altLang="zh-CN" dirty="0"/>
          </a:p>
          <a:p>
            <a:pPr>
              <a:lnSpc>
                <a:spcPct val="90000"/>
              </a:lnSpc>
            </a:pPr>
            <a:r>
              <a:rPr lang="en-US" altLang="zh-CN" dirty="0"/>
              <a:t>50</a:t>
            </a:r>
            <a:endParaRPr lang="zh-CN" altLang="zh-CN" dirty="0"/>
          </a:p>
          <a:p>
            <a:pPr>
              <a:lnSpc>
                <a:spcPct val="90000"/>
              </a:lnSpc>
            </a:pPr>
            <a:endParaRPr lang="zh-CN" altLang="en-US" dirty="0"/>
          </a:p>
        </p:txBody>
      </p:sp>
    </p:spTree>
  </p:cSld>
  <p:clrMapOvr>
    <a:masterClrMapping/>
  </p:clrMapOvr>
  <p:transition spd="med">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内容占位符 2"/>
          <p:cNvSpPr>
            <a:spLocks noGrp="1"/>
          </p:cNvSpPr>
          <p:nvPr>
            <p:ph idx="1"/>
          </p:nvPr>
        </p:nvSpPr>
        <p:spPr>
          <a:xfrm>
            <a:off x="628650" y="246063"/>
            <a:ext cx="7886700" cy="6332537"/>
          </a:xfrm>
        </p:spPr>
        <p:txBody>
          <a:bodyPr vert="horz" wrap="square" lIns="91440" tIns="45720" rIns="91440" bIns="45720" anchor="t"/>
          <a:p>
            <a:r>
              <a:rPr lang="zh-CN" altLang="en-US" sz="2800" dirty="0"/>
              <a:t>整型减法：</a:t>
            </a:r>
            <a:endParaRPr lang="en-US" altLang="zh-CN" sz="2800" dirty="0"/>
          </a:p>
          <a:p>
            <a:r>
              <a:rPr lang="en-US" altLang="zh-CN" sz="2800" dirty="0"/>
              <a:t>&gt;&gt;&gt; 51-50</a:t>
            </a:r>
            <a:endParaRPr lang="zh-CN" altLang="zh-CN" sz="2800" dirty="0"/>
          </a:p>
          <a:p>
            <a:r>
              <a:rPr lang="en-US" altLang="zh-CN" sz="2800" dirty="0"/>
              <a:t>1</a:t>
            </a:r>
            <a:endParaRPr lang="zh-CN" altLang="zh-CN" sz="2800" dirty="0"/>
          </a:p>
          <a:p>
            <a:r>
              <a:rPr lang="zh-CN" altLang="en-US" sz="2800" dirty="0"/>
              <a:t>整型乘法：</a:t>
            </a:r>
            <a:endParaRPr lang="en-US" altLang="zh-CN" sz="2800" dirty="0"/>
          </a:p>
          <a:p>
            <a:r>
              <a:rPr lang="en-US" altLang="zh-CN" sz="2800" dirty="0"/>
              <a:t>&gt;&gt;&gt; 51*2</a:t>
            </a:r>
            <a:endParaRPr lang="zh-CN" altLang="zh-CN" sz="2800" dirty="0"/>
          </a:p>
          <a:p>
            <a:r>
              <a:rPr lang="en-US" altLang="zh-CN" sz="2800" dirty="0"/>
              <a:t>102</a:t>
            </a:r>
            <a:endParaRPr lang="en-US" altLang="zh-CN" sz="2800" dirty="0"/>
          </a:p>
          <a:p>
            <a:r>
              <a:rPr lang="zh-CN" altLang="en-US" sz="2800" dirty="0"/>
              <a:t>整型除法：</a:t>
            </a:r>
            <a:endParaRPr lang="en-US" altLang="zh-CN" sz="2800" dirty="0"/>
          </a:p>
          <a:p>
            <a:r>
              <a:rPr lang="en-US" altLang="zh-CN" sz="2800" dirty="0"/>
              <a:t>&gt;&gt;&gt; 153/51</a:t>
            </a:r>
            <a:endParaRPr lang="zh-CN" altLang="zh-CN" sz="2800" dirty="0"/>
          </a:p>
          <a:p>
            <a:r>
              <a:rPr lang="en-US" altLang="zh-CN" sz="2800" dirty="0"/>
              <a:t>3.0</a:t>
            </a:r>
            <a:endParaRPr lang="en-US" altLang="zh-CN" sz="2800" dirty="0"/>
          </a:p>
          <a:p>
            <a:r>
              <a:rPr lang="en-US" altLang="zh-CN" sz="2800" dirty="0"/>
              <a:t>&gt;&gt;&gt; 155/51</a:t>
            </a:r>
            <a:endParaRPr lang="zh-CN" altLang="zh-CN" sz="2800" dirty="0"/>
          </a:p>
          <a:p>
            <a:r>
              <a:rPr lang="en-US" altLang="zh-CN" sz="2800" dirty="0"/>
              <a:t>3.0392156862745097</a:t>
            </a:r>
            <a:endParaRPr lang="zh-CN" altLang="zh-CN" sz="2800" dirty="0"/>
          </a:p>
          <a:p>
            <a:r>
              <a:rPr lang="zh-CN" altLang="en-US" sz="2800" dirty="0"/>
              <a:t>此处出现除不尽的情况了。</a:t>
            </a:r>
            <a:endParaRPr lang="zh-CN" altLang="en-US" sz="2800" dirty="0"/>
          </a:p>
        </p:txBody>
      </p:sp>
    </p:spTree>
  </p:cSld>
  <p:clrMapOvr>
    <a:masterClrMapping/>
  </p:clrMapOvr>
  <p:transition spd="med">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内容占位符 2"/>
          <p:cNvSpPr>
            <a:spLocks noGrp="1"/>
          </p:cNvSpPr>
          <p:nvPr>
            <p:ph idx="1"/>
          </p:nvPr>
        </p:nvSpPr>
        <p:spPr>
          <a:xfrm>
            <a:off x="628650" y="314325"/>
            <a:ext cx="7886700" cy="5862638"/>
          </a:xfrm>
        </p:spPr>
        <p:txBody>
          <a:bodyPr vert="horz" wrap="square" lIns="91440" tIns="45720" rIns="91440" bIns="45720" anchor="t"/>
          <a:p>
            <a:r>
              <a:rPr lang="zh-CN" altLang="zh-CN" dirty="0"/>
              <a:t>在整数除法中，</a:t>
            </a:r>
            <a:r>
              <a:rPr lang="zh-CN" altLang="zh-CN" dirty="0">
                <a:solidFill>
                  <a:srgbClr val="FF0000"/>
                </a:solidFill>
              </a:rPr>
              <a:t>除法（</a:t>
            </a:r>
            <a:r>
              <a:rPr lang="en-US" altLang="zh-CN" dirty="0">
                <a:solidFill>
                  <a:srgbClr val="FF0000"/>
                </a:solidFill>
              </a:rPr>
              <a:t>/</a:t>
            </a:r>
            <a:r>
              <a:rPr lang="zh-CN" altLang="zh-CN" dirty="0">
                <a:solidFill>
                  <a:srgbClr val="FF0000"/>
                </a:solidFill>
              </a:rPr>
              <a:t>）</a:t>
            </a:r>
            <a:r>
              <a:rPr lang="zh-CN" altLang="zh-CN" dirty="0"/>
              <a:t>计算结果是浮点数，即使是两个整数恰好整除，</a:t>
            </a:r>
            <a:r>
              <a:rPr lang="zh-CN" altLang="zh-CN" dirty="0">
                <a:solidFill>
                  <a:srgbClr val="FF0000"/>
                </a:solidFill>
              </a:rPr>
              <a:t>结果也是浮点数</a:t>
            </a:r>
            <a:r>
              <a:rPr lang="zh-CN" altLang="zh-CN" dirty="0"/>
              <a:t>，如果只想得到整数的结果，丢弃可能的分数部分，可以使用地板除（</a:t>
            </a:r>
            <a:r>
              <a:rPr lang="en-US" altLang="zh-CN" dirty="0"/>
              <a:t>//</a:t>
            </a:r>
            <a:r>
              <a:rPr lang="zh-CN" altLang="zh-CN" dirty="0"/>
              <a:t>），整数的</a:t>
            </a:r>
            <a:r>
              <a:rPr lang="zh-CN" altLang="zh-CN" b="1" dirty="0">
                <a:solidFill>
                  <a:srgbClr val="FF0000"/>
                </a:solidFill>
              </a:rPr>
              <a:t>地板除（</a:t>
            </a:r>
            <a:r>
              <a:rPr lang="en-US" altLang="zh-CN" b="1" dirty="0">
                <a:solidFill>
                  <a:srgbClr val="FF0000"/>
                </a:solidFill>
              </a:rPr>
              <a:t>//</a:t>
            </a:r>
            <a:r>
              <a:rPr lang="zh-CN" altLang="zh-CN" b="1" dirty="0">
                <a:solidFill>
                  <a:srgbClr val="FF0000"/>
                </a:solidFill>
              </a:rPr>
              <a:t>）永远是整数</a:t>
            </a:r>
            <a:r>
              <a:rPr lang="zh-CN" altLang="zh-CN" dirty="0"/>
              <a:t>，即使除不尽。</a:t>
            </a:r>
            <a:endParaRPr lang="en-US" altLang="zh-CN" dirty="0"/>
          </a:p>
          <a:p>
            <a:r>
              <a:rPr lang="zh-CN" altLang="en-US" dirty="0"/>
              <a:t>改成如下写法：</a:t>
            </a:r>
            <a:endParaRPr lang="en-US" altLang="zh-CN" dirty="0"/>
          </a:p>
          <a:p>
            <a:r>
              <a:rPr lang="en-US" altLang="zh-CN" dirty="0"/>
              <a:t>&gt;&gt;&gt; 153//51</a:t>
            </a:r>
            <a:endParaRPr lang="zh-CN" altLang="zh-CN" dirty="0"/>
          </a:p>
          <a:p>
            <a:r>
              <a:rPr lang="en-US" altLang="zh-CN" dirty="0"/>
              <a:t>3</a:t>
            </a:r>
            <a:endParaRPr lang="en-US" altLang="zh-CN" dirty="0"/>
          </a:p>
          <a:p>
            <a:r>
              <a:rPr lang="en-US" altLang="zh-CN" dirty="0"/>
              <a:t>&gt;&gt;&gt; 155//51</a:t>
            </a:r>
            <a:endParaRPr lang="zh-CN" altLang="zh-CN" dirty="0"/>
          </a:p>
          <a:p>
            <a:r>
              <a:rPr lang="en-US" altLang="zh-CN" dirty="0"/>
              <a:t>3</a:t>
            </a:r>
            <a:endParaRPr lang="zh-CN" altLang="en-US" dirty="0"/>
          </a:p>
        </p:txBody>
      </p:sp>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
          <p:cNvSpPr>
            <a:spLocks noGrp="1" noChangeArrowheads="1"/>
          </p:cNvSpPr>
          <p:nvPr>
            <p:ph type="title"/>
          </p:nvPr>
        </p:nvSpPr>
        <p:spPr>
          <a:xfrm>
            <a:off x="1828800" y="971550"/>
            <a:ext cx="5829300" cy="857250"/>
          </a:xfrm>
        </p:spPr>
        <p:txBody>
          <a:bodyPr/>
          <a:lstStyle/>
          <a:p>
            <a:r>
              <a:rPr lang="zh-CN" altLang="en-US" dirty="0" smtClean="0">
                <a:latin typeface="黑体" panose="02010609060101010101" pitchFamily="49" charset="-122"/>
                <a:ea typeface="黑体" panose="02010609060101010101" pitchFamily="49" charset="-122"/>
              </a:rPr>
              <a:t>为什么要学</a:t>
            </a:r>
            <a:r>
              <a:rPr lang="en-US" altLang="zh-CN" dirty="0" smtClean="0">
                <a:latin typeface="黑体" panose="02010609060101010101" pitchFamily="49" charset="-122"/>
                <a:ea typeface="黑体" panose="02010609060101010101" pitchFamily="49" charset="-122"/>
              </a:rPr>
              <a:t>Python</a:t>
            </a:r>
            <a:r>
              <a:rPr lang="zh-CN" altLang="en-US"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71" name="AutoShape 2"/>
          <p:cNvSpPr>
            <a:spLocks noChangeArrowheads="1"/>
          </p:cNvSpPr>
          <p:nvPr/>
        </p:nvSpPr>
        <p:spPr bwMode="gray">
          <a:xfrm>
            <a:off x="1653779" y="2043103"/>
            <a:ext cx="5890022" cy="3618326"/>
          </a:xfrm>
          <a:prstGeom prst="roundRect">
            <a:avLst>
              <a:gd name="adj" fmla="val 2014"/>
            </a:avLst>
          </a:prstGeom>
          <a:gradFill rotWithShape="1">
            <a:gsLst>
              <a:gs pos="0">
                <a:srgbClr val="B4C9D6"/>
              </a:gs>
              <a:gs pos="100000">
                <a:srgbClr val="D2DEE6"/>
              </a:gs>
            </a:gsLst>
            <a:lin ang="5400000" scaled="1"/>
          </a:gradFill>
          <a:ln w="9525">
            <a:round/>
          </a:ln>
          <a:scene3d>
            <a:camera prst="legacyPerspectiveBottom"/>
            <a:lightRig rig="legacyFlat3" dir="r"/>
          </a:scene3d>
          <a:sp3d extrusionH="430200" prstMaterial="legacyMatte">
            <a:bevelT w="13500" h="13500" prst="angle"/>
            <a:bevelB w="13500" h="13500" prst="angle"/>
            <a:extrusionClr>
              <a:srgbClr val="1C1C1C"/>
            </a:extrusionClr>
          </a:sp3d>
        </p:spPr>
        <p:txBody>
          <a:bodyPr wrap="none" anchor="ctr">
            <a:flatTx/>
          </a:bodyPr>
          <a:lstStyle/>
          <a:p>
            <a:pPr algn="ctr"/>
            <a:endParaRPr lang="zh-CN" altLang="zh-CN" sz="1350" b="0">
              <a:cs typeface="Arial" panose="020B0604020202020204" pitchFamily="34" charset="0"/>
            </a:endParaRPr>
          </a:p>
        </p:txBody>
      </p:sp>
      <p:sp>
        <p:nvSpPr>
          <p:cNvPr id="72" name="Rectangle 3" descr="Light horizontal"/>
          <p:cNvSpPr>
            <a:spLocks noChangeArrowheads="1"/>
          </p:cNvSpPr>
          <p:nvPr/>
        </p:nvSpPr>
        <p:spPr bwMode="gray">
          <a:xfrm>
            <a:off x="1766888" y="2381240"/>
            <a:ext cx="5672138" cy="3080413"/>
          </a:xfrm>
          <a:prstGeom prst="rect">
            <a:avLst/>
          </a:prstGeom>
          <a:pattFill prst="ltHorz">
            <a:fgClr>
              <a:srgbClr val="EAEAEA"/>
            </a:fgClr>
            <a:bgClr>
              <a:srgbClr val="F8F8F8"/>
            </a:bgClr>
          </a:pattFill>
          <a:ln w="9525">
            <a:noFill/>
            <a:miter lim="800000"/>
          </a:ln>
          <a:effectLst>
            <a:prstShdw prst="shdw17" dist="17961" dir="13500000">
              <a:srgbClr val="8C8C8C"/>
            </a:prstShdw>
          </a:effectLst>
        </p:spPr>
        <p:txBody>
          <a:bodyPr wrap="none" anchor="ctr"/>
          <a:lstStyle/>
          <a:p>
            <a:pPr algn="ctr"/>
            <a:endParaRPr lang="zh-CN" altLang="zh-CN" sz="1350" b="0" dirty="0">
              <a:cs typeface="Arial" panose="020B0604020202020204" pitchFamily="34" charset="0"/>
            </a:endParaRPr>
          </a:p>
        </p:txBody>
      </p:sp>
      <p:sp>
        <p:nvSpPr>
          <p:cNvPr id="73" name="AutoShape 4"/>
          <p:cNvSpPr>
            <a:spLocks noChangeArrowheads="1"/>
          </p:cNvSpPr>
          <p:nvPr/>
        </p:nvSpPr>
        <p:spPr bwMode="gray">
          <a:xfrm>
            <a:off x="1652588" y="1928802"/>
            <a:ext cx="5890022" cy="647881"/>
          </a:xfrm>
          <a:prstGeom prst="roundRect">
            <a:avLst>
              <a:gd name="adj" fmla="val 16667"/>
            </a:avLst>
          </a:prstGeom>
          <a:gradFill rotWithShape="1">
            <a:gsLst>
              <a:gs pos="0">
                <a:srgbClr val="B4C9D6"/>
              </a:gs>
              <a:gs pos="50000">
                <a:srgbClr val="D2DEE6"/>
              </a:gs>
              <a:gs pos="100000">
                <a:srgbClr val="B4C9D6"/>
              </a:gs>
            </a:gsLst>
            <a:lin ang="5400000" scaled="1"/>
          </a:gradFill>
          <a:ln w="9525">
            <a:round/>
          </a:ln>
          <a:scene3d>
            <a:camera prst="legacyPerspectiveBottom"/>
            <a:lightRig rig="legacyFlat3" dir="t"/>
          </a:scene3d>
          <a:sp3d extrusionH="163500" prstMaterial="legacyMatte">
            <a:bevelT w="13500" h="13500" prst="angle"/>
            <a:bevelB w="13500" h="13500" prst="angle"/>
            <a:extrusionClr>
              <a:srgbClr val="1C1C1C"/>
            </a:extrusionClr>
          </a:sp3d>
        </p:spPr>
        <p:txBody>
          <a:bodyPr wrap="none" anchor="ctr">
            <a:flatTx/>
          </a:bodyPr>
          <a:lstStyle/>
          <a:p>
            <a:pPr algn="ctr"/>
            <a:endParaRPr lang="zh-CN" altLang="zh-CN" sz="1350" b="0">
              <a:cs typeface="Arial" panose="020B0604020202020204" pitchFamily="34" charset="0"/>
            </a:endParaRPr>
          </a:p>
        </p:txBody>
      </p:sp>
      <p:grpSp>
        <p:nvGrpSpPr>
          <p:cNvPr id="74" name="Group 5"/>
          <p:cNvGrpSpPr/>
          <p:nvPr/>
        </p:nvGrpSpPr>
        <p:grpSpPr bwMode="auto">
          <a:xfrm>
            <a:off x="7403306" y="2006194"/>
            <a:ext cx="86916" cy="458418"/>
            <a:chOff x="5311" y="1135"/>
            <a:chExt cx="73" cy="346"/>
          </a:xfrm>
        </p:grpSpPr>
        <p:sp>
          <p:nvSpPr>
            <p:cNvPr id="75" name="Rectangle 6"/>
            <p:cNvSpPr>
              <a:spLocks noChangeArrowheads="1"/>
            </p:cNvSpPr>
            <p:nvPr/>
          </p:nvSpPr>
          <p:spPr bwMode="gray">
            <a:xfrm flipH="1" flipV="1">
              <a:off x="5357"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6" name="Rectangle 7"/>
            <p:cNvSpPr>
              <a:spLocks noChangeArrowheads="1"/>
            </p:cNvSpPr>
            <p:nvPr/>
          </p:nvSpPr>
          <p:spPr bwMode="gray">
            <a:xfrm flipH="1" flipV="1">
              <a:off x="5311"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7" name="Rectangle 8"/>
            <p:cNvSpPr>
              <a:spLocks noChangeArrowheads="1"/>
            </p:cNvSpPr>
            <p:nvPr/>
          </p:nvSpPr>
          <p:spPr bwMode="gray">
            <a:xfrm flipH="1" flipV="1">
              <a:off x="5357" y="140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8" name="Rectangle 9"/>
            <p:cNvSpPr>
              <a:spLocks noChangeArrowheads="1"/>
            </p:cNvSpPr>
            <p:nvPr/>
          </p:nvSpPr>
          <p:spPr bwMode="gray">
            <a:xfrm flipH="1" flipV="1">
              <a:off x="5357"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9" name="Rectangle 10"/>
            <p:cNvSpPr>
              <a:spLocks noChangeArrowheads="1"/>
            </p:cNvSpPr>
            <p:nvPr/>
          </p:nvSpPr>
          <p:spPr bwMode="gray">
            <a:xfrm flipH="1" flipV="1">
              <a:off x="5313"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0" name="Rectangle 11"/>
            <p:cNvSpPr>
              <a:spLocks noChangeArrowheads="1"/>
            </p:cNvSpPr>
            <p:nvPr/>
          </p:nvSpPr>
          <p:spPr bwMode="gray">
            <a:xfrm flipH="1" flipV="1">
              <a:off x="5357" y="1183"/>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grpSp>
      <p:grpSp>
        <p:nvGrpSpPr>
          <p:cNvPr id="81" name="Group 12"/>
          <p:cNvGrpSpPr/>
          <p:nvPr/>
        </p:nvGrpSpPr>
        <p:grpSpPr bwMode="auto">
          <a:xfrm>
            <a:off x="1964531" y="2016908"/>
            <a:ext cx="5222081" cy="450469"/>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lstStyle/>
            <a:p>
              <a:pPr algn="ctr"/>
              <a:endParaRPr lang="zh-CN" altLang="zh-CN" sz="1350" b="0">
                <a:cs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lstStyle/>
            <a:p>
              <a:pPr algn="ctr"/>
              <a:endParaRPr lang="zh-CN" altLang="zh-CN" sz="1350" b="0">
                <a:cs typeface="Arial" panose="020B0604020202020204" pitchFamily="34" charset="0"/>
              </a:endParaRPr>
            </a:p>
          </p:txBody>
        </p:sp>
      </p:grpSp>
      <p:sp>
        <p:nvSpPr>
          <p:cNvPr id="84" name="Text Box 15"/>
          <p:cNvSpPr txBox="1">
            <a:spLocks noChangeArrowheads="1"/>
          </p:cNvSpPr>
          <p:nvPr/>
        </p:nvSpPr>
        <p:spPr bwMode="white">
          <a:xfrm>
            <a:off x="2237185" y="2064760"/>
            <a:ext cx="4767263" cy="368300"/>
          </a:xfrm>
          <a:prstGeom prst="rect">
            <a:avLst/>
          </a:prstGeom>
          <a:noFill/>
          <a:ln w="9525" algn="ctr">
            <a:noFill/>
            <a:miter lim="800000"/>
          </a:ln>
        </p:spPr>
        <p:txBody>
          <a:bodyPr wrap="square">
            <a:spAutoFit/>
          </a:bodyPr>
          <a:lstStyle/>
          <a:p>
            <a:pPr algn="ctr" eaLnBrk="0" hangingPunct="0">
              <a:defRPr/>
            </a:pPr>
            <a:r>
              <a:rPr lang="en-US" altLang="zh-CN"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Python</a:t>
            </a:r>
            <a:r>
              <a:rPr lang="zh-CN" altLang="en-US"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的特点</a:t>
            </a:r>
            <a:endParaRPr lang="en-US" dirty="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85" name="Group 16"/>
          <p:cNvGrpSpPr/>
          <p:nvPr/>
        </p:nvGrpSpPr>
        <p:grpSpPr bwMode="auto">
          <a:xfrm flipH="1">
            <a:off x="1724025" y="1991906"/>
            <a:ext cx="86916" cy="458418"/>
            <a:chOff x="5311" y="1135"/>
            <a:chExt cx="73" cy="346"/>
          </a:xfrm>
        </p:grpSpPr>
        <p:sp>
          <p:nvSpPr>
            <p:cNvPr id="86" name="Rectangle 17"/>
            <p:cNvSpPr>
              <a:spLocks noChangeArrowheads="1"/>
            </p:cNvSpPr>
            <p:nvPr/>
          </p:nvSpPr>
          <p:spPr bwMode="gray">
            <a:xfrm flipH="1" flipV="1">
              <a:off x="5357"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7" name="Rectangle 18"/>
            <p:cNvSpPr>
              <a:spLocks noChangeArrowheads="1"/>
            </p:cNvSpPr>
            <p:nvPr/>
          </p:nvSpPr>
          <p:spPr bwMode="gray">
            <a:xfrm flipH="1" flipV="1">
              <a:off x="5311"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8" name="Rectangle 19"/>
            <p:cNvSpPr>
              <a:spLocks noChangeArrowheads="1"/>
            </p:cNvSpPr>
            <p:nvPr/>
          </p:nvSpPr>
          <p:spPr bwMode="gray">
            <a:xfrm flipH="1" flipV="1">
              <a:off x="5357" y="140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9" name="Rectangle 20"/>
            <p:cNvSpPr>
              <a:spLocks noChangeArrowheads="1"/>
            </p:cNvSpPr>
            <p:nvPr/>
          </p:nvSpPr>
          <p:spPr bwMode="gray">
            <a:xfrm flipH="1" flipV="1">
              <a:off x="5357"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90" name="Rectangle 21"/>
            <p:cNvSpPr>
              <a:spLocks noChangeArrowheads="1"/>
            </p:cNvSpPr>
            <p:nvPr/>
          </p:nvSpPr>
          <p:spPr bwMode="gray">
            <a:xfrm flipH="1" flipV="1">
              <a:off x="5313"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91" name="Rectangle 22"/>
            <p:cNvSpPr>
              <a:spLocks noChangeArrowheads="1"/>
            </p:cNvSpPr>
            <p:nvPr/>
          </p:nvSpPr>
          <p:spPr bwMode="gray">
            <a:xfrm flipH="1" flipV="1">
              <a:off x="5357" y="1183"/>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grpSp>
      <p:sp>
        <p:nvSpPr>
          <p:cNvPr id="93" name="Rectangle 24"/>
          <p:cNvSpPr>
            <a:spLocks noChangeArrowheads="1"/>
          </p:cNvSpPr>
          <p:nvPr/>
        </p:nvSpPr>
        <p:spPr bwMode="gray">
          <a:xfrm>
            <a:off x="1785918" y="2607532"/>
            <a:ext cx="5625743" cy="3161030"/>
          </a:xfrm>
          <a:prstGeom prst="rect">
            <a:avLst/>
          </a:prstGeom>
          <a:noFill/>
          <a:ln w="9525" algn="ctr">
            <a:noFill/>
            <a:miter lim="800000"/>
          </a:ln>
        </p:spPr>
        <p:txBody>
          <a:bodyPr wrap="square">
            <a:spAutoFit/>
          </a:bodyPr>
          <a:lstStyle/>
          <a:p>
            <a:pPr>
              <a:lnSpc>
                <a:spcPct val="120000"/>
              </a:lnSpc>
            </a:pPr>
            <a:r>
              <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1</a:t>
            </a:r>
            <a:r>
              <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）简单、易学</a:t>
            </a:r>
            <a:endPar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endParaRPr>
          </a:p>
          <a:p>
            <a:pPr lvl="1">
              <a:lnSpc>
                <a:spcPct val="120000"/>
              </a:lnSpc>
            </a:pP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是一种代表简单主义思想的语言，有简单的语法，容易上手。</a:t>
            </a:r>
            <a:endParaRPr lang="en-US" altLang="zh-CN" sz="1350" b="0" dirty="0" smtClean="0">
              <a:solidFill>
                <a:srgbClr val="080808"/>
              </a:solidFill>
              <a:ea typeface="宋体" panose="02010600030101010101" pitchFamily="2" charset="-122"/>
              <a:cs typeface="Arial" panose="020B0604020202020204" pitchFamily="34" charset="0"/>
            </a:endParaRPr>
          </a:p>
          <a:p>
            <a:pPr lvl="1">
              <a:lnSpc>
                <a:spcPct val="120000"/>
              </a:lnSpc>
            </a:pP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的这种伪代码本质是它最大的优点之一。</a:t>
            </a:r>
            <a:endParaRPr lang="en-US" altLang="zh-CN" sz="1350" b="0" dirty="0" smtClean="0">
              <a:solidFill>
                <a:srgbClr val="080808"/>
              </a:solidFill>
              <a:ea typeface="宋体" panose="02010600030101010101" pitchFamily="2" charset="-122"/>
              <a:cs typeface="Arial" panose="020B0604020202020204" pitchFamily="34" charset="0"/>
            </a:endParaRPr>
          </a:p>
          <a:p>
            <a:pPr lvl="1">
              <a:lnSpc>
                <a:spcPct val="120000"/>
              </a:lnSpc>
            </a:pP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使你能够专注于解决问题而不是去搞明白语言本身。</a:t>
            </a:r>
            <a:endParaRPr lang="en-US" altLang="zh-CN" sz="1350" b="0" dirty="0" smtClean="0">
              <a:solidFill>
                <a:srgbClr val="080808"/>
              </a:solidFill>
              <a:ea typeface="宋体" panose="02010600030101010101" pitchFamily="2" charset="-122"/>
              <a:cs typeface="Arial" panose="020B0604020202020204" pitchFamily="34" charset="0"/>
            </a:endParaRPr>
          </a:p>
          <a:p>
            <a:pPr>
              <a:lnSpc>
                <a:spcPct val="120000"/>
              </a:lnSpc>
            </a:pPr>
            <a:r>
              <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2</a:t>
            </a:r>
            <a:r>
              <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）面向对象的高层语言</a:t>
            </a:r>
            <a:endPar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endParaRPr>
          </a:p>
          <a:p>
            <a:pPr lvl="1">
              <a:lnSpc>
                <a:spcPct val="120000"/>
              </a:lnSpc>
            </a:pPr>
            <a:r>
              <a:rPr lang="zh-CN" altLang="en-US" sz="1350" b="0" dirty="0" smtClean="0">
                <a:solidFill>
                  <a:srgbClr val="080808"/>
                </a:solidFill>
                <a:ea typeface="宋体" panose="02010600030101010101" pitchFamily="2" charset="-122"/>
                <a:cs typeface="Arial" panose="020B0604020202020204" pitchFamily="34" charset="0"/>
              </a:rPr>
              <a:t>无需关注底层细节，而</a:t>
            </a:r>
            <a:r>
              <a:rPr lang="en-US" altLang="zh-CN" sz="1350" b="0" dirty="0" smtClean="0">
                <a:solidFill>
                  <a:srgbClr val="080808"/>
                </a:solidFill>
                <a:ea typeface="宋体" panose="02010600030101010101" pitchFamily="2" charset="-122"/>
                <a:cs typeface="Arial" panose="020B0604020202020204" pitchFamily="34" charset="0"/>
              </a:rPr>
              <a:t>C/C++</a:t>
            </a:r>
            <a:r>
              <a:rPr lang="zh-CN" altLang="en-US" sz="1350" b="0" dirty="0" smtClean="0">
                <a:solidFill>
                  <a:srgbClr val="080808"/>
                </a:solidFill>
                <a:ea typeface="宋体" panose="02010600030101010101" pitchFamily="2" charset="-122"/>
                <a:cs typeface="Arial" panose="020B0604020202020204" pitchFamily="34" charset="0"/>
              </a:rPr>
              <a:t>中需要操作指针。</a:t>
            </a:r>
            <a:endParaRPr lang="en-US" altLang="zh-CN" sz="1350" b="0" dirty="0" smtClean="0">
              <a:solidFill>
                <a:srgbClr val="080808"/>
              </a:solidFill>
              <a:ea typeface="宋体" panose="02010600030101010101" pitchFamily="2" charset="-122"/>
              <a:cs typeface="Arial" panose="020B0604020202020204" pitchFamily="34" charset="0"/>
            </a:endParaRPr>
          </a:p>
          <a:p>
            <a:pPr lvl="1">
              <a:lnSpc>
                <a:spcPct val="120000"/>
              </a:lnSpc>
            </a:pPr>
            <a:r>
              <a:rPr lang="zh-CN" altLang="en-US" sz="1350" b="0" dirty="0" smtClean="0">
                <a:solidFill>
                  <a:srgbClr val="080808"/>
                </a:solidFill>
                <a:ea typeface="宋体" panose="02010600030101010101" pitchFamily="2" charset="-122"/>
                <a:cs typeface="Arial" panose="020B0604020202020204" pitchFamily="34" charset="0"/>
              </a:rPr>
              <a:t>与其他语言相比，</a:t>
            </a: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以强大而又简单的方式实现面向对象编程。</a:t>
            </a:r>
            <a:endParaRPr lang="en-US" altLang="zh-CN" sz="1350" b="0" dirty="0" smtClean="0">
              <a:solidFill>
                <a:srgbClr val="080808"/>
              </a:solidFill>
              <a:ea typeface="宋体" panose="02010600030101010101" pitchFamily="2" charset="-122"/>
              <a:cs typeface="Arial" panose="020B0604020202020204" pitchFamily="34" charset="0"/>
            </a:endParaRPr>
          </a:p>
          <a:p>
            <a:pPr>
              <a:lnSpc>
                <a:spcPct val="120000"/>
              </a:lnSpc>
            </a:pPr>
            <a:r>
              <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3</a:t>
            </a:r>
            <a:r>
              <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）解释性</a:t>
            </a:r>
            <a:endPar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endParaRPr>
          </a:p>
          <a:p>
            <a:pPr lvl="1">
              <a:lnSpc>
                <a:spcPct val="120000"/>
              </a:lnSpc>
            </a:pP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程序不需要编译成二进制代码，可以直接在源代码上运行。</a:t>
            </a:r>
            <a:endParaRPr lang="en-US" altLang="zh-CN" sz="1350" b="0" dirty="0" smtClean="0">
              <a:solidFill>
                <a:srgbClr val="080808"/>
              </a:solidFill>
              <a:ea typeface="宋体" panose="02010600030101010101" pitchFamily="2" charset="-122"/>
              <a:cs typeface="Arial" panose="020B0604020202020204" pitchFamily="34" charset="0"/>
            </a:endParaRPr>
          </a:p>
          <a:p>
            <a:pPr lvl="1">
              <a:lnSpc>
                <a:spcPct val="120000"/>
              </a:lnSpc>
            </a:pPr>
            <a:r>
              <a:rPr lang="zh-CN" altLang="en-US" sz="1350" b="0" dirty="0" smtClean="0">
                <a:solidFill>
                  <a:srgbClr val="080808"/>
                </a:solidFill>
                <a:ea typeface="宋体" panose="02010600030101010101" pitchFamily="2" charset="-122"/>
                <a:cs typeface="Arial" panose="020B0604020202020204" pitchFamily="34" charset="0"/>
              </a:rPr>
              <a:t>对于编译性语言（</a:t>
            </a:r>
            <a:r>
              <a:rPr lang="en-US" altLang="zh-CN" sz="1350" b="0" dirty="0" smtClean="0">
                <a:solidFill>
                  <a:srgbClr val="080808"/>
                </a:solidFill>
                <a:ea typeface="宋体" panose="02010600030101010101" pitchFamily="2" charset="-122"/>
                <a:cs typeface="Arial" panose="020B0604020202020204" pitchFamily="34" charset="0"/>
              </a:rPr>
              <a:t>C/C++</a:t>
            </a:r>
            <a:r>
              <a:rPr lang="zh-CN" altLang="en-US" sz="1350" b="0" dirty="0" smtClean="0">
                <a:solidFill>
                  <a:srgbClr val="080808"/>
                </a:solidFill>
                <a:ea typeface="宋体" panose="02010600030101010101" pitchFamily="2" charset="-122"/>
                <a:cs typeface="Arial" panose="020B0604020202020204" pitchFamily="34" charset="0"/>
              </a:rPr>
              <a:t>），源文件</a:t>
            </a:r>
            <a:r>
              <a:rPr lang="en-US" altLang="zh-CN" sz="1350" b="0" dirty="0" smtClean="0">
                <a:solidFill>
                  <a:srgbClr val="080808"/>
                </a:solidFill>
                <a:ea typeface="宋体" panose="02010600030101010101" pitchFamily="2" charset="-122"/>
                <a:cs typeface="Arial" panose="020B0604020202020204" pitchFamily="34" charset="0"/>
              </a:rPr>
              <a:t>-&gt;</a:t>
            </a:r>
            <a:r>
              <a:rPr lang="zh-CN" altLang="en-US" sz="1350" b="0" dirty="0" smtClean="0">
                <a:solidFill>
                  <a:srgbClr val="080808"/>
                </a:solidFill>
                <a:ea typeface="宋体" panose="02010600030101010101" pitchFamily="2" charset="-122"/>
                <a:cs typeface="Arial" panose="020B0604020202020204" pitchFamily="34" charset="0"/>
              </a:rPr>
              <a:t>编译</a:t>
            </a:r>
            <a:r>
              <a:rPr lang="en-US" altLang="zh-CN" sz="1350" b="0" dirty="0" smtClean="0">
                <a:solidFill>
                  <a:srgbClr val="080808"/>
                </a:solidFill>
                <a:ea typeface="宋体" panose="02010600030101010101" pitchFamily="2" charset="-122"/>
                <a:cs typeface="Arial" panose="020B0604020202020204" pitchFamily="34" charset="0"/>
              </a:rPr>
              <a:t>/</a:t>
            </a:r>
            <a:r>
              <a:rPr lang="zh-CN" altLang="en-US" sz="1350" b="0" dirty="0" smtClean="0">
                <a:solidFill>
                  <a:srgbClr val="080808"/>
                </a:solidFill>
                <a:ea typeface="宋体" panose="02010600030101010101" pitchFamily="2" charset="-122"/>
                <a:cs typeface="Arial" panose="020B0604020202020204" pitchFamily="34" charset="0"/>
              </a:rPr>
              <a:t>链接器</a:t>
            </a:r>
            <a:r>
              <a:rPr lang="en-US" altLang="zh-CN" sz="1350" b="0" dirty="0" smtClean="0">
                <a:solidFill>
                  <a:srgbClr val="080808"/>
                </a:solidFill>
                <a:ea typeface="宋体" panose="02010600030101010101" pitchFamily="2" charset="-122"/>
                <a:cs typeface="Arial" panose="020B0604020202020204" pitchFamily="34" charset="0"/>
              </a:rPr>
              <a:t>-&gt;</a:t>
            </a:r>
            <a:r>
              <a:rPr lang="zh-CN" altLang="en-US" sz="1350" b="0" dirty="0" smtClean="0">
                <a:solidFill>
                  <a:srgbClr val="080808"/>
                </a:solidFill>
                <a:ea typeface="宋体" panose="02010600030101010101" pitchFamily="2" charset="-122"/>
                <a:cs typeface="Arial" panose="020B0604020202020204" pitchFamily="34" charset="0"/>
              </a:rPr>
              <a:t>可执行文件。</a:t>
            </a:r>
            <a:endParaRPr lang="en-US" altLang="zh-CN" sz="1350" b="0" dirty="0" smtClean="0">
              <a:solidFill>
                <a:srgbClr val="080808"/>
              </a:solidFill>
              <a:ea typeface="宋体" panose="02010600030101010101" pitchFamily="2" charset="-122"/>
              <a:cs typeface="Arial" panose="020B0604020202020204" pitchFamily="34" charset="0"/>
            </a:endParaRPr>
          </a:p>
        </p:txBody>
      </p:sp>
    </p:spTree>
  </p:cSld>
  <p:clrMapOvr>
    <a:masterClrMapping/>
  </p:clrMapOvr>
  <p:transition spd="med">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内容占位符 2"/>
          <p:cNvSpPr>
            <a:spLocks noGrp="1"/>
          </p:cNvSpPr>
          <p:nvPr>
            <p:ph idx="1"/>
          </p:nvPr>
        </p:nvSpPr>
        <p:spPr>
          <a:xfrm>
            <a:off x="714375" y="871538"/>
            <a:ext cx="7886700" cy="4772025"/>
          </a:xfrm>
        </p:spPr>
        <p:txBody>
          <a:bodyPr vert="horz" wrap="square" lIns="91440" tIns="45720" rIns="91440" bIns="45720" anchor="t"/>
          <a:p>
            <a:r>
              <a:rPr lang="zh-CN" altLang="zh-CN" dirty="0"/>
              <a:t>地板除（</a:t>
            </a:r>
            <a:r>
              <a:rPr lang="en-US" altLang="zh-CN" dirty="0"/>
              <a:t>//</a:t>
            </a:r>
            <a:r>
              <a:rPr lang="zh-CN" altLang="zh-CN" dirty="0"/>
              <a:t>）只取结果的整数部分，</a:t>
            </a:r>
            <a:r>
              <a:rPr lang="en-US" altLang="zh-CN" dirty="0"/>
              <a:t>Python</a:t>
            </a:r>
            <a:r>
              <a:rPr lang="zh-CN" altLang="zh-CN" dirty="0"/>
              <a:t>还提供一个余数运算，可以得到两个整数相除的余数</a:t>
            </a:r>
            <a:r>
              <a:rPr lang="zh-CN" altLang="en-US" dirty="0"/>
              <a:t>。如下：</a:t>
            </a:r>
            <a:endParaRPr lang="en-US" altLang="zh-CN" dirty="0"/>
          </a:p>
          <a:p>
            <a:r>
              <a:rPr lang="en-US" altLang="zh-CN" dirty="0"/>
              <a:t>&gt;&gt;&gt; 153%51</a:t>
            </a:r>
            <a:endParaRPr lang="zh-CN" altLang="zh-CN" dirty="0"/>
          </a:p>
          <a:p>
            <a:r>
              <a:rPr lang="en-US" altLang="zh-CN" dirty="0"/>
              <a:t>0</a:t>
            </a:r>
            <a:endParaRPr lang="zh-CN" altLang="zh-CN" dirty="0"/>
          </a:p>
          <a:p>
            <a:r>
              <a:rPr lang="en-US" altLang="zh-CN" dirty="0"/>
              <a:t>&gt;&gt;&gt; 155%51</a:t>
            </a:r>
            <a:endParaRPr lang="zh-CN" altLang="zh-CN" dirty="0"/>
          </a:p>
          <a:p>
            <a:r>
              <a:rPr lang="en-US" altLang="zh-CN" dirty="0"/>
              <a:t>2</a:t>
            </a:r>
            <a:endParaRPr lang="zh-CN" altLang="en-US" dirty="0"/>
          </a:p>
        </p:txBody>
      </p:sp>
    </p:spTree>
  </p:cSld>
  <p:clrMapOvr>
    <a:masterClrMapping/>
  </p:clrMapOvr>
  <p:transition spd="med">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14313"/>
            <a:ext cx="7886700" cy="7683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2.2.2  </a:t>
            </a:r>
            <a:r>
              <a:rPr lang="zh-CN" altLang="zh-CN" dirty="0">
                <a:effectLst>
                  <a:outerShdw blurRad="38100" dist="38100" dir="2700000">
                    <a:srgbClr val="000000"/>
                  </a:outerShdw>
                </a:effectLst>
              </a:rPr>
              <a:t>浮点型</a:t>
            </a:r>
            <a:endParaRPr lang="zh-CN" altLang="en-US" dirty="0">
              <a:effectLst>
                <a:outerShdw blurRad="38100" dist="38100" dir="2700000">
                  <a:srgbClr val="000000"/>
                </a:outerShdw>
              </a:effectLst>
            </a:endParaRPr>
          </a:p>
        </p:txBody>
      </p:sp>
      <p:sp>
        <p:nvSpPr>
          <p:cNvPr id="55299" name="内容占位符 2"/>
          <p:cNvSpPr>
            <a:spLocks noGrp="1"/>
          </p:cNvSpPr>
          <p:nvPr>
            <p:ph idx="1"/>
          </p:nvPr>
        </p:nvSpPr>
        <p:spPr>
          <a:xfrm>
            <a:off x="628650" y="982663"/>
            <a:ext cx="7886700" cy="5194300"/>
          </a:xfrm>
        </p:spPr>
        <p:txBody>
          <a:bodyPr vert="horz" wrap="square" lIns="91440" tIns="45720" rIns="91440" bIns="45720" anchor="t"/>
          <a:p>
            <a:r>
              <a:rPr lang="zh-CN" altLang="zh-CN" dirty="0"/>
              <a:t>浮点型</a:t>
            </a:r>
            <a:r>
              <a:rPr lang="en-US" altLang="zh-CN" dirty="0"/>
              <a:t>(float)</a:t>
            </a:r>
            <a:r>
              <a:rPr lang="zh-CN" altLang="zh-CN" dirty="0"/>
              <a:t>，浮点型由整数部分与小数部分组成，浮点型也可以使用科学计数法表示。</a:t>
            </a:r>
            <a:endParaRPr lang="en-US" altLang="zh-CN" dirty="0"/>
          </a:p>
          <a:p>
            <a:r>
              <a:rPr lang="zh-CN" altLang="en-US" dirty="0"/>
              <a:t>先看示例：</a:t>
            </a:r>
            <a:endParaRPr lang="en-US" altLang="zh-CN" dirty="0"/>
          </a:p>
          <a:p>
            <a:r>
              <a:rPr lang="en-US" altLang="zh-CN" dirty="0"/>
              <a:t>&gt;&gt;&gt; 3.3*102</a:t>
            </a:r>
            <a:endParaRPr lang="zh-CN" altLang="zh-CN" dirty="0"/>
          </a:p>
          <a:p>
            <a:r>
              <a:rPr lang="en-US" altLang="zh-CN" dirty="0"/>
              <a:t>336.59999999999997</a:t>
            </a:r>
            <a:endParaRPr lang="en-US" altLang="zh-CN" dirty="0"/>
          </a:p>
          <a:p>
            <a:r>
              <a:rPr lang="zh-CN" altLang="en-US" dirty="0"/>
              <a:t>按预计应该一位小数，但输出结果却有这么多位小数。是因为</a:t>
            </a:r>
            <a:r>
              <a:rPr lang="zh-CN" altLang="zh-CN" dirty="0"/>
              <a:t>整数和浮点数在计算机内部存储的方式是不同的，整数运算永远是精确的，而浮点数运算则可能会有四舍五入的误差。</a:t>
            </a:r>
            <a:endParaRPr lang="zh-CN" altLang="zh-CN" dirty="0"/>
          </a:p>
          <a:p>
            <a:endParaRPr lang="zh-CN" altLang="en-US" dirty="0"/>
          </a:p>
        </p:txBody>
      </p:sp>
    </p:spTree>
  </p:cSld>
  <p:clrMapOvr>
    <a:masterClrMapping/>
  </p:clrMapOvr>
  <p:transition spd="med">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04788"/>
            <a:ext cx="7886700" cy="6469063"/>
          </a:xfrm>
        </p:spPr>
        <p:txBody>
          <a:bodyPr vert="horz" wrap="square" lIns="91440" tIns="45720" rIns="91440" bIns="45720" numCol="1" anchor="t" anchorCtr="0" compatLnSpc="1"/>
          <a:p>
            <a:pPr>
              <a:lnSpc>
                <a:spcPct val="80000"/>
              </a:lnSpc>
            </a:pPr>
            <a:r>
              <a:rPr lang="zh-CN" altLang="en-US" sz="3000" dirty="0"/>
              <a:t>如下输入：</a:t>
            </a:r>
            <a:endParaRPr lang="en-US" altLang="zh-CN" sz="3000" dirty="0"/>
          </a:p>
          <a:p>
            <a:pPr>
              <a:lnSpc>
                <a:spcPct val="80000"/>
              </a:lnSpc>
            </a:pPr>
            <a:r>
              <a:rPr lang="en-US" altLang="zh-CN" sz="3000" dirty="0"/>
              <a:t>&gt;&gt;&gt; 3.3*102+15.5</a:t>
            </a:r>
            <a:endParaRPr lang="zh-CN" altLang="zh-CN" sz="3000" dirty="0"/>
          </a:p>
          <a:p>
            <a:pPr>
              <a:lnSpc>
                <a:spcPct val="80000"/>
              </a:lnSpc>
            </a:pPr>
            <a:r>
              <a:rPr lang="en-US" altLang="zh-CN" sz="3000" dirty="0"/>
              <a:t>352.09999999999997</a:t>
            </a:r>
            <a:endParaRPr lang="en-US" altLang="zh-CN" sz="3000" dirty="0"/>
          </a:p>
          <a:p>
            <a:pPr>
              <a:lnSpc>
                <a:spcPct val="80000"/>
              </a:lnSpc>
            </a:pPr>
            <a:r>
              <a:rPr lang="zh-CN" altLang="en-US" sz="3000" dirty="0"/>
              <a:t>浮点除法：</a:t>
            </a:r>
            <a:endParaRPr lang="en-US" altLang="zh-CN" sz="3000" dirty="0"/>
          </a:p>
          <a:p>
            <a:pPr>
              <a:lnSpc>
                <a:spcPct val="80000"/>
              </a:lnSpc>
            </a:pPr>
            <a:r>
              <a:rPr lang="en-US" altLang="zh-CN" sz="3000" dirty="0"/>
              <a:t>&gt;&gt;&gt; 153/51.0</a:t>
            </a:r>
            <a:endParaRPr lang="zh-CN" altLang="zh-CN" sz="3000" dirty="0"/>
          </a:p>
          <a:p>
            <a:pPr>
              <a:lnSpc>
                <a:spcPct val="80000"/>
              </a:lnSpc>
            </a:pPr>
            <a:r>
              <a:rPr lang="en-US" altLang="zh-CN" sz="3000" dirty="0"/>
              <a:t>3.0</a:t>
            </a:r>
            <a:endParaRPr lang="zh-CN" altLang="zh-CN" sz="3000" dirty="0"/>
          </a:p>
          <a:p>
            <a:pPr>
              <a:lnSpc>
                <a:spcPct val="80000"/>
              </a:lnSpc>
            </a:pPr>
            <a:r>
              <a:rPr lang="en-US" altLang="zh-CN" sz="3000" dirty="0"/>
              <a:t>&gt;&gt;&gt; 155/51.0</a:t>
            </a:r>
            <a:endParaRPr lang="zh-CN" altLang="zh-CN" sz="3000" dirty="0"/>
          </a:p>
          <a:p>
            <a:pPr>
              <a:lnSpc>
                <a:spcPct val="80000"/>
              </a:lnSpc>
            </a:pPr>
            <a:r>
              <a:rPr lang="en-US" altLang="zh-CN" sz="3000" dirty="0"/>
              <a:t>3.0392156862745097</a:t>
            </a:r>
            <a:endParaRPr lang="zh-CN" altLang="zh-CN" sz="3000" dirty="0"/>
          </a:p>
          <a:p>
            <a:pPr>
              <a:lnSpc>
                <a:spcPct val="80000"/>
              </a:lnSpc>
            </a:pPr>
            <a:r>
              <a:rPr lang="zh-CN" altLang="en-US" sz="3000" dirty="0"/>
              <a:t>浮点</a:t>
            </a:r>
            <a:r>
              <a:rPr lang="zh-CN" altLang="zh-CN" sz="3000" dirty="0"/>
              <a:t>地板除</a:t>
            </a:r>
            <a:r>
              <a:rPr lang="zh-CN" altLang="en-US" sz="3000" dirty="0"/>
              <a:t>：</a:t>
            </a:r>
            <a:endParaRPr lang="en-US" altLang="zh-CN" sz="3000" dirty="0"/>
          </a:p>
          <a:p>
            <a:pPr>
              <a:lnSpc>
                <a:spcPct val="80000"/>
              </a:lnSpc>
            </a:pPr>
            <a:r>
              <a:rPr lang="en-US" altLang="zh-CN" sz="3000" dirty="0"/>
              <a:t>&gt;&gt;&gt; 155//51.0</a:t>
            </a:r>
            <a:endParaRPr lang="zh-CN" altLang="zh-CN" sz="3000" dirty="0"/>
          </a:p>
          <a:p>
            <a:pPr>
              <a:lnSpc>
                <a:spcPct val="80000"/>
              </a:lnSpc>
            </a:pPr>
            <a:r>
              <a:rPr lang="en-US" altLang="zh-CN" sz="3000" dirty="0"/>
              <a:t>3.0</a:t>
            </a:r>
            <a:endParaRPr lang="zh-CN" altLang="zh-CN" sz="3000" dirty="0"/>
          </a:p>
          <a:p>
            <a:pPr>
              <a:lnSpc>
                <a:spcPct val="80000"/>
              </a:lnSpc>
            </a:pPr>
            <a:r>
              <a:rPr lang="en-US" altLang="zh-CN" sz="3000" dirty="0"/>
              <a:t>&gt;&gt;&gt; 155%51.0</a:t>
            </a:r>
            <a:endParaRPr lang="zh-CN" altLang="zh-CN" sz="3000" dirty="0"/>
          </a:p>
          <a:p>
            <a:pPr>
              <a:lnSpc>
                <a:spcPct val="80000"/>
              </a:lnSpc>
            </a:pPr>
            <a:r>
              <a:rPr lang="en-US" altLang="zh-CN" sz="3000" dirty="0"/>
              <a:t>2.0</a:t>
            </a:r>
            <a:endParaRPr lang="zh-CN" altLang="zh-CN" sz="3000" dirty="0"/>
          </a:p>
          <a:p>
            <a:pPr>
              <a:lnSpc>
                <a:spcPct val="80000"/>
              </a:lnSpc>
            </a:pPr>
            <a:endParaRPr lang="zh-CN" altLang="en-US" sz="3000" dirty="0"/>
          </a:p>
        </p:txBody>
      </p:sp>
    </p:spTree>
  </p:cSld>
  <p:clrMapOvr>
    <a:masterClrMapping/>
  </p:clrMapOvr>
  <p:transition spd="med">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2.2.3  </a:t>
            </a:r>
            <a:r>
              <a:rPr lang="zh-CN" altLang="zh-CN" dirty="0">
                <a:effectLst>
                  <a:outerShdw blurRad="38100" dist="38100" dir="2700000">
                    <a:srgbClr val="000000"/>
                  </a:outerShdw>
                </a:effectLst>
              </a:rPr>
              <a:t>复数</a:t>
            </a:r>
            <a:endParaRPr lang="zh-CN" altLang="en-US" dirty="0">
              <a:effectLst>
                <a:outerShdw blurRad="38100" dist="38100" dir="2700000">
                  <a:srgbClr val="000000"/>
                </a:outerShdw>
              </a:effectLst>
            </a:endParaRPr>
          </a:p>
        </p:txBody>
      </p:sp>
      <p:sp>
        <p:nvSpPr>
          <p:cNvPr id="57347" name="内容占位符 2"/>
          <p:cNvSpPr>
            <a:spLocks noGrp="1"/>
          </p:cNvSpPr>
          <p:nvPr>
            <p:ph idx="1"/>
          </p:nvPr>
        </p:nvSpPr>
        <p:spPr/>
        <p:txBody>
          <a:bodyPr vert="horz" wrap="square" lIns="91440" tIns="45720" rIns="91440" bIns="45720" anchor="t"/>
          <a:p>
            <a:r>
              <a:rPr lang="zh-CN" altLang="zh-CN" dirty="0"/>
              <a:t>复数</a:t>
            </a:r>
            <a:r>
              <a:rPr lang="en-US" altLang="zh-CN" dirty="0"/>
              <a:t>( (complex))</a:t>
            </a:r>
            <a:r>
              <a:rPr lang="zh-CN" altLang="zh-CN" dirty="0"/>
              <a:t>，复数由实数部分和虚数部分构成，可以用</a:t>
            </a:r>
            <a:r>
              <a:rPr lang="en-US" altLang="zh-CN" dirty="0"/>
              <a:t>a + bj,</a:t>
            </a:r>
            <a:r>
              <a:rPr lang="zh-CN" altLang="zh-CN" dirty="0"/>
              <a:t>或者</a:t>
            </a:r>
            <a:r>
              <a:rPr lang="en-US" altLang="zh-CN" dirty="0"/>
              <a:t>complex(a,b)</a:t>
            </a:r>
            <a:r>
              <a:rPr lang="zh-CN" altLang="zh-CN" dirty="0"/>
              <a:t>表示， 复数的实部</a:t>
            </a:r>
            <a:r>
              <a:rPr lang="en-US" altLang="zh-CN" dirty="0"/>
              <a:t>a</a:t>
            </a:r>
            <a:r>
              <a:rPr lang="zh-CN" altLang="zh-CN" dirty="0"/>
              <a:t>和虚部</a:t>
            </a:r>
            <a:r>
              <a:rPr lang="en-US" altLang="zh-CN" dirty="0"/>
              <a:t>b</a:t>
            </a:r>
            <a:r>
              <a:rPr lang="zh-CN" altLang="zh-CN" dirty="0"/>
              <a:t>都是浮点型。</a:t>
            </a:r>
            <a:endParaRPr lang="zh-CN" altLang="zh-CN" dirty="0"/>
          </a:p>
          <a:p>
            <a:r>
              <a:rPr lang="en-US" altLang="zh-CN" dirty="0"/>
              <a:t>Python</a:t>
            </a:r>
            <a:r>
              <a:rPr lang="zh-CN" altLang="zh-CN" dirty="0"/>
              <a:t>支持复数，</a:t>
            </a:r>
            <a:r>
              <a:rPr lang="en-US" altLang="zh-CN" dirty="0"/>
              <a:t>Python</a:t>
            </a:r>
            <a:r>
              <a:rPr lang="zh-CN" altLang="zh-CN" dirty="0"/>
              <a:t>的复数我们当前阶段使用或接触的比较少，此处就不做具体的讲解，读者有一个概念即可，有兴趣可以自行查阅相关资料。</a:t>
            </a:r>
            <a:endParaRPr lang="zh-CN" altLang="en-US" dirty="0"/>
          </a:p>
        </p:txBody>
      </p:sp>
    </p:spTree>
  </p:cSld>
  <p:clrMapOvr>
    <a:masterClrMapping/>
  </p:clrMapOvr>
  <p:transition spd="med">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01613"/>
            <a:ext cx="7886700" cy="8080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2.2.4  </a:t>
            </a:r>
            <a:r>
              <a:rPr lang="zh-CN" altLang="zh-CN" dirty="0">
                <a:effectLst>
                  <a:outerShdw blurRad="38100" dist="38100" dir="2700000">
                    <a:srgbClr val="000000"/>
                  </a:outerShdw>
                </a:effectLst>
              </a:rPr>
              <a:t>数据类型转换</a:t>
            </a:r>
            <a:endParaRPr lang="zh-CN" altLang="en-US" dirty="0">
              <a:effectLst>
                <a:outerShdw blurRad="38100" dist="38100" dir="2700000">
                  <a:srgbClr val="000000"/>
                </a:outerShdw>
              </a:effectLst>
            </a:endParaRPr>
          </a:p>
        </p:txBody>
      </p:sp>
      <p:sp>
        <p:nvSpPr>
          <p:cNvPr id="58371" name="内容占位符 2"/>
          <p:cNvSpPr>
            <a:spLocks noGrp="1"/>
          </p:cNvSpPr>
          <p:nvPr>
            <p:ph idx="1"/>
          </p:nvPr>
        </p:nvSpPr>
        <p:spPr>
          <a:xfrm>
            <a:off x="628650" y="1009650"/>
            <a:ext cx="7886700" cy="5167313"/>
          </a:xfrm>
        </p:spPr>
        <p:txBody>
          <a:bodyPr vert="horz" wrap="square" lIns="91440" tIns="45720" rIns="91440" bIns="45720" anchor="t"/>
          <a:p>
            <a:r>
              <a:rPr lang="zh-CN" altLang="zh-CN" sz="2800" dirty="0"/>
              <a:t>有时候，我们需要对数据内置的类型进行转换，</a:t>
            </a:r>
            <a:r>
              <a:rPr lang="zh-CN" altLang="zh-CN" sz="2800" b="1" dirty="0">
                <a:solidFill>
                  <a:srgbClr val="FF0000"/>
                </a:solidFill>
              </a:rPr>
              <a:t>数据类型的转换</a:t>
            </a:r>
            <a:r>
              <a:rPr lang="zh-CN" altLang="zh-CN" sz="2800" dirty="0"/>
              <a:t>，你只需要将</a:t>
            </a:r>
            <a:r>
              <a:rPr lang="zh-CN" altLang="zh-CN" sz="2800" b="1" dirty="0">
                <a:solidFill>
                  <a:srgbClr val="FF0000"/>
                </a:solidFill>
              </a:rPr>
              <a:t>数据类型作为函数名即可</a:t>
            </a:r>
            <a:r>
              <a:rPr lang="zh-CN" altLang="zh-CN" sz="2800" dirty="0"/>
              <a:t>。</a:t>
            </a:r>
            <a:endParaRPr lang="en-US" altLang="zh-CN" sz="2800" dirty="0"/>
          </a:p>
          <a:p>
            <a:r>
              <a:rPr lang="zh-CN" altLang="zh-CN" sz="2800" dirty="0"/>
              <a:t>关于数据的类型转换，有如下几个函数可以使用：</a:t>
            </a:r>
            <a:endParaRPr lang="zh-CN" altLang="zh-CN" sz="2800" dirty="0"/>
          </a:p>
          <a:p>
            <a:r>
              <a:rPr lang="en-US" altLang="zh-CN" sz="2800" dirty="0"/>
              <a:t>int(x) </a:t>
            </a:r>
            <a:r>
              <a:rPr lang="zh-CN" altLang="zh-CN" sz="2800" dirty="0"/>
              <a:t>将</a:t>
            </a:r>
            <a:r>
              <a:rPr lang="en-US" altLang="zh-CN" sz="2800" dirty="0"/>
              <a:t>x</a:t>
            </a:r>
            <a:r>
              <a:rPr lang="zh-CN" altLang="zh-CN" sz="2800" dirty="0"/>
              <a:t>转换为一个整数。</a:t>
            </a:r>
            <a:endParaRPr lang="zh-CN" altLang="zh-CN" sz="2800" dirty="0"/>
          </a:p>
          <a:p>
            <a:r>
              <a:rPr lang="en-US" altLang="zh-CN" sz="2800" dirty="0"/>
              <a:t>float(x) </a:t>
            </a:r>
            <a:r>
              <a:rPr lang="zh-CN" altLang="zh-CN" sz="2800" dirty="0"/>
              <a:t>将</a:t>
            </a:r>
            <a:r>
              <a:rPr lang="en-US" altLang="zh-CN" sz="2800" dirty="0"/>
              <a:t>x</a:t>
            </a:r>
            <a:r>
              <a:rPr lang="zh-CN" altLang="zh-CN" sz="2800" dirty="0"/>
              <a:t>转换到一个浮点数。</a:t>
            </a:r>
            <a:endParaRPr lang="zh-CN" altLang="zh-CN" sz="2800" dirty="0"/>
          </a:p>
          <a:p>
            <a:r>
              <a:rPr lang="en-US" altLang="zh-CN" sz="2800" dirty="0"/>
              <a:t>complex(x) </a:t>
            </a:r>
            <a:r>
              <a:rPr lang="zh-CN" altLang="zh-CN" sz="2800" dirty="0"/>
              <a:t>将</a:t>
            </a:r>
            <a:r>
              <a:rPr lang="en-US" altLang="zh-CN" sz="2800" dirty="0"/>
              <a:t>x</a:t>
            </a:r>
            <a:r>
              <a:rPr lang="zh-CN" altLang="zh-CN" sz="2800" dirty="0"/>
              <a:t>转换到一个复数，实数部分为</a:t>
            </a:r>
            <a:r>
              <a:rPr lang="en-US" altLang="zh-CN" sz="2800" dirty="0"/>
              <a:t> x</a:t>
            </a:r>
            <a:r>
              <a:rPr lang="zh-CN" altLang="zh-CN" sz="2800" dirty="0"/>
              <a:t>，虚数部分为</a:t>
            </a:r>
            <a:r>
              <a:rPr lang="en-US" altLang="zh-CN" sz="2800" dirty="0"/>
              <a:t> 0</a:t>
            </a:r>
            <a:r>
              <a:rPr lang="zh-CN" altLang="zh-CN" sz="2800" dirty="0"/>
              <a:t>。</a:t>
            </a:r>
            <a:endParaRPr lang="zh-CN" altLang="zh-CN" sz="2800" dirty="0"/>
          </a:p>
          <a:p>
            <a:r>
              <a:rPr lang="en-US" altLang="zh-CN" sz="2800" dirty="0"/>
              <a:t>complex(x, y) </a:t>
            </a:r>
            <a:r>
              <a:rPr lang="zh-CN" altLang="zh-CN" sz="2800" dirty="0"/>
              <a:t>将</a:t>
            </a:r>
            <a:r>
              <a:rPr lang="en-US" altLang="zh-CN" sz="2800" dirty="0"/>
              <a:t> x </a:t>
            </a:r>
            <a:r>
              <a:rPr lang="zh-CN" altLang="zh-CN" sz="2800" dirty="0"/>
              <a:t>和</a:t>
            </a:r>
            <a:r>
              <a:rPr lang="en-US" altLang="zh-CN" sz="2800" dirty="0"/>
              <a:t> y </a:t>
            </a:r>
            <a:r>
              <a:rPr lang="zh-CN" altLang="zh-CN" sz="2800" dirty="0"/>
              <a:t>转换到一个复数，实数部分为</a:t>
            </a:r>
            <a:r>
              <a:rPr lang="en-US" altLang="zh-CN" sz="2800" dirty="0"/>
              <a:t> x</a:t>
            </a:r>
            <a:r>
              <a:rPr lang="zh-CN" altLang="zh-CN" sz="2800" dirty="0"/>
              <a:t>，虚数部分为</a:t>
            </a:r>
            <a:r>
              <a:rPr lang="en-US" altLang="zh-CN" sz="2800" dirty="0"/>
              <a:t> y</a:t>
            </a:r>
            <a:r>
              <a:rPr lang="zh-CN" altLang="zh-CN" sz="2800" dirty="0"/>
              <a:t>。</a:t>
            </a:r>
            <a:r>
              <a:rPr lang="en-US" altLang="zh-CN" sz="2800" dirty="0"/>
              <a:t>x </a:t>
            </a:r>
            <a:r>
              <a:rPr lang="zh-CN" altLang="zh-CN" sz="2800" dirty="0"/>
              <a:t>和</a:t>
            </a:r>
            <a:r>
              <a:rPr lang="en-US" altLang="zh-CN" sz="2800" dirty="0"/>
              <a:t> y </a:t>
            </a:r>
            <a:r>
              <a:rPr lang="zh-CN" altLang="zh-CN" sz="2800" dirty="0"/>
              <a:t>是数字表达式。</a:t>
            </a:r>
            <a:endParaRPr lang="zh-CN" altLang="en-US" sz="2800" dirty="0"/>
          </a:p>
        </p:txBody>
      </p:sp>
    </p:spTree>
  </p:cSld>
  <p:clrMapOvr>
    <a:masterClrMapping/>
  </p:clrMapOvr>
  <p:transition spd="med">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314325"/>
            <a:ext cx="7886700" cy="6223000"/>
          </a:xfrm>
        </p:spPr>
        <p:txBody>
          <a:bodyPr vert="horz" wrap="square" lIns="91440" tIns="45720" rIns="91440" bIns="45720" numCol="1" anchor="t" anchorCtr="0" compatLnSpc="1"/>
          <a:p>
            <a:pPr>
              <a:lnSpc>
                <a:spcPct val="90000"/>
              </a:lnSpc>
            </a:pPr>
            <a:r>
              <a:rPr lang="en-US" altLang="zh-CN" sz="3000" dirty="0"/>
              <a:t>int(x)</a:t>
            </a:r>
            <a:r>
              <a:rPr lang="zh-CN" altLang="en-US" sz="3000" dirty="0"/>
              <a:t>示例：</a:t>
            </a:r>
            <a:endParaRPr lang="en-US" altLang="zh-CN" sz="3000" dirty="0"/>
          </a:p>
          <a:p>
            <a:pPr>
              <a:lnSpc>
                <a:spcPct val="90000"/>
              </a:lnSpc>
            </a:pPr>
            <a:r>
              <a:rPr lang="en-US" altLang="zh-CN" sz="3000" dirty="0"/>
              <a:t>&gt;&gt;&gt; int(352.1)</a:t>
            </a:r>
            <a:endParaRPr lang="zh-CN" altLang="zh-CN" sz="3000" dirty="0"/>
          </a:p>
          <a:p>
            <a:pPr>
              <a:lnSpc>
                <a:spcPct val="90000"/>
              </a:lnSpc>
            </a:pPr>
            <a:r>
              <a:rPr lang="en-US" altLang="zh-CN" sz="3000" dirty="0"/>
              <a:t>352</a:t>
            </a:r>
            <a:endParaRPr lang="en-US" altLang="zh-CN" sz="3000" dirty="0"/>
          </a:p>
          <a:p>
            <a:pPr>
              <a:lnSpc>
                <a:spcPct val="90000"/>
              </a:lnSpc>
            </a:pPr>
            <a:r>
              <a:rPr lang="en-US" altLang="zh-CN" sz="3000" dirty="0"/>
              <a:t>float(x)</a:t>
            </a:r>
            <a:r>
              <a:rPr lang="zh-CN" altLang="en-US" sz="3000" dirty="0"/>
              <a:t>示例：</a:t>
            </a:r>
            <a:endParaRPr lang="en-US" altLang="zh-CN" sz="3000" dirty="0"/>
          </a:p>
          <a:p>
            <a:pPr>
              <a:lnSpc>
                <a:spcPct val="90000"/>
              </a:lnSpc>
            </a:pPr>
            <a:r>
              <a:rPr lang="en-US" altLang="zh-CN" sz="3000" dirty="0"/>
              <a:t>&gt;&gt;&gt; float(352.1)</a:t>
            </a:r>
            <a:endParaRPr lang="zh-CN" altLang="zh-CN" sz="3000" dirty="0"/>
          </a:p>
          <a:p>
            <a:pPr>
              <a:lnSpc>
                <a:spcPct val="90000"/>
              </a:lnSpc>
            </a:pPr>
            <a:r>
              <a:rPr lang="en-US" altLang="zh-CN" sz="3000" dirty="0"/>
              <a:t>352.1</a:t>
            </a:r>
            <a:endParaRPr lang="en-US" altLang="zh-CN" sz="3000" dirty="0"/>
          </a:p>
          <a:p>
            <a:pPr>
              <a:lnSpc>
                <a:spcPct val="90000"/>
              </a:lnSpc>
            </a:pPr>
            <a:endParaRPr lang="en-US" altLang="zh-CN" sz="3000" dirty="0"/>
          </a:p>
          <a:p>
            <a:pPr>
              <a:lnSpc>
                <a:spcPct val="90000"/>
              </a:lnSpc>
            </a:pPr>
            <a:r>
              <a:rPr lang="en-US" altLang="zh-CN" sz="3000" dirty="0"/>
              <a:t>&gt;&gt;&gt; float(int(352.1))</a:t>
            </a:r>
            <a:endParaRPr lang="zh-CN" altLang="zh-CN" sz="3000" dirty="0"/>
          </a:p>
          <a:p>
            <a:pPr>
              <a:lnSpc>
                <a:spcPct val="90000"/>
              </a:lnSpc>
            </a:pPr>
            <a:r>
              <a:rPr lang="en-US" altLang="zh-CN" sz="3000" dirty="0"/>
              <a:t>352.0</a:t>
            </a:r>
            <a:endParaRPr lang="en-US" altLang="zh-CN" sz="3000" dirty="0"/>
          </a:p>
          <a:p>
            <a:pPr>
              <a:lnSpc>
                <a:spcPct val="90000"/>
              </a:lnSpc>
            </a:pPr>
            <a:r>
              <a:rPr lang="zh-CN" altLang="zh-CN" sz="3000" dirty="0"/>
              <a:t>这里先把</a:t>
            </a:r>
            <a:r>
              <a:rPr lang="en-US" altLang="zh-CN" sz="3000" dirty="0"/>
              <a:t>352.1</a:t>
            </a:r>
            <a:r>
              <a:rPr lang="zh-CN" altLang="zh-CN" sz="3000" dirty="0"/>
              <a:t>取整得到整数</a:t>
            </a:r>
            <a:r>
              <a:rPr lang="en-US" altLang="zh-CN" sz="3000" dirty="0"/>
              <a:t>352</a:t>
            </a:r>
            <a:r>
              <a:rPr lang="zh-CN" altLang="zh-CN" sz="3000" dirty="0"/>
              <a:t>，再用</a:t>
            </a:r>
            <a:r>
              <a:rPr lang="en-US" altLang="zh-CN" sz="3000" dirty="0"/>
              <a:t>float</a:t>
            </a:r>
            <a:r>
              <a:rPr lang="zh-CN" altLang="zh-CN" sz="3000" dirty="0"/>
              <a:t>将</a:t>
            </a:r>
            <a:r>
              <a:rPr lang="en-US" altLang="zh-CN" sz="3000" dirty="0"/>
              <a:t>352</a:t>
            </a:r>
            <a:r>
              <a:rPr lang="zh-CN" altLang="zh-CN" sz="3000" dirty="0"/>
              <a:t>转换成浮点数</a:t>
            </a:r>
            <a:r>
              <a:rPr lang="en-US" altLang="zh-CN" sz="3000" dirty="0"/>
              <a:t>352.0</a:t>
            </a:r>
            <a:r>
              <a:rPr lang="zh-CN" altLang="zh-CN" sz="3000" dirty="0"/>
              <a:t>，这样就得到我们需要的结果。</a:t>
            </a:r>
            <a:endParaRPr lang="zh-CN" altLang="en-US" sz="3000" dirty="0"/>
          </a:p>
        </p:txBody>
      </p:sp>
    </p:spTree>
  </p:cSld>
  <p:clrMapOvr>
    <a:masterClrMapping/>
  </p:clrMapOvr>
  <p:transition spd="med">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2.2.5  </a:t>
            </a:r>
            <a:r>
              <a:rPr lang="zh-CN" altLang="zh-CN" dirty="0">
                <a:effectLst>
                  <a:outerShdw blurRad="38100" dist="38100" dir="2700000">
                    <a:srgbClr val="000000"/>
                  </a:outerShdw>
                </a:effectLst>
              </a:rPr>
              <a:t>常量</a:t>
            </a:r>
            <a:endParaRPr lang="zh-CN" altLang="en-US" dirty="0">
              <a:effectLst>
                <a:outerShdw blurRad="38100" dist="38100" dir="2700000">
                  <a:srgbClr val="000000"/>
                </a:outerShdw>
              </a:effectLst>
            </a:endParaRPr>
          </a:p>
        </p:txBody>
      </p:sp>
      <p:sp>
        <p:nvSpPr>
          <p:cNvPr id="60419" name="内容占位符 2"/>
          <p:cNvSpPr>
            <a:spLocks noGrp="1"/>
          </p:cNvSpPr>
          <p:nvPr>
            <p:ph idx="1"/>
          </p:nvPr>
        </p:nvSpPr>
        <p:spPr/>
        <p:txBody>
          <a:bodyPr vert="horz" wrap="square" lIns="91440" tIns="45720" rIns="91440" bIns="45720" anchor="t"/>
          <a:p>
            <a:r>
              <a:rPr lang="zh-CN" altLang="zh-CN" sz="2800" dirty="0"/>
              <a:t>所谓常量就是不能变的变量，比如常用的数学常数π就是一个常量。在</a:t>
            </a:r>
            <a:r>
              <a:rPr lang="en-US" altLang="zh-CN" sz="2800" dirty="0"/>
              <a:t>Python</a:t>
            </a:r>
            <a:r>
              <a:rPr lang="zh-CN" altLang="zh-CN" sz="2800" dirty="0"/>
              <a:t>中，通常用全部大写的变量名表示常量。</a:t>
            </a:r>
            <a:endParaRPr lang="zh-CN" altLang="zh-CN" sz="2800" dirty="0"/>
          </a:p>
          <a:p>
            <a:r>
              <a:rPr lang="en-US" altLang="zh-CN" sz="2800" dirty="0"/>
              <a:t>Python</a:t>
            </a:r>
            <a:r>
              <a:rPr lang="zh-CN" altLang="zh-CN" sz="2800" dirty="0"/>
              <a:t>中有两个比较常见的常量，分别为：</a:t>
            </a:r>
            <a:r>
              <a:rPr lang="en-US" altLang="zh-CN" sz="2800" dirty="0"/>
              <a:t>PI</a:t>
            </a:r>
            <a:r>
              <a:rPr lang="zh-CN" altLang="zh-CN" sz="2800" dirty="0"/>
              <a:t>和</a:t>
            </a:r>
            <a:r>
              <a:rPr lang="en-US" altLang="zh-CN" sz="2800" dirty="0"/>
              <a:t>E</a:t>
            </a:r>
            <a:r>
              <a:rPr lang="zh-CN" altLang="zh-CN" sz="2800" dirty="0"/>
              <a:t>。</a:t>
            </a:r>
            <a:endParaRPr lang="zh-CN" altLang="zh-CN" sz="2800" dirty="0"/>
          </a:p>
          <a:p>
            <a:r>
              <a:rPr lang="en-US" altLang="zh-CN" sz="2800" dirty="0"/>
              <a:t>PI</a:t>
            </a:r>
            <a:r>
              <a:rPr lang="zh-CN" altLang="zh-CN" sz="2800" dirty="0"/>
              <a:t>：数学常量</a:t>
            </a:r>
            <a:r>
              <a:rPr lang="en-US" altLang="zh-CN" sz="2800" dirty="0"/>
              <a:t> pi</a:t>
            </a:r>
            <a:r>
              <a:rPr lang="zh-CN" altLang="zh-CN" sz="2800" dirty="0"/>
              <a:t>（圆周率，一般以π来表示）。</a:t>
            </a:r>
            <a:endParaRPr lang="zh-CN" altLang="zh-CN" sz="2800" dirty="0"/>
          </a:p>
          <a:p>
            <a:r>
              <a:rPr lang="en-US" altLang="zh-CN" sz="2800" dirty="0"/>
              <a:t>E</a:t>
            </a:r>
            <a:r>
              <a:rPr lang="zh-CN" altLang="zh-CN" sz="2800" dirty="0"/>
              <a:t>：数学常量</a:t>
            </a:r>
            <a:r>
              <a:rPr lang="en-US" altLang="zh-CN" sz="2800" dirty="0"/>
              <a:t> e</a:t>
            </a:r>
            <a:r>
              <a:rPr lang="zh-CN" altLang="zh-CN" sz="2800" dirty="0"/>
              <a:t>，</a:t>
            </a:r>
            <a:r>
              <a:rPr lang="en-US" altLang="zh-CN" sz="2800" dirty="0"/>
              <a:t>e</a:t>
            </a:r>
            <a:r>
              <a:rPr lang="zh-CN" altLang="zh-CN" sz="2800" dirty="0"/>
              <a:t>即自然常数（自然常数）。</a:t>
            </a:r>
            <a:endParaRPr lang="zh-CN" altLang="zh-CN" sz="2800" dirty="0"/>
          </a:p>
          <a:p>
            <a:r>
              <a:rPr lang="zh-CN" altLang="zh-CN" sz="2800" dirty="0"/>
              <a:t>这两个常量将会在后续章节中被使用，具体的用法在使用中进行体现。</a:t>
            </a:r>
            <a:endParaRPr lang="zh-CN" altLang="en-US" sz="2800" dirty="0"/>
          </a:p>
        </p:txBody>
      </p:sp>
    </p:spTree>
  </p:cSld>
  <p:clrMapOvr>
    <a:masterClrMapping/>
  </p:clrMapOvr>
  <p:transition spd="med">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2.3  </a:t>
            </a:r>
            <a:r>
              <a:rPr lang="zh-CN" altLang="zh-CN" dirty="0">
                <a:effectLst>
                  <a:outerShdw blurRad="38100" dist="38100" dir="2700000">
                    <a:srgbClr val="000000"/>
                  </a:outerShdw>
                </a:effectLst>
              </a:rPr>
              <a:t>变量和关键字</a:t>
            </a:r>
            <a:endParaRPr lang="zh-CN" altLang="en-US" dirty="0">
              <a:effectLst>
                <a:outerShdw blurRad="38100" dist="38100" dir="2700000">
                  <a:srgbClr val="000000"/>
                </a:outerShdw>
              </a:effectLst>
            </a:endParaRPr>
          </a:p>
        </p:txBody>
      </p:sp>
      <p:sp>
        <p:nvSpPr>
          <p:cNvPr id="61443" name="内容占位符 2"/>
          <p:cNvSpPr>
            <a:spLocks noGrp="1"/>
          </p:cNvSpPr>
          <p:nvPr>
            <p:ph idx="1"/>
          </p:nvPr>
        </p:nvSpPr>
        <p:spPr/>
        <p:txBody>
          <a:bodyPr vert="horz" wrap="square" lIns="91440" tIns="45720" rIns="91440" bIns="45720" anchor="t"/>
          <a:p>
            <a:r>
              <a:rPr lang="zh-CN" altLang="zh-CN" dirty="0"/>
              <a:t>编程语言最强大的功能之一是操纵变量的能力。变量（</a:t>
            </a:r>
            <a:r>
              <a:rPr lang="en-US" altLang="zh-CN" dirty="0"/>
              <a:t>variable</a:t>
            </a:r>
            <a:r>
              <a:rPr lang="zh-CN" altLang="zh-CN" dirty="0"/>
              <a:t>）是一个需要熟知的概念。如果你觉得数学是让你抓狂的话，别担心，</a:t>
            </a:r>
            <a:r>
              <a:rPr lang="en-US" altLang="zh-CN" dirty="0"/>
              <a:t>Python</a:t>
            </a:r>
            <a:r>
              <a:rPr lang="zh-CN" altLang="zh-CN" dirty="0"/>
              <a:t>中的变量很好理解。变量基本上就是代表某值的名字。</a:t>
            </a:r>
            <a:endParaRPr lang="zh-CN" altLang="en-US" dirty="0"/>
          </a:p>
        </p:txBody>
      </p:sp>
    </p:spTree>
  </p:cSld>
  <p:clrMapOvr>
    <a:masterClrMapping/>
  </p:clrMapOvr>
  <p:transition spd="med">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60338"/>
            <a:ext cx="7886700" cy="7810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2.3.1  </a:t>
            </a:r>
            <a:r>
              <a:rPr lang="zh-CN" altLang="zh-CN" dirty="0">
                <a:effectLst>
                  <a:outerShdw blurRad="38100" dist="38100" dir="2700000">
                    <a:srgbClr val="000000"/>
                  </a:outerShdw>
                </a:effectLst>
              </a:rPr>
              <a:t>变量</a:t>
            </a:r>
            <a:endParaRPr lang="zh-CN" altLang="en-US" dirty="0">
              <a:effectLst>
                <a:outerShdw blurRad="38100" dist="38100" dir="2700000">
                  <a:srgbClr val="000000"/>
                </a:outerShdw>
              </a:effectLst>
            </a:endParaRPr>
          </a:p>
        </p:txBody>
      </p:sp>
      <p:sp>
        <p:nvSpPr>
          <p:cNvPr id="62467" name="内容占位符 2"/>
          <p:cNvSpPr>
            <a:spLocks noGrp="1"/>
          </p:cNvSpPr>
          <p:nvPr>
            <p:ph idx="1"/>
          </p:nvPr>
        </p:nvSpPr>
        <p:spPr>
          <a:xfrm>
            <a:off x="628650" y="941388"/>
            <a:ext cx="7886700" cy="5664200"/>
          </a:xfrm>
        </p:spPr>
        <p:txBody>
          <a:bodyPr vert="horz" wrap="square" lIns="91440" tIns="45720" rIns="91440" bIns="45720" anchor="t"/>
          <a:p>
            <a:r>
              <a:rPr lang="zh-CN" altLang="zh-CN" sz="2800" dirty="0"/>
              <a:t>在</a:t>
            </a:r>
            <a:r>
              <a:rPr lang="en-US" altLang="zh-CN" sz="2800" dirty="0"/>
              <a:t>Python</a:t>
            </a:r>
            <a:r>
              <a:rPr lang="zh-CN" altLang="zh-CN" sz="2800" dirty="0"/>
              <a:t>中，变量的使用环境非常宽松。没有</a:t>
            </a:r>
            <a:endParaRPr lang="en-US" altLang="zh-CN" sz="2800" dirty="0"/>
          </a:p>
          <a:p>
            <a:pPr>
              <a:buNone/>
            </a:pPr>
            <a:r>
              <a:rPr lang="en-US" altLang="zh-CN" sz="2800" dirty="0"/>
              <a:t>   </a:t>
            </a:r>
            <a:r>
              <a:rPr lang="zh-CN" altLang="zh-CN" sz="2800" dirty="0"/>
              <a:t>在</a:t>
            </a:r>
            <a:r>
              <a:rPr lang="en-US" altLang="zh-CN" sz="2800" dirty="0"/>
              <a:t>Python</a:t>
            </a:r>
            <a:r>
              <a:rPr lang="zh-CN" altLang="zh-CN" sz="2800" dirty="0"/>
              <a:t>中，等号</a:t>
            </a:r>
            <a:r>
              <a:rPr lang="zh-CN" altLang="en-US" sz="2800" dirty="0"/>
              <a:t>（</a:t>
            </a:r>
            <a:r>
              <a:rPr lang="en-US" altLang="zh-CN" sz="2800" dirty="0"/>
              <a:t> = </a:t>
            </a:r>
            <a:r>
              <a:rPr lang="zh-CN" altLang="en-US" sz="2800" dirty="0"/>
              <a:t>）</a:t>
            </a:r>
            <a:r>
              <a:rPr lang="zh-CN" altLang="zh-CN" sz="2800" dirty="0"/>
              <a:t>是赋值语句，可以把任意数据类型赋值给变量。</a:t>
            </a:r>
            <a:endParaRPr lang="en-US" altLang="zh-CN" sz="2800" dirty="0"/>
          </a:p>
          <a:p>
            <a:r>
              <a:rPr lang="zh-CN" altLang="en-US" sz="2800" dirty="0"/>
              <a:t>如下为</a:t>
            </a:r>
            <a:r>
              <a:rPr lang="zh-CN" altLang="zh-CN" sz="2800" dirty="0"/>
              <a:t>定义一个名为</a:t>
            </a:r>
            <a:r>
              <a:rPr lang="en-US" altLang="zh-CN" sz="2800" dirty="0"/>
              <a:t>xiaohong</a:t>
            </a:r>
            <a:r>
              <a:rPr lang="zh-CN" altLang="zh-CN" sz="2800" dirty="0"/>
              <a:t>的变量</a:t>
            </a:r>
            <a:r>
              <a:rPr lang="zh-CN" altLang="en-US" sz="2800" dirty="0"/>
              <a:t>：</a:t>
            </a:r>
            <a:endParaRPr lang="en-US" altLang="zh-CN" sz="2800" dirty="0"/>
          </a:p>
          <a:p>
            <a:r>
              <a:rPr lang="en-US" altLang="zh-CN" sz="2800" dirty="0"/>
              <a:t>&gt;&gt;&gt; xiaohong='XiaoHong‘</a:t>
            </a:r>
            <a:endParaRPr lang="en-US" altLang="zh-CN" sz="2800" dirty="0"/>
          </a:p>
          <a:p>
            <a:r>
              <a:rPr lang="zh-CN" altLang="zh-CN" sz="2800" dirty="0"/>
              <a:t>此操作解释：</a:t>
            </a:r>
            <a:r>
              <a:rPr lang="en-US" altLang="zh-CN" sz="2800" dirty="0"/>
              <a:t>xiaohong</a:t>
            </a:r>
            <a:r>
              <a:rPr lang="zh-CN" altLang="zh-CN" sz="2800" dirty="0"/>
              <a:t>是我们创建的变量，</a:t>
            </a:r>
            <a:r>
              <a:rPr lang="en-US" altLang="zh-CN" sz="2800" dirty="0"/>
              <a:t>=</a:t>
            </a:r>
            <a:r>
              <a:rPr lang="zh-CN" altLang="zh-CN" sz="2800" dirty="0"/>
              <a:t>是赋值语句，</a:t>
            </a:r>
            <a:r>
              <a:rPr lang="en-US" altLang="zh-CN" sz="2800" dirty="0"/>
              <a:t>XiaoHong</a:t>
            </a:r>
            <a:r>
              <a:rPr lang="zh-CN" altLang="zh-CN" sz="2800" dirty="0"/>
              <a:t>是变量值，需要用引号标记。整句话的意思为：创建变量</a:t>
            </a:r>
            <a:r>
              <a:rPr lang="en-US" altLang="zh-CN" sz="2800" dirty="0"/>
              <a:t>xiaohong</a:t>
            </a:r>
            <a:r>
              <a:rPr lang="zh-CN" altLang="zh-CN" sz="2800" dirty="0"/>
              <a:t>并赋值为</a:t>
            </a:r>
            <a:r>
              <a:rPr lang="en-US" altLang="zh-CN" sz="2800" dirty="0"/>
              <a:t>XiaoHong</a:t>
            </a:r>
            <a:r>
              <a:rPr lang="zh-CN" altLang="zh-CN" sz="2800" dirty="0"/>
              <a:t>。</a:t>
            </a:r>
            <a:r>
              <a:rPr lang="zh-CN" altLang="en-US" sz="2800" dirty="0"/>
              <a:t>（注意：</a:t>
            </a:r>
            <a:r>
              <a:rPr lang="zh-CN" altLang="zh-CN" sz="2800" dirty="0">
                <a:solidFill>
                  <a:srgbClr val="FF0000"/>
                </a:solidFill>
              </a:rPr>
              <a:t>字符串必须以引号标记开始，并以引号标记结束</a:t>
            </a:r>
            <a:r>
              <a:rPr lang="zh-CN" altLang="zh-CN" sz="2800" dirty="0"/>
              <a:t>。</a:t>
            </a:r>
            <a:r>
              <a:rPr lang="zh-CN" altLang="en-US" sz="2800" dirty="0"/>
              <a:t>）</a:t>
            </a:r>
            <a:endParaRPr lang="en-US" altLang="zh-CN" sz="2800" dirty="0"/>
          </a:p>
        </p:txBody>
      </p:sp>
    </p:spTree>
  </p:cSld>
  <p:clrMapOvr>
    <a:masterClrMapping/>
  </p:clrMapOvr>
  <p:transition spd="med">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内容占位符 2"/>
          <p:cNvSpPr>
            <a:spLocks noGrp="1"/>
          </p:cNvSpPr>
          <p:nvPr>
            <p:ph idx="1"/>
          </p:nvPr>
        </p:nvSpPr>
        <p:spPr>
          <a:xfrm>
            <a:off x="628650" y="246063"/>
            <a:ext cx="7886700" cy="5930900"/>
          </a:xfrm>
        </p:spPr>
        <p:txBody>
          <a:bodyPr vert="horz" wrap="square" lIns="91440" tIns="45720" rIns="91440" bIns="45720" anchor="t"/>
          <a:p>
            <a:r>
              <a:rPr lang="zh-CN" altLang="en-US" sz="2800" dirty="0"/>
              <a:t>打印变量结果：</a:t>
            </a:r>
            <a:endParaRPr lang="en-US" altLang="zh-CN" sz="2800" dirty="0"/>
          </a:p>
          <a:p>
            <a:r>
              <a:rPr lang="en-US" altLang="zh-CN" sz="2800" dirty="0"/>
              <a:t>&gt;&gt;&gt; print(xiaohong)</a:t>
            </a:r>
            <a:endParaRPr lang="zh-CN" altLang="zh-CN" sz="2800" dirty="0"/>
          </a:p>
          <a:p>
            <a:r>
              <a:rPr lang="en-US" altLang="zh-CN" sz="2800" dirty="0"/>
              <a:t>XiaoHong</a:t>
            </a:r>
            <a:endParaRPr lang="zh-CN" altLang="zh-CN" sz="2800" dirty="0"/>
          </a:p>
          <a:p>
            <a:endParaRPr lang="en-US" altLang="zh-CN" sz="2800" dirty="0"/>
          </a:p>
          <a:p>
            <a:r>
              <a:rPr lang="zh-CN" altLang="zh-CN" sz="2800" dirty="0">
                <a:solidFill>
                  <a:srgbClr val="FF0000"/>
                </a:solidFill>
              </a:rPr>
              <a:t>在使用变量前，需要对其赋值</a:t>
            </a:r>
            <a:r>
              <a:rPr lang="zh-CN" altLang="en-US" sz="2800" dirty="0">
                <a:solidFill>
                  <a:srgbClr val="FF0000"/>
                </a:solidFill>
              </a:rPr>
              <a:t>，</a:t>
            </a:r>
            <a:r>
              <a:rPr lang="zh-CN" altLang="zh-CN" sz="2800" dirty="0">
                <a:solidFill>
                  <a:srgbClr val="FF0000"/>
                </a:solidFill>
              </a:rPr>
              <a:t>没有值的变量是没有意义的，编译器也不会编译通过</a:t>
            </a:r>
            <a:r>
              <a:rPr lang="zh-CN" altLang="zh-CN" sz="2800" dirty="0"/>
              <a:t>。例如我定义一个变量为</a:t>
            </a:r>
            <a:r>
              <a:rPr lang="en-US" altLang="zh-CN" sz="2800" dirty="0"/>
              <a:t>abc</a:t>
            </a:r>
            <a:r>
              <a:rPr lang="zh-CN" altLang="zh-CN" sz="2800" dirty="0"/>
              <a:t>，不赋任何值，输入及结果如下：</a:t>
            </a:r>
            <a:endParaRPr lang="en-US" altLang="zh-CN" sz="2800" dirty="0"/>
          </a:p>
          <a:p>
            <a:r>
              <a:rPr lang="en-US" altLang="zh-CN" sz="2800" dirty="0"/>
              <a:t>&gt;&gt;&gt; abc</a:t>
            </a:r>
            <a:endParaRPr lang="zh-CN" altLang="zh-CN" sz="2800" dirty="0"/>
          </a:p>
          <a:p>
            <a:r>
              <a:rPr lang="en-US" altLang="zh-CN" sz="2800" dirty="0"/>
              <a:t>Traceback (most recent call last):</a:t>
            </a:r>
            <a:endParaRPr lang="zh-CN" altLang="zh-CN" sz="2800" dirty="0"/>
          </a:p>
          <a:p>
            <a:r>
              <a:rPr lang="en-US" altLang="zh-CN" sz="2800" dirty="0"/>
              <a:t>  File "&lt;pyshell#33&gt;", line 1, in &lt;module&gt;</a:t>
            </a:r>
            <a:endParaRPr lang="zh-CN" altLang="zh-CN" sz="2800" dirty="0"/>
          </a:p>
          <a:p>
            <a:r>
              <a:rPr lang="en-US" altLang="zh-CN" sz="2800" dirty="0"/>
              <a:t>    abc</a:t>
            </a:r>
            <a:endParaRPr lang="zh-CN" altLang="zh-CN" sz="2800" dirty="0"/>
          </a:p>
          <a:p>
            <a:r>
              <a:rPr lang="en-US" altLang="zh-CN" sz="2800" dirty="0"/>
              <a:t>NameError: name 'abc' is not defined</a:t>
            </a:r>
            <a:endParaRPr lang="zh-CN" altLang="en-US" sz="2800" dirty="0"/>
          </a:p>
        </p:txBody>
      </p:sp>
    </p:spTree>
  </p:cSld>
  <p:clrMapOvr>
    <a:masterClrMapping/>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2"/>
          <p:cNvSpPr>
            <a:spLocks noGrp="1" noChangeArrowheads="1"/>
          </p:cNvSpPr>
          <p:nvPr>
            <p:ph type="title"/>
          </p:nvPr>
        </p:nvSpPr>
        <p:spPr>
          <a:xfrm>
            <a:off x="1828800" y="971550"/>
            <a:ext cx="5829300" cy="857250"/>
          </a:xfrm>
        </p:spPr>
        <p:txBody>
          <a:bodyPr/>
          <a:lstStyle/>
          <a:p>
            <a:r>
              <a:rPr lang="zh-CN" altLang="en-US" dirty="0" smtClean="0">
                <a:latin typeface="黑体" panose="02010609060101010101" pitchFamily="49" charset="-122"/>
                <a:ea typeface="黑体" panose="02010609060101010101" pitchFamily="49" charset="-122"/>
              </a:rPr>
              <a:t>为什么要学</a:t>
            </a:r>
            <a:r>
              <a:rPr lang="en-US" altLang="zh-CN" dirty="0" smtClean="0">
                <a:latin typeface="黑体" panose="02010609060101010101" pitchFamily="49" charset="-122"/>
                <a:ea typeface="黑体" panose="02010609060101010101" pitchFamily="49" charset="-122"/>
              </a:rPr>
              <a:t>Python</a:t>
            </a:r>
            <a:r>
              <a:rPr lang="zh-CN" altLang="en-US"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71" name="AutoShape 2"/>
          <p:cNvSpPr>
            <a:spLocks noChangeArrowheads="1"/>
          </p:cNvSpPr>
          <p:nvPr/>
        </p:nvSpPr>
        <p:spPr bwMode="gray">
          <a:xfrm>
            <a:off x="1653779" y="2043103"/>
            <a:ext cx="5890022" cy="3618326"/>
          </a:xfrm>
          <a:prstGeom prst="roundRect">
            <a:avLst>
              <a:gd name="adj" fmla="val 2014"/>
            </a:avLst>
          </a:prstGeom>
          <a:gradFill rotWithShape="1">
            <a:gsLst>
              <a:gs pos="0">
                <a:srgbClr val="B4C9D6"/>
              </a:gs>
              <a:gs pos="100000">
                <a:srgbClr val="D2DEE6"/>
              </a:gs>
            </a:gsLst>
            <a:lin ang="5400000" scaled="1"/>
          </a:gradFill>
          <a:ln w="9525">
            <a:round/>
          </a:ln>
          <a:scene3d>
            <a:camera prst="legacyPerspectiveBottom"/>
            <a:lightRig rig="legacyFlat3" dir="r"/>
          </a:scene3d>
          <a:sp3d extrusionH="430200" prstMaterial="legacyMatte">
            <a:bevelT w="13500" h="13500" prst="angle"/>
            <a:bevelB w="13500" h="13500" prst="angle"/>
            <a:extrusionClr>
              <a:srgbClr val="1C1C1C"/>
            </a:extrusionClr>
          </a:sp3d>
        </p:spPr>
        <p:txBody>
          <a:bodyPr wrap="none" anchor="ctr">
            <a:flatTx/>
          </a:bodyPr>
          <a:lstStyle/>
          <a:p>
            <a:pPr algn="ctr"/>
            <a:endParaRPr lang="zh-CN" altLang="zh-CN" sz="1350" b="0">
              <a:cs typeface="Arial" panose="020B0604020202020204" pitchFamily="34" charset="0"/>
            </a:endParaRPr>
          </a:p>
        </p:txBody>
      </p:sp>
      <p:sp>
        <p:nvSpPr>
          <p:cNvPr id="72" name="Rectangle 3" descr="Light horizontal"/>
          <p:cNvSpPr>
            <a:spLocks noChangeArrowheads="1"/>
          </p:cNvSpPr>
          <p:nvPr/>
        </p:nvSpPr>
        <p:spPr bwMode="gray">
          <a:xfrm>
            <a:off x="1766888" y="2381240"/>
            <a:ext cx="5672138" cy="3080413"/>
          </a:xfrm>
          <a:prstGeom prst="rect">
            <a:avLst/>
          </a:prstGeom>
          <a:pattFill prst="ltHorz">
            <a:fgClr>
              <a:srgbClr val="EAEAEA"/>
            </a:fgClr>
            <a:bgClr>
              <a:srgbClr val="F8F8F8"/>
            </a:bgClr>
          </a:pattFill>
          <a:ln w="9525">
            <a:noFill/>
            <a:miter lim="800000"/>
          </a:ln>
          <a:effectLst>
            <a:prstShdw prst="shdw17" dist="17961" dir="13500000">
              <a:srgbClr val="8C8C8C"/>
            </a:prstShdw>
          </a:effectLst>
        </p:spPr>
        <p:txBody>
          <a:bodyPr wrap="none" anchor="ctr"/>
          <a:lstStyle/>
          <a:p>
            <a:pPr algn="ctr"/>
            <a:endParaRPr lang="zh-CN" altLang="zh-CN" sz="1350" b="0" dirty="0">
              <a:cs typeface="Arial" panose="020B0604020202020204" pitchFamily="34" charset="0"/>
            </a:endParaRPr>
          </a:p>
        </p:txBody>
      </p:sp>
      <p:sp>
        <p:nvSpPr>
          <p:cNvPr id="73" name="AutoShape 4"/>
          <p:cNvSpPr>
            <a:spLocks noChangeArrowheads="1"/>
          </p:cNvSpPr>
          <p:nvPr/>
        </p:nvSpPr>
        <p:spPr bwMode="gray">
          <a:xfrm>
            <a:off x="1652588" y="1928802"/>
            <a:ext cx="5890022" cy="647881"/>
          </a:xfrm>
          <a:prstGeom prst="roundRect">
            <a:avLst>
              <a:gd name="adj" fmla="val 16667"/>
            </a:avLst>
          </a:prstGeom>
          <a:gradFill rotWithShape="1">
            <a:gsLst>
              <a:gs pos="0">
                <a:srgbClr val="B4C9D6"/>
              </a:gs>
              <a:gs pos="50000">
                <a:srgbClr val="D2DEE6"/>
              </a:gs>
              <a:gs pos="100000">
                <a:srgbClr val="B4C9D6"/>
              </a:gs>
            </a:gsLst>
            <a:lin ang="5400000" scaled="1"/>
          </a:gradFill>
          <a:ln w="9525">
            <a:round/>
          </a:ln>
          <a:scene3d>
            <a:camera prst="legacyPerspectiveBottom"/>
            <a:lightRig rig="legacyFlat3" dir="t"/>
          </a:scene3d>
          <a:sp3d extrusionH="163500" prstMaterial="legacyMatte">
            <a:bevelT w="13500" h="13500" prst="angle"/>
            <a:bevelB w="13500" h="13500" prst="angle"/>
            <a:extrusionClr>
              <a:srgbClr val="1C1C1C"/>
            </a:extrusionClr>
          </a:sp3d>
        </p:spPr>
        <p:txBody>
          <a:bodyPr wrap="none" anchor="ctr">
            <a:flatTx/>
          </a:bodyPr>
          <a:lstStyle/>
          <a:p>
            <a:pPr algn="ctr"/>
            <a:endParaRPr lang="zh-CN" altLang="zh-CN" sz="1350" b="0">
              <a:cs typeface="Arial" panose="020B0604020202020204" pitchFamily="34" charset="0"/>
            </a:endParaRPr>
          </a:p>
        </p:txBody>
      </p:sp>
      <p:grpSp>
        <p:nvGrpSpPr>
          <p:cNvPr id="2" name="Group 5"/>
          <p:cNvGrpSpPr/>
          <p:nvPr/>
        </p:nvGrpSpPr>
        <p:grpSpPr bwMode="auto">
          <a:xfrm>
            <a:off x="7403306" y="2006194"/>
            <a:ext cx="86916" cy="458418"/>
            <a:chOff x="5311" y="1135"/>
            <a:chExt cx="73" cy="346"/>
          </a:xfrm>
        </p:grpSpPr>
        <p:sp>
          <p:nvSpPr>
            <p:cNvPr id="75" name="Rectangle 6"/>
            <p:cNvSpPr>
              <a:spLocks noChangeArrowheads="1"/>
            </p:cNvSpPr>
            <p:nvPr/>
          </p:nvSpPr>
          <p:spPr bwMode="gray">
            <a:xfrm flipH="1" flipV="1">
              <a:off x="5357"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6" name="Rectangle 7"/>
            <p:cNvSpPr>
              <a:spLocks noChangeArrowheads="1"/>
            </p:cNvSpPr>
            <p:nvPr/>
          </p:nvSpPr>
          <p:spPr bwMode="gray">
            <a:xfrm flipH="1" flipV="1">
              <a:off x="5311"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7" name="Rectangle 8"/>
            <p:cNvSpPr>
              <a:spLocks noChangeArrowheads="1"/>
            </p:cNvSpPr>
            <p:nvPr/>
          </p:nvSpPr>
          <p:spPr bwMode="gray">
            <a:xfrm flipH="1" flipV="1">
              <a:off x="5357" y="140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8" name="Rectangle 9"/>
            <p:cNvSpPr>
              <a:spLocks noChangeArrowheads="1"/>
            </p:cNvSpPr>
            <p:nvPr/>
          </p:nvSpPr>
          <p:spPr bwMode="gray">
            <a:xfrm flipH="1" flipV="1">
              <a:off x="5357"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79" name="Rectangle 10"/>
            <p:cNvSpPr>
              <a:spLocks noChangeArrowheads="1"/>
            </p:cNvSpPr>
            <p:nvPr/>
          </p:nvSpPr>
          <p:spPr bwMode="gray">
            <a:xfrm flipH="1" flipV="1">
              <a:off x="5313"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0" name="Rectangle 11"/>
            <p:cNvSpPr>
              <a:spLocks noChangeArrowheads="1"/>
            </p:cNvSpPr>
            <p:nvPr/>
          </p:nvSpPr>
          <p:spPr bwMode="gray">
            <a:xfrm flipH="1" flipV="1">
              <a:off x="5357" y="1183"/>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grpSp>
      <p:grpSp>
        <p:nvGrpSpPr>
          <p:cNvPr id="3" name="Group 12"/>
          <p:cNvGrpSpPr/>
          <p:nvPr/>
        </p:nvGrpSpPr>
        <p:grpSpPr bwMode="auto">
          <a:xfrm>
            <a:off x="1964531" y="2016908"/>
            <a:ext cx="5222081" cy="450469"/>
            <a:chOff x="657" y="2893"/>
            <a:chExt cx="1032" cy="590"/>
          </a:xfrm>
        </p:grpSpPr>
        <p:sp>
          <p:nvSpPr>
            <p:cNvPr id="82" name="AutoShape 13"/>
            <p:cNvSpPr>
              <a:spLocks noChangeArrowheads="1"/>
            </p:cNvSpPr>
            <p:nvPr/>
          </p:nvSpPr>
          <p:spPr bwMode="gray">
            <a:xfrm>
              <a:off x="657" y="2893"/>
              <a:ext cx="1031" cy="590"/>
            </a:xfrm>
            <a:prstGeom prst="roundRect">
              <a:avLst>
                <a:gd name="adj" fmla="val 12736"/>
              </a:avLst>
            </a:prstGeom>
            <a:gradFill rotWithShape="1">
              <a:gsLst>
                <a:gs pos="0">
                  <a:schemeClr val="accent2">
                    <a:gamma/>
                    <a:shade val="76078"/>
                    <a:invGamma/>
                  </a:schemeClr>
                </a:gs>
                <a:gs pos="100000">
                  <a:schemeClr val="accent2"/>
                </a:gs>
              </a:gsLst>
              <a:lin ang="5400000" scaled="1"/>
            </a:gradFill>
            <a:ln w="9525">
              <a:noFill/>
              <a:round/>
            </a:ln>
            <a:effectLst>
              <a:prstShdw prst="shdw17" dist="17961" dir="13500000">
                <a:srgbClr val="615110"/>
              </a:prstShdw>
            </a:effectLst>
          </p:spPr>
          <p:txBody>
            <a:bodyPr wrap="none" anchor="ctr"/>
            <a:lstStyle/>
            <a:p>
              <a:pPr algn="ctr"/>
              <a:endParaRPr lang="zh-CN" altLang="zh-CN" sz="1350" b="0">
                <a:cs typeface="Arial" panose="020B0604020202020204" pitchFamily="34" charset="0"/>
              </a:endParaRPr>
            </a:p>
          </p:txBody>
        </p:sp>
        <p:sp>
          <p:nvSpPr>
            <p:cNvPr id="83" name="AutoShape 14"/>
            <p:cNvSpPr>
              <a:spLocks noChangeArrowheads="1"/>
            </p:cNvSpPr>
            <p:nvPr/>
          </p:nvSpPr>
          <p:spPr bwMode="gray">
            <a:xfrm>
              <a:off x="658" y="2895"/>
              <a:ext cx="1031" cy="236"/>
            </a:xfrm>
            <a:prstGeom prst="roundRect">
              <a:avLst>
                <a:gd name="adj" fmla="val 30769"/>
              </a:avLst>
            </a:prstGeom>
            <a:gradFill rotWithShape="1">
              <a:gsLst>
                <a:gs pos="0">
                  <a:schemeClr val="accent2"/>
                </a:gs>
                <a:gs pos="100000">
                  <a:schemeClr val="accent2">
                    <a:gamma/>
                    <a:tint val="76078"/>
                    <a:invGamma/>
                  </a:schemeClr>
                </a:gs>
              </a:gsLst>
              <a:lin ang="5400000" scaled="1"/>
            </a:gradFill>
            <a:ln w="9525">
              <a:noFill/>
              <a:round/>
            </a:ln>
          </p:spPr>
          <p:txBody>
            <a:bodyPr wrap="none" anchor="ctr"/>
            <a:lstStyle/>
            <a:p>
              <a:pPr algn="ctr"/>
              <a:endParaRPr lang="zh-CN" altLang="zh-CN" sz="1350" b="0">
                <a:cs typeface="Arial" panose="020B0604020202020204" pitchFamily="34" charset="0"/>
              </a:endParaRPr>
            </a:p>
          </p:txBody>
        </p:sp>
      </p:grpSp>
      <p:sp>
        <p:nvSpPr>
          <p:cNvPr id="84" name="Text Box 15"/>
          <p:cNvSpPr txBox="1">
            <a:spLocks noChangeArrowheads="1"/>
          </p:cNvSpPr>
          <p:nvPr/>
        </p:nvSpPr>
        <p:spPr bwMode="white">
          <a:xfrm>
            <a:off x="2237185" y="2064760"/>
            <a:ext cx="4767263" cy="368300"/>
          </a:xfrm>
          <a:prstGeom prst="rect">
            <a:avLst/>
          </a:prstGeom>
          <a:noFill/>
          <a:ln w="9525" algn="ctr">
            <a:noFill/>
            <a:miter lim="800000"/>
          </a:ln>
        </p:spPr>
        <p:txBody>
          <a:bodyPr wrap="square">
            <a:spAutoFit/>
          </a:bodyPr>
          <a:lstStyle/>
          <a:p>
            <a:pPr algn="ctr" eaLnBrk="0" hangingPunct="0">
              <a:defRPr/>
            </a:pPr>
            <a:r>
              <a:rPr lang="en-US" altLang="zh-CN"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Python</a:t>
            </a:r>
            <a:r>
              <a:rPr lang="zh-CN" altLang="en-US" dirty="0" smtClean="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的特点</a:t>
            </a:r>
            <a:endParaRPr lang="en-US" dirty="0">
              <a:solidFill>
                <a:srgbClr val="F8F8F8"/>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4" name="Group 16"/>
          <p:cNvGrpSpPr/>
          <p:nvPr/>
        </p:nvGrpSpPr>
        <p:grpSpPr bwMode="auto">
          <a:xfrm flipH="1">
            <a:off x="1724025" y="1991906"/>
            <a:ext cx="86916" cy="458418"/>
            <a:chOff x="5311" y="1135"/>
            <a:chExt cx="73" cy="346"/>
          </a:xfrm>
        </p:grpSpPr>
        <p:sp>
          <p:nvSpPr>
            <p:cNvPr id="86" name="Rectangle 17"/>
            <p:cNvSpPr>
              <a:spLocks noChangeArrowheads="1"/>
            </p:cNvSpPr>
            <p:nvPr/>
          </p:nvSpPr>
          <p:spPr bwMode="gray">
            <a:xfrm flipH="1" flipV="1">
              <a:off x="5357"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7" name="Rectangle 18"/>
            <p:cNvSpPr>
              <a:spLocks noChangeArrowheads="1"/>
            </p:cNvSpPr>
            <p:nvPr/>
          </p:nvSpPr>
          <p:spPr bwMode="gray">
            <a:xfrm flipH="1" flipV="1">
              <a:off x="5311" y="1454"/>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8" name="Rectangle 19"/>
            <p:cNvSpPr>
              <a:spLocks noChangeArrowheads="1"/>
            </p:cNvSpPr>
            <p:nvPr/>
          </p:nvSpPr>
          <p:spPr bwMode="gray">
            <a:xfrm flipH="1" flipV="1">
              <a:off x="5357" y="140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89" name="Rectangle 20"/>
            <p:cNvSpPr>
              <a:spLocks noChangeArrowheads="1"/>
            </p:cNvSpPr>
            <p:nvPr/>
          </p:nvSpPr>
          <p:spPr bwMode="gray">
            <a:xfrm flipH="1" flipV="1">
              <a:off x="5357"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90" name="Rectangle 21"/>
            <p:cNvSpPr>
              <a:spLocks noChangeArrowheads="1"/>
            </p:cNvSpPr>
            <p:nvPr/>
          </p:nvSpPr>
          <p:spPr bwMode="gray">
            <a:xfrm flipH="1" flipV="1">
              <a:off x="5313" y="1135"/>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sp>
          <p:nvSpPr>
            <p:cNvPr id="91" name="Rectangle 22"/>
            <p:cNvSpPr>
              <a:spLocks noChangeArrowheads="1"/>
            </p:cNvSpPr>
            <p:nvPr/>
          </p:nvSpPr>
          <p:spPr bwMode="gray">
            <a:xfrm flipH="1" flipV="1">
              <a:off x="5357" y="1183"/>
              <a:ext cx="27" cy="27"/>
            </a:xfrm>
            <a:prstGeom prst="rect">
              <a:avLst/>
            </a:prstGeom>
            <a:solidFill>
              <a:srgbClr val="DDDDDD"/>
            </a:solidFill>
            <a:ln w="9525">
              <a:noFill/>
              <a:miter lim="800000"/>
            </a:ln>
            <a:effectLst>
              <a:prstShdw prst="shdw17" dist="17961" dir="13500000">
                <a:srgbClr val="1C1C1C">
                  <a:alpha val="50000"/>
                </a:srgbClr>
              </a:prstShdw>
            </a:effectLst>
          </p:spPr>
          <p:txBody>
            <a:bodyPr rot="10800000" wrap="none" anchor="ctr"/>
            <a:lstStyle/>
            <a:p>
              <a:pPr algn="ctr"/>
              <a:endParaRPr lang="zh-CN" altLang="zh-CN" sz="1350" b="0">
                <a:cs typeface="Arial" panose="020B0604020202020204" pitchFamily="34" charset="0"/>
              </a:endParaRPr>
            </a:p>
          </p:txBody>
        </p:sp>
      </p:grpSp>
      <p:sp>
        <p:nvSpPr>
          <p:cNvPr id="93" name="Rectangle 24"/>
          <p:cNvSpPr>
            <a:spLocks noChangeArrowheads="1"/>
          </p:cNvSpPr>
          <p:nvPr/>
        </p:nvSpPr>
        <p:spPr bwMode="gray">
          <a:xfrm>
            <a:off x="1785918" y="2607532"/>
            <a:ext cx="5625743" cy="3409950"/>
          </a:xfrm>
          <a:prstGeom prst="rect">
            <a:avLst/>
          </a:prstGeom>
          <a:noFill/>
          <a:ln w="9525" algn="ctr">
            <a:noFill/>
            <a:miter lim="800000"/>
          </a:ln>
        </p:spPr>
        <p:txBody>
          <a:bodyPr wrap="square">
            <a:spAutoFit/>
          </a:bodyPr>
          <a:lstStyle/>
          <a:p>
            <a:pPr>
              <a:lnSpc>
                <a:spcPct val="120000"/>
              </a:lnSpc>
            </a:pPr>
            <a:r>
              <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4</a:t>
            </a:r>
            <a:r>
              <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）免费开源，可移植性</a:t>
            </a:r>
            <a:endPar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endParaRPr>
          </a:p>
          <a:p>
            <a:pPr lvl="1">
              <a:lnSpc>
                <a:spcPct val="120000"/>
              </a:lnSpc>
            </a:pPr>
            <a:r>
              <a:rPr lang="en-US" altLang="zh-CN" sz="1350" b="0" dirty="0" smtClean="0">
                <a:solidFill>
                  <a:srgbClr val="080808"/>
                </a:solidFill>
                <a:ea typeface="宋体" panose="02010600030101010101" pitchFamily="2" charset="-122"/>
                <a:cs typeface="Arial" panose="020B0604020202020204" pitchFamily="34" charset="0"/>
              </a:rPr>
              <a:t>Unix</a:t>
            </a:r>
            <a:r>
              <a:rPr lang="zh-CN" altLang="en-US" sz="1350" b="0" dirty="0" smtClean="0">
                <a:solidFill>
                  <a:srgbClr val="080808"/>
                </a:solidFill>
                <a:ea typeface="宋体" panose="02010600030101010101" pitchFamily="2" charset="-122"/>
                <a:cs typeface="Arial" panose="020B0604020202020204" pitchFamily="34" charset="0"/>
              </a:rPr>
              <a:t>衍生系统，</a:t>
            </a:r>
            <a:r>
              <a:rPr lang="en-US" altLang="zh-CN" sz="1350" b="0" dirty="0" smtClean="0">
                <a:solidFill>
                  <a:srgbClr val="080808"/>
                </a:solidFill>
                <a:ea typeface="宋体" panose="02010600030101010101" pitchFamily="2" charset="-122"/>
                <a:cs typeface="Arial" panose="020B0604020202020204" pitchFamily="34" charset="0"/>
              </a:rPr>
              <a:t>Win32</a:t>
            </a:r>
            <a:r>
              <a:rPr lang="zh-CN" altLang="en-US" sz="1350" b="0" dirty="0" smtClean="0">
                <a:solidFill>
                  <a:srgbClr val="080808"/>
                </a:solidFill>
                <a:ea typeface="宋体" panose="02010600030101010101" pitchFamily="2" charset="-122"/>
                <a:cs typeface="Arial" panose="020B0604020202020204" pitchFamily="34" charset="0"/>
              </a:rPr>
              <a:t>系统家族，掌上平台（掌上电脑</a:t>
            </a:r>
            <a:r>
              <a:rPr lang="en-US" altLang="zh-CN" sz="1350" b="0" dirty="0" smtClean="0">
                <a:solidFill>
                  <a:srgbClr val="080808"/>
                </a:solidFill>
                <a:ea typeface="宋体" panose="02010600030101010101" pitchFamily="2" charset="-122"/>
                <a:cs typeface="Arial" panose="020B0604020202020204" pitchFamily="34" charset="0"/>
              </a:rPr>
              <a:t>/</a:t>
            </a:r>
            <a:r>
              <a:rPr lang="zh-CN" altLang="en-US" sz="1350" b="0" dirty="0" smtClean="0">
                <a:solidFill>
                  <a:srgbClr val="080808"/>
                </a:solidFill>
                <a:ea typeface="宋体" panose="02010600030101010101" pitchFamily="2" charset="-122"/>
                <a:cs typeface="Arial" panose="020B0604020202020204" pitchFamily="34" charset="0"/>
              </a:rPr>
              <a:t>手机），游戏控制台（</a:t>
            </a:r>
            <a:r>
              <a:rPr lang="en-US" altLang="zh-CN" sz="1350" b="0" dirty="0" smtClean="0">
                <a:solidFill>
                  <a:srgbClr val="080808"/>
                </a:solidFill>
                <a:ea typeface="宋体" panose="02010600030101010101" pitchFamily="2" charset="-122"/>
                <a:cs typeface="Arial" panose="020B0604020202020204" pitchFamily="34" charset="0"/>
              </a:rPr>
              <a:t>PSP</a:t>
            </a:r>
            <a:r>
              <a:rPr lang="zh-CN" altLang="en-US" sz="1350" b="0" dirty="0" smtClean="0">
                <a:solidFill>
                  <a:srgbClr val="080808"/>
                </a:solidFill>
                <a:ea typeface="宋体" panose="02010600030101010101" pitchFamily="2" charset="-122"/>
                <a:cs typeface="Arial" panose="020B0604020202020204" pitchFamily="34" charset="0"/>
              </a:rPr>
              <a:t>）等等。</a:t>
            </a:r>
            <a:endParaRPr lang="en-US" altLang="zh-CN" sz="1350" b="0" dirty="0" smtClean="0">
              <a:solidFill>
                <a:srgbClr val="080808"/>
              </a:solidFill>
              <a:ea typeface="宋体" panose="02010600030101010101" pitchFamily="2" charset="-122"/>
              <a:cs typeface="Arial" panose="020B0604020202020204" pitchFamily="34" charset="0"/>
            </a:endParaRPr>
          </a:p>
          <a:p>
            <a:pPr>
              <a:lnSpc>
                <a:spcPct val="120000"/>
              </a:lnSpc>
            </a:pPr>
            <a:r>
              <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5</a:t>
            </a:r>
            <a:r>
              <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）可扩展性，可嵌入性</a:t>
            </a:r>
            <a:endPar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endParaRPr>
          </a:p>
          <a:p>
            <a:pPr lvl="1">
              <a:lnSpc>
                <a:spcPct val="120000"/>
              </a:lnSpc>
            </a:pPr>
            <a:r>
              <a:rPr lang="zh-CN" altLang="en-US" sz="1350" b="0" dirty="0" smtClean="0">
                <a:solidFill>
                  <a:srgbClr val="080808"/>
                </a:solidFill>
                <a:ea typeface="宋体" panose="02010600030101010101" pitchFamily="2" charset="-122"/>
                <a:cs typeface="Arial" panose="020B0604020202020204" pitchFamily="34" charset="0"/>
              </a:rPr>
              <a:t>如果一段关键代码希望运行得更快或者希望算法不公开，你可以把这部分程序用</a:t>
            </a:r>
            <a:r>
              <a:rPr lang="en-US" altLang="zh-CN" sz="1350" b="0" dirty="0" smtClean="0">
                <a:solidFill>
                  <a:srgbClr val="080808"/>
                </a:solidFill>
                <a:ea typeface="宋体" panose="02010600030101010101" pitchFamily="2" charset="-122"/>
                <a:cs typeface="Arial" panose="020B0604020202020204" pitchFamily="34" charset="0"/>
              </a:rPr>
              <a:t>C</a:t>
            </a:r>
            <a:r>
              <a:rPr lang="zh-CN" altLang="en-US" sz="1350" b="0" dirty="0" smtClean="0">
                <a:solidFill>
                  <a:srgbClr val="080808"/>
                </a:solidFill>
                <a:ea typeface="宋体" panose="02010600030101010101" pitchFamily="2" charset="-122"/>
                <a:cs typeface="Arial" panose="020B0604020202020204" pitchFamily="34" charset="0"/>
              </a:rPr>
              <a:t>或</a:t>
            </a:r>
            <a:r>
              <a:rPr lang="en-US" altLang="zh-CN" sz="1350" b="0" dirty="0" smtClean="0">
                <a:solidFill>
                  <a:srgbClr val="080808"/>
                </a:solidFill>
                <a:ea typeface="宋体" panose="02010600030101010101" pitchFamily="2" charset="-122"/>
                <a:cs typeface="Arial" panose="020B0604020202020204" pitchFamily="34" charset="0"/>
              </a:rPr>
              <a:t>C++</a:t>
            </a:r>
            <a:r>
              <a:rPr lang="zh-CN" altLang="en-US" sz="1350" b="0" dirty="0" smtClean="0">
                <a:solidFill>
                  <a:srgbClr val="080808"/>
                </a:solidFill>
                <a:ea typeface="宋体" panose="02010600030101010101" pitchFamily="2" charset="-122"/>
                <a:cs typeface="Arial" panose="020B0604020202020204" pitchFamily="34" charset="0"/>
              </a:rPr>
              <a:t>编写，然后在</a:t>
            </a: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程序中使用它们。</a:t>
            </a:r>
            <a:endParaRPr lang="zh-CN" altLang="en-US" sz="1350" b="0" dirty="0" smtClean="0">
              <a:solidFill>
                <a:srgbClr val="080808"/>
              </a:solidFill>
              <a:ea typeface="宋体" panose="02010600030101010101" pitchFamily="2" charset="-122"/>
              <a:cs typeface="Arial" panose="020B0604020202020204" pitchFamily="34" charset="0"/>
            </a:endParaRPr>
          </a:p>
          <a:p>
            <a:pPr lvl="1">
              <a:lnSpc>
                <a:spcPct val="120000"/>
              </a:lnSpc>
            </a:pPr>
            <a:r>
              <a:rPr lang="zh-CN" altLang="en-US" sz="1350" b="0" dirty="0" smtClean="0">
                <a:solidFill>
                  <a:srgbClr val="080808"/>
                </a:solidFill>
                <a:ea typeface="宋体" panose="02010600030101010101" pitchFamily="2" charset="-122"/>
                <a:cs typeface="Arial" panose="020B0604020202020204" pitchFamily="34" charset="0"/>
              </a:rPr>
              <a:t>你可以把</a:t>
            </a: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嵌入到</a:t>
            </a:r>
            <a:r>
              <a:rPr lang="en-US" altLang="zh-CN" sz="1350" b="0" dirty="0" smtClean="0">
                <a:solidFill>
                  <a:srgbClr val="080808"/>
                </a:solidFill>
                <a:ea typeface="宋体" panose="02010600030101010101" pitchFamily="2" charset="-122"/>
                <a:cs typeface="Arial" panose="020B0604020202020204" pitchFamily="34" charset="0"/>
              </a:rPr>
              <a:t>C/C++</a:t>
            </a:r>
            <a:r>
              <a:rPr lang="zh-CN" altLang="en-US" sz="1350" b="0" dirty="0" smtClean="0">
                <a:solidFill>
                  <a:srgbClr val="080808"/>
                </a:solidFill>
                <a:ea typeface="宋体" panose="02010600030101010101" pitchFamily="2" charset="-122"/>
                <a:cs typeface="Arial" panose="020B0604020202020204" pitchFamily="34" charset="0"/>
              </a:rPr>
              <a:t>程序，从而向程序用户提供脚本功能。</a:t>
            </a:r>
            <a:endParaRPr lang="en-US" altLang="zh-CN" sz="1350" b="0" dirty="0" smtClean="0">
              <a:solidFill>
                <a:srgbClr val="080808"/>
              </a:solidFill>
              <a:ea typeface="宋体" panose="02010600030101010101" pitchFamily="2" charset="-122"/>
              <a:cs typeface="Arial" panose="020B0604020202020204" pitchFamily="34" charset="0"/>
            </a:endParaRPr>
          </a:p>
          <a:p>
            <a:pPr>
              <a:lnSpc>
                <a:spcPct val="120000"/>
              </a:lnSpc>
            </a:pPr>
            <a:r>
              <a:rPr lang="en-US" altLang="zh-CN"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6</a:t>
            </a:r>
            <a:r>
              <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rPr>
              <a:t>）丰富的库</a:t>
            </a:r>
            <a:endParaRPr lang="zh-CN" altLang="en-US" sz="1500" dirty="0" smtClean="0">
              <a:solidFill>
                <a:srgbClr val="080808"/>
              </a:solidFill>
              <a:latin typeface="黑体" panose="02010609060101010101" pitchFamily="49" charset="-122"/>
              <a:ea typeface="黑体" panose="02010609060101010101" pitchFamily="49" charset="-122"/>
              <a:cs typeface="Arial" panose="020B0604020202020204" pitchFamily="34" charset="0"/>
            </a:endParaRPr>
          </a:p>
          <a:p>
            <a:pPr lvl="1">
              <a:lnSpc>
                <a:spcPct val="120000"/>
              </a:lnSpc>
            </a:pPr>
            <a:r>
              <a:rPr lang="en-US" altLang="zh-CN" sz="1350" b="0" dirty="0" smtClean="0">
                <a:solidFill>
                  <a:srgbClr val="080808"/>
                </a:solidFill>
                <a:ea typeface="宋体" panose="02010600030101010101" pitchFamily="2" charset="-122"/>
                <a:cs typeface="Arial" panose="020B0604020202020204" pitchFamily="34" charset="0"/>
              </a:rPr>
              <a:t>Python</a:t>
            </a:r>
            <a:r>
              <a:rPr lang="zh-CN" altLang="en-US" sz="1350" b="0" dirty="0" smtClean="0">
                <a:solidFill>
                  <a:srgbClr val="080808"/>
                </a:solidFill>
                <a:ea typeface="宋体" panose="02010600030101010101" pitchFamily="2" charset="-122"/>
                <a:cs typeface="Arial" panose="020B0604020202020204" pitchFamily="34" charset="0"/>
              </a:rPr>
              <a:t>标准库确实很庞大，包括正则表达式、文档生成、单元测试、线程、数据库、网页浏览器、等等。</a:t>
            </a:r>
            <a:endParaRPr lang="zh-CN" altLang="en-US" sz="1350" b="0" dirty="0" smtClean="0">
              <a:solidFill>
                <a:srgbClr val="080808"/>
              </a:solidFill>
              <a:ea typeface="宋体" panose="02010600030101010101" pitchFamily="2" charset="-122"/>
              <a:cs typeface="Arial" panose="020B0604020202020204" pitchFamily="34" charset="0"/>
            </a:endParaRPr>
          </a:p>
          <a:p>
            <a:pPr lvl="1">
              <a:lnSpc>
                <a:spcPct val="120000"/>
              </a:lnSpc>
            </a:pPr>
            <a:r>
              <a:rPr lang="zh-CN" altLang="en-US" sz="1350" b="0" dirty="0" smtClean="0">
                <a:solidFill>
                  <a:srgbClr val="080808"/>
                </a:solidFill>
                <a:ea typeface="宋体" panose="02010600030101010101" pitchFamily="2" charset="-122"/>
                <a:cs typeface="Arial" panose="020B0604020202020204" pitchFamily="34" charset="0"/>
              </a:rPr>
              <a:t>此外，还有其他高质量的库，如</a:t>
            </a:r>
            <a:r>
              <a:rPr lang="en-US" altLang="zh-CN" sz="1350" b="0" dirty="0" err="1" smtClean="0">
                <a:solidFill>
                  <a:srgbClr val="080808"/>
                </a:solidFill>
                <a:ea typeface="宋体" panose="02010600030101010101" pitchFamily="2" charset="-122"/>
                <a:cs typeface="Arial" panose="020B0604020202020204" pitchFamily="34" charset="0"/>
              </a:rPr>
              <a:t>wxPython</a:t>
            </a:r>
            <a:r>
              <a:rPr lang="zh-CN" altLang="en-US" sz="1350" b="0" dirty="0" smtClean="0">
                <a:solidFill>
                  <a:srgbClr val="080808"/>
                </a:solidFill>
                <a:ea typeface="宋体" panose="02010600030101010101" pitchFamily="2" charset="-122"/>
                <a:cs typeface="Arial" panose="020B0604020202020204" pitchFamily="34" charset="0"/>
              </a:rPr>
              <a:t>、</a:t>
            </a:r>
            <a:r>
              <a:rPr lang="en-US" altLang="zh-CN" sz="1350" b="0" dirty="0" smtClean="0">
                <a:solidFill>
                  <a:srgbClr val="080808"/>
                </a:solidFill>
                <a:ea typeface="宋体" panose="02010600030101010101" pitchFamily="2" charset="-122"/>
                <a:cs typeface="Arial" panose="020B0604020202020204" pitchFamily="34" charset="0"/>
              </a:rPr>
              <a:t>Twisted</a:t>
            </a:r>
            <a:r>
              <a:rPr lang="zh-CN" altLang="en-US" sz="1350" b="0" dirty="0" smtClean="0">
                <a:solidFill>
                  <a:srgbClr val="080808"/>
                </a:solidFill>
                <a:ea typeface="宋体" panose="02010600030101010101" pitchFamily="2" charset="-122"/>
                <a:cs typeface="Arial" panose="020B0604020202020204" pitchFamily="34" charset="0"/>
              </a:rPr>
              <a:t>和图像库等等。</a:t>
            </a:r>
            <a:endParaRPr lang="zh-CN" altLang="en-US" sz="1350" b="0" dirty="0" smtClean="0">
              <a:solidFill>
                <a:srgbClr val="080808"/>
              </a:solidFill>
              <a:ea typeface="宋体" panose="02010600030101010101" pitchFamily="2" charset="-122"/>
              <a:cs typeface="Arial" panose="020B0604020202020204" pitchFamily="34" charset="0"/>
            </a:endParaRPr>
          </a:p>
        </p:txBody>
      </p:sp>
    </p:spTree>
  </p:cSld>
  <p:clrMapOvr>
    <a:masterClrMapping/>
  </p:clrMapOvr>
  <p:transition spd="med">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内容占位符 2"/>
          <p:cNvSpPr>
            <a:spLocks noGrp="1"/>
          </p:cNvSpPr>
          <p:nvPr>
            <p:ph idx="1"/>
          </p:nvPr>
        </p:nvSpPr>
        <p:spPr>
          <a:xfrm>
            <a:off x="628650" y="163513"/>
            <a:ext cx="7886700" cy="6154737"/>
          </a:xfrm>
        </p:spPr>
        <p:txBody>
          <a:bodyPr vert="horz" wrap="square" lIns="91440" tIns="45720" rIns="91440" bIns="45720" anchor="t"/>
          <a:p>
            <a:r>
              <a:rPr lang="zh-CN" altLang="zh-CN" sz="2800" dirty="0"/>
              <a:t>同一个变量可以反复赋值，而且可以是不同类型的变量，输入如下：</a:t>
            </a:r>
            <a:endParaRPr lang="en-US" altLang="zh-CN" sz="2800" dirty="0"/>
          </a:p>
          <a:p>
            <a:r>
              <a:rPr lang="en-US" altLang="zh-CN" sz="2800" dirty="0"/>
              <a:t>&gt;&gt;&gt; a = 123 </a:t>
            </a:r>
            <a:endParaRPr lang="zh-CN" altLang="zh-CN" sz="2800" dirty="0"/>
          </a:p>
          <a:p>
            <a:r>
              <a:rPr lang="en-US" altLang="zh-CN" sz="2800" dirty="0"/>
              <a:t>123</a:t>
            </a:r>
            <a:endParaRPr lang="zh-CN" altLang="zh-CN" sz="2800" dirty="0"/>
          </a:p>
          <a:p>
            <a:r>
              <a:rPr lang="en-US" altLang="zh-CN" sz="2800" dirty="0"/>
              <a:t>&gt;&gt;&gt; a='ABC'</a:t>
            </a:r>
            <a:endParaRPr lang="zh-CN" altLang="zh-CN" sz="2800" dirty="0"/>
          </a:p>
          <a:p>
            <a:r>
              <a:rPr lang="en-US" altLang="zh-CN" sz="2800" dirty="0"/>
              <a:t>&gt;&gt;&gt; print(a)</a:t>
            </a:r>
            <a:endParaRPr lang="zh-CN" altLang="zh-CN" sz="2800" dirty="0"/>
          </a:p>
          <a:p>
            <a:r>
              <a:rPr lang="en-US" altLang="zh-CN" sz="2800" dirty="0"/>
              <a:t>ABC</a:t>
            </a:r>
            <a:endParaRPr lang="en-US" altLang="zh-CN" sz="2800" dirty="0"/>
          </a:p>
          <a:p>
            <a:endParaRPr lang="en-US" altLang="zh-CN" sz="2800" dirty="0"/>
          </a:p>
          <a:p>
            <a:r>
              <a:rPr lang="zh-CN" altLang="zh-CN" sz="2800" dirty="0"/>
              <a:t>这种变量本身类型不固定的语言称之为动态语言，与之对应的是静态语言。静态语言在定义变量时必须指定变量类型，如果赋值的时候类型不匹配，就会报错。和静态语言相比，动态语言更灵活，就是这个原因。</a:t>
            </a:r>
            <a:endParaRPr lang="zh-CN" altLang="en-US" sz="2800" dirty="0"/>
          </a:p>
        </p:txBody>
      </p:sp>
    </p:spTree>
  </p:cSld>
  <p:clrMapOvr>
    <a:masterClrMapping/>
  </p:clrMapOvr>
  <p:transition spd="med">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内容占位符 2"/>
          <p:cNvSpPr>
            <a:spLocks noGrp="1"/>
          </p:cNvSpPr>
          <p:nvPr>
            <p:ph idx="1"/>
          </p:nvPr>
        </p:nvSpPr>
        <p:spPr>
          <a:xfrm>
            <a:off x="628650" y="300038"/>
            <a:ext cx="7886700" cy="6251575"/>
          </a:xfrm>
        </p:spPr>
        <p:txBody>
          <a:bodyPr vert="horz" wrap="square" lIns="91440" tIns="45720" rIns="91440" bIns="45720" anchor="t"/>
          <a:p>
            <a:r>
              <a:rPr lang="zh-CN" altLang="zh-CN" sz="2800" dirty="0"/>
              <a:t>当不能确定变量或数据的类型时，可以借助解释器内置的函数</a:t>
            </a:r>
            <a:r>
              <a:rPr lang="en-US" altLang="zh-CN" sz="2800" dirty="0"/>
              <a:t>type</a:t>
            </a:r>
            <a:r>
              <a:rPr lang="zh-CN" altLang="zh-CN" sz="2800" dirty="0"/>
              <a:t>进行确认。在交互模式下可以如下输入：</a:t>
            </a:r>
            <a:endParaRPr lang="en-US" altLang="zh-CN" sz="2800" dirty="0"/>
          </a:p>
          <a:p>
            <a:r>
              <a:rPr lang="en-US" altLang="zh-CN" sz="2800" dirty="0"/>
              <a:t>&gt;&gt;&gt; type('Hello,world!')</a:t>
            </a:r>
            <a:endParaRPr lang="zh-CN" altLang="zh-CN" sz="2800" dirty="0"/>
          </a:p>
          <a:p>
            <a:r>
              <a:rPr lang="en-US" altLang="zh-CN" sz="2800" dirty="0"/>
              <a:t>&lt;class 'str'&gt;</a:t>
            </a:r>
            <a:endParaRPr lang="en-US" altLang="zh-CN" sz="2800" dirty="0"/>
          </a:p>
          <a:p>
            <a:r>
              <a:rPr lang="en-US" altLang="zh-CN" sz="2800" dirty="0"/>
              <a:t>&gt;&gt;&gt; type(100)</a:t>
            </a:r>
            <a:endParaRPr lang="zh-CN" altLang="zh-CN" sz="2800" dirty="0"/>
          </a:p>
          <a:p>
            <a:r>
              <a:rPr lang="en-US" altLang="zh-CN" sz="2800" dirty="0"/>
              <a:t>&lt;class 'int'&gt;</a:t>
            </a:r>
            <a:endParaRPr lang="en-US" altLang="zh-CN" sz="2800" dirty="0"/>
          </a:p>
          <a:p>
            <a:r>
              <a:rPr lang="en-US" altLang="zh-CN" sz="2800" dirty="0"/>
              <a:t>&gt;&gt;&gt; type(3.0)</a:t>
            </a:r>
            <a:endParaRPr lang="zh-CN" altLang="zh-CN" sz="2800" dirty="0"/>
          </a:p>
          <a:p>
            <a:r>
              <a:rPr lang="en-US" altLang="zh-CN" sz="2800" dirty="0"/>
              <a:t>&lt;class 'float'&gt;</a:t>
            </a:r>
            <a:endParaRPr lang="en-US" altLang="zh-CN" sz="2800" dirty="0"/>
          </a:p>
          <a:p>
            <a:endParaRPr lang="en-US" altLang="zh-CN" sz="2800" dirty="0"/>
          </a:p>
          <a:p>
            <a:r>
              <a:rPr lang="en-US" altLang="zh-CN" sz="2800" dirty="0"/>
              <a:t>&gt;&gt;&gt; a='test type'</a:t>
            </a:r>
            <a:endParaRPr lang="zh-CN" altLang="zh-CN" sz="2800" dirty="0"/>
          </a:p>
          <a:p>
            <a:r>
              <a:rPr lang="en-US" altLang="zh-CN" sz="2800" dirty="0"/>
              <a:t>&gt;&gt;&gt; type(a)</a:t>
            </a:r>
            <a:endParaRPr lang="zh-CN" altLang="zh-CN" sz="2800" dirty="0"/>
          </a:p>
          <a:p>
            <a:r>
              <a:rPr lang="en-US" altLang="zh-CN" sz="2800" dirty="0"/>
              <a:t>&lt;class 'str'&gt;</a:t>
            </a:r>
            <a:endParaRPr lang="zh-CN" altLang="en-US" sz="2800" dirty="0"/>
          </a:p>
        </p:txBody>
      </p:sp>
    </p:spTree>
  </p:cSld>
  <p:clrMapOvr>
    <a:masterClrMapping/>
  </p:clrMapOvr>
  <p:transition spd="med">
    <p:push/>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内容占位符 2"/>
          <p:cNvSpPr>
            <a:spLocks noGrp="1"/>
          </p:cNvSpPr>
          <p:nvPr>
            <p:ph idx="1"/>
          </p:nvPr>
        </p:nvSpPr>
        <p:spPr>
          <a:xfrm>
            <a:off x="628650" y="163513"/>
            <a:ext cx="7886700" cy="6013450"/>
          </a:xfrm>
        </p:spPr>
        <p:txBody>
          <a:bodyPr vert="horz" wrap="square" lIns="91440" tIns="45720" rIns="91440" bIns="45720" anchor="t"/>
          <a:p>
            <a:r>
              <a:rPr lang="zh-CN" altLang="zh-CN" sz="2800" dirty="0"/>
              <a:t>请不要把赋值语句的等号等同于数学的等号。比如下面的代码：</a:t>
            </a:r>
            <a:endParaRPr lang="en-US" altLang="zh-CN" sz="2800" dirty="0"/>
          </a:p>
          <a:p>
            <a:r>
              <a:rPr lang="en-US" altLang="zh-CN" sz="2800" dirty="0"/>
              <a:t>a = 100</a:t>
            </a:r>
            <a:endParaRPr lang="zh-CN" altLang="zh-CN" sz="2800" dirty="0"/>
          </a:p>
          <a:p>
            <a:r>
              <a:rPr lang="en-US" altLang="zh-CN" sz="2800" dirty="0"/>
              <a:t>a = a + 200</a:t>
            </a:r>
            <a:endParaRPr lang="en-US" altLang="zh-CN" sz="2800" dirty="0"/>
          </a:p>
          <a:p>
            <a:endParaRPr lang="en-US" altLang="zh-CN" sz="2800" dirty="0"/>
          </a:p>
          <a:p>
            <a:r>
              <a:rPr lang="zh-CN" altLang="zh-CN" sz="2800" dirty="0"/>
              <a:t>在编程语言中，赋值语句先计算右侧的表达式</a:t>
            </a:r>
            <a:r>
              <a:rPr lang="en-US" altLang="zh-CN" sz="2800" dirty="0"/>
              <a:t>a + 200</a:t>
            </a:r>
            <a:r>
              <a:rPr lang="zh-CN" altLang="zh-CN" sz="2800" dirty="0"/>
              <a:t>，得到结果</a:t>
            </a:r>
            <a:r>
              <a:rPr lang="en-US" altLang="zh-CN" sz="2800" dirty="0"/>
              <a:t>300</a:t>
            </a:r>
            <a:r>
              <a:rPr lang="zh-CN" altLang="zh-CN" sz="2800" dirty="0"/>
              <a:t>，再赋给变量</a:t>
            </a:r>
            <a:r>
              <a:rPr lang="en-US" altLang="zh-CN" sz="2800" dirty="0"/>
              <a:t>a</a:t>
            </a:r>
            <a:r>
              <a:rPr lang="zh-CN" altLang="zh-CN" sz="2800" dirty="0"/>
              <a:t>。由于</a:t>
            </a:r>
            <a:r>
              <a:rPr lang="en-US" altLang="zh-CN" sz="2800" dirty="0"/>
              <a:t>a</a:t>
            </a:r>
            <a:r>
              <a:rPr lang="zh-CN" altLang="zh-CN" sz="2800" dirty="0"/>
              <a:t>之前的值是</a:t>
            </a:r>
            <a:r>
              <a:rPr lang="en-US" altLang="zh-CN" sz="2800" dirty="0"/>
              <a:t>100</a:t>
            </a:r>
            <a:r>
              <a:rPr lang="zh-CN" altLang="zh-CN" sz="2800" dirty="0"/>
              <a:t>，重新赋值后，</a:t>
            </a:r>
            <a:r>
              <a:rPr lang="en-US" altLang="zh-CN" sz="2800" dirty="0"/>
              <a:t>a</a:t>
            </a:r>
            <a:r>
              <a:rPr lang="zh-CN" altLang="zh-CN" sz="2800" dirty="0"/>
              <a:t>的值变成</a:t>
            </a:r>
            <a:r>
              <a:rPr lang="en-US" altLang="zh-CN" sz="2800" dirty="0"/>
              <a:t>300</a:t>
            </a:r>
            <a:r>
              <a:rPr lang="zh-CN" altLang="zh-CN" sz="2800" dirty="0"/>
              <a:t>。我们通过交互模式验证，输入如下：</a:t>
            </a:r>
            <a:endParaRPr lang="en-US" altLang="zh-CN" sz="2800" dirty="0"/>
          </a:p>
          <a:p>
            <a:r>
              <a:rPr lang="en-US" altLang="zh-CN" sz="2800" dirty="0"/>
              <a:t>&gt;&gt;&gt; a=100</a:t>
            </a:r>
            <a:endParaRPr lang="zh-CN" altLang="zh-CN" sz="2800" dirty="0"/>
          </a:p>
          <a:p>
            <a:r>
              <a:rPr lang="en-US" altLang="zh-CN" sz="2800" dirty="0"/>
              <a:t>&gt;&gt;&gt; a=a+200</a:t>
            </a:r>
            <a:endParaRPr lang="zh-CN" altLang="zh-CN" sz="2800" dirty="0"/>
          </a:p>
          <a:p>
            <a:r>
              <a:rPr lang="en-US" altLang="zh-CN" sz="2800" dirty="0"/>
              <a:t>&gt;&gt;&gt; print(a)</a:t>
            </a:r>
            <a:endParaRPr lang="zh-CN" altLang="zh-CN" sz="2800" dirty="0"/>
          </a:p>
          <a:p>
            <a:r>
              <a:rPr lang="en-US" altLang="zh-CN" sz="2800" dirty="0"/>
              <a:t>300</a:t>
            </a:r>
            <a:endParaRPr lang="zh-CN" altLang="en-US" sz="2800" dirty="0"/>
          </a:p>
        </p:txBody>
      </p:sp>
    </p:spTree>
  </p:cSld>
  <p:clrMapOvr>
    <a:masterClrMapping/>
  </p:clrMapOvr>
  <p:transition spd="med">
    <p:push/>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内容占位符 2"/>
          <p:cNvSpPr>
            <a:spLocks noGrp="1"/>
          </p:cNvSpPr>
          <p:nvPr>
            <p:ph idx="1"/>
          </p:nvPr>
        </p:nvSpPr>
        <p:spPr>
          <a:xfrm>
            <a:off x="571500" y="500063"/>
            <a:ext cx="8358188" cy="5929312"/>
          </a:xfrm>
        </p:spPr>
        <p:txBody>
          <a:bodyPr vert="horz" wrap="square" lIns="91440" tIns="45720" rIns="91440" bIns="45720" anchor="t"/>
          <a:p>
            <a:r>
              <a:rPr lang="zh-CN" altLang="zh-CN" sz="2400" dirty="0"/>
              <a:t>理解变量在计算机内存中的表示也非常重要。当我们写：</a:t>
            </a:r>
            <a:endParaRPr lang="en-US" altLang="zh-CN" sz="2400" dirty="0"/>
          </a:p>
          <a:p>
            <a:r>
              <a:rPr lang="en-US" altLang="zh-CN" sz="2400" dirty="0"/>
              <a:t>&gt;&gt;&gt; a='ABC'</a:t>
            </a:r>
            <a:endParaRPr lang="zh-CN" altLang="zh-CN" sz="2400" dirty="0"/>
          </a:p>
          <a:p>
            <a:r>
              <a:rPr lang="zh-CN" altLang="zh-CN" sz="2400" dirty="0"/>
              <a:t>时，</a:t>
            </a:r>
            <a:r>
              <a:rPr lang="en-US" altLang="zh-CN" sz="2400" dirty="0"/>
              <a:t>Python</a:t>
            </a:r>
            <a:r>
              <a:rPr lang="zh-CN" altLang="zh-CN" sz="2400" dirty="0"/>
              <a:t>解释器干了两件事情：</a:t>
            </a:r>
            <a:endParaRPr lang="zh-CN" altLang="zh-CN" sz="2400" dirty="0"/>
          </a:p>
          <a:p>
            <a:r>
              <a:rPr lang="zh-CN" altLang="zh-CN" sz="2400" dirty="0"/>
              <a:t>（</a:t>
            </a:r>
            <a:r>
              <a:rPr lang="en-US" altLang="zh-CN" sz="2400" dirty="0"/>
              <a:t>1</a:t>
            </a:r>
            <a:r>
              <a:rPr lang="zh-CN" altLang="zh-CN" sz="2400" dirty="0"/>
              <a:t>）在内存中创建了一个</a:t>
            </a:r>
            <a:r>
              <a:rPr lang="en-US" altLang="zh-CN" sz="2400" dirty="0"/>
              <a:t>'ABC'</a:t>
            </a:r>
            <a:r>
              <a:rPr lang="zh-CN" altLang="zh-CN" sz="2400" dirty="0"/>
              <a:t>的字符串；</a:t>
            </a:r>
            <a:endParaRPr lang="zh-CN" altLang="zh-CN" sz="2400" dirty="0"/>
          </a:p>
          <a:p>
            <a:r>
              <a:rPr lang="zh-CN" altLang="zh-CN" sz="2400" dirty="0"/>
              <a:t>（</a:t>
            </a:r>
            <a:r>
              <a:rPr lang="en-US" altLang="zh-CN" sz="2400" dirty="0"/>
              <a:t>2</a:t>
            </a:r>
            <a:r>
              <a:rPr lang="zh-CN" altLang="zh-CN" sz="2400" dirty="0"/>
              <a:t>）在内存中创建了一个名为</a:t>
            </a:r>
            <a:r>
              <a:rPr lang="en-US" altLang="zh-CN" sz="2400" dirty="0"/>
              <a:t>a</a:t>
            </a:r>
            <a:r>
              <a:rPr lang="zh-CN" altLang="zh-CN" sz="2400" dirty="0"/>
              <a:t>的变量，并把它指向</a:t>
            </a:r>
            <a:r>
              <a:rPr lang="en-US" altLang="zh-CN" sz="2400" dirty="0"/>
              <a:t>'ABC'</a:t>
            </a:r>
            <a:r>
              <a:rPr lang="zh-CN" altLang="zh-CN" sz="2400" dirty="0"/>
              <a:t>。</a:t>
            </a:r>
            <a:endParaRPr lang="en-US" altLang="zh-CN" sz="2400" dirty="0"/>
          </a:p>
          <a:p>
            <a:r>
              <a:rPr lang="zh-CN" altLang="zh-CN" sz="2400" dirty="0"/>
              <a:t>也可以把一个变量</a:t>
            </a:r>
            <a:r>
              <a:rPr lang="en-US" altLang="zh-CN" sz="2400" dirty="0"/>
              <a:t>a</a:t>
            </a:r>
            <a:r>
              <a:rPr lang="zh-CN" altLang="zh-CN" sz="2400" dirty="0"/>
              <a:t>赋值给另一个变量</a:t>
            </a:r>
            <a:r>
              <a:rPr lang="en-US" altLang="zh-CN" sz="2400" dirty="0"/>
              <a:t>b</a:t>
            </a:r>
            <a:r>
              <a:rPr lang="zh-CN" altLang="zh-CN" sz="2400" dirty="0"/>
              <a:t>，这个操作实际上是把变量</a:t>
            </a:r>
            <a:r>
              <a:rPr lang="en-US" altLang="zh-CN" sz="2400" dirty="0"/>
              <a:t>b</a:t>
            </a:r>
            <a:r>
              <a:rPr lang="zh-CN" altLang="zh-CN" sz="2400" dirty="0"/>
              <a:t>指向变量</a:t>
            </a:r>
            <a:r>
              <a:rPr lang="en-US" altLang="zh-CN" sz="2400" dirty="0"/>
              <a:t>a</a:t>
            </a:r>
            <a:r>
              <a:rPr lang="zh-CN" altLang="zh-CN" sz="2400" dirty="0"/>
              <a:t>所指向的数据，例如下面的代码：</a:t>
            </a:r>
            <a:endParaRPr lang="zh-CN" altLang="zh-CN" sz="2400" dirty="0"/>
          </a:p>
          <a:p>
            <a:r>
              <a:rPr lang="en-US" altLang="zh-CN" sz="2400" dirty="0"/>
              <a:t>&gt;&gt;&gt; a='ABC'</a:t>
            </a:r>
            <a:endParaRPr lang="zh-CN" altLang="zh-CN" sz="2400" dirty="0"/>
          </a:p>
          <a:p>
            <a:r>
              <a:rPr lang="en-US" altLang="zh-CN" sz="2400" dirty="0"/>
              <a:t>&gt;&gt;&gt; b=a</a:t>
            </a:r>
            <a:endParaRPr lang="zh-CN" altLang="zh-CN" sz="2400" dirty="0"/>
          </a:p>
          <a:p>
            <a:r>
              <a:rPr lang="en-US" altLang="zh-CN" sz="2400" dirty="0"/>
              <a:t>&gt;&gt;&gt; a='XYZ'</a:t>
            </a:r>
            <a:endParaRPr lang="zh-CN" altLang="zh-CN" sz="2400" dirty="0"/>
          </a:p>
          <a:p>
            <a:r>
              <a:rPr lang="en-US" altLang="zh-CN" sz="2400" dirty="0"/>
              <a:t>&gt;&gt;&gt; print(b)</a:t>
            </a:r>
            <a:endParaRPr lang="zh-CN" altLang="zh-CN" sz="2400" dirty="0"/>
          </a:p>
          <a:p>
            <a:r>
              <a:rPr lang="zh-CN" altLang="zh-CN" sz="2400" dirty="0"/>
              <a:t>最后一行打印出变量</a:t>
            </a:r>
            <a:r>
              <a:rPr lang="en-US" altLang="zh-CN" sz="2400" dirty="0"/>
              <a:t>b</a:t>
            </a:r>
            <a:r>
              <a:rPr lang="zh-CN" altLang="zh-CN" sz="2400" dirty="0"/>
              <a:t>的内容到底是</a:t>
            </a:r>
            <a:r>
              <a:rPr lang="en-US" altLang="zh-CN" sz="2400" dirty="0"/>
              <a:t>'ABC'</a:t>
            </a:r>
            <a:r>
              <a:rPr lang="zh-CN" altLang="zh-CN" sz="2400" dirty="0"/>
              <a:t>呢还是</a:t>
            </a:r>
            <a:r>
              <a:rPr lang="en-US" altLang="zh-CN" sz="2400" dirty="0"/>
              <a:t>'XYZ'</a:t>
            </a:r>
            <a:r>
              <a:rPr lang="zh-CN" altLang="zh-CN" sz="2400" dirty="0"/>
              <a:t>？如果从数学意义上理解，就会错误地得出</a:t>
            </a:r>
            <a:r>
              <a:rPr lang="en-US" altLang="zh-CN" sz="2400" dirty="0"/>
              <a:t>b</a:t>
            </a:r>
            <a:r>
              <a:rPr lang="zh-CN" altLang="zh-CN" sz="2400" dirty="0"/>
              <a:t>和</a:t>
            </a:r>
            <a:r>
              <a:rPr lang="en-US" altLang="zh-CN" sz="2400" dirty="0"/>
              <a:t>a</a:t>
            </a:r>
            <a:r>
              <a:rPr lang="zh-CN" altLang="zh-CN" sz="2400" dirty="0"/>
              <a:t>相同，也应该是</a:t>
            </a:r>
            <a:r>
              <a:rPr lang="en-US" altLang="zh-CN" sz="2400" dirty="0"/>
              <a:t>'XYZ'</a:t>
            </a:r>
            <a:r>
              <a:rPr lang="zh-CN" altLang="zh-CN" sz="2400" dirty="0"/>
              <a:t>，但实际上</a:t>
            </a:r>
            <a:r>
              <a:rPr lang="en-US" altLang="zh-CN" sz="2400" dirty="0"/>
              <a:t>b</a:t>
            </a:r>
            <a:r>
              <a:rPr lang="zh-CN" altLang="zh-CN" sz="2400" dirty="0"/>
              <a:t>的值是</a:t>
            </a:r>
            <a:r>
              <a:rPr lang="en-US" altLang="zh-CN" sz="2400" dirty="0"/>
              <a:t>'ABC'</a:t>
            </a:r>
            <a:r>
              <a:rPr lang="zh-CN" altLang="zh-CN" sz="2400" dirty="0"/>
              <a:t>，让我们一行一行地执行代码，就可以看到到底发生了什么事。</a:t>
            </a:r>
            <a:endParaRPr lang="zh-CN" altLang="en-US" sz="2400" dirty="0"/>
          </a:p>
        </p:txBody>
      </p:sp>
    </p:spTree>
  </p:cSld>
  <p:clrMapOvr>
    <a:masterClrMapping/>
  </p:clrMapOvr>
  <p:transition spd="med">
    <p:push/>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22238"/>
            <a:ext cx="7886700" cy="6510338"/>
          </a:xfrm>
        </p:spPr>
        <p:txBody>
          <a:bodyPr vert="horz" wrap="square" lIns="91440" tIns="45720" rIns="91440" bIns="45720" numCol="1" anchor="t" anchorCtr="0" compatLnSpc="1"/>
          <a:p>
            <a:pPr>
              <a:lnSpc>
                <a:spcPct val="80000"/>
              </a:lnSpc>
            </a:pPr>
            <a:r>
              <a:rPr lang="zh-CN" altLang="zh-CN" sz="2700" dirty="0"/>
              <a:t>执行</a:t>
            </a:r>
            <a:r>
              <a:rPr lang="en-US" altLang="zh-CN" sz="2700" dirty="0"/>
              <a:t>a = ‘ABC’</a:t>
            </a:r>
            <a:r>
              <a:rPr lang="zh-CN" altLang="zh-CN" sz="2700" dirty="0"/>
              <a:t>，解释器创建了字符串</a:t>
            </a:r>
            <a:r>
              <a:rPr lang="en-US" altLang="zh-CN" sz="2700" dirty="0"/>
              <a:t>‘ABC’</a:t>
            </a:r>
            <a:r>
              <a:rPr lang="zh-CN" altLang="zh-CN" sz="2700" dirty="0"/>
              <a:t>和变量</a:t>
            </a:r>
            <a:r>
              <a:rPr lang="en-US" altLang="zh-CN" sz="2700" dirty="0"/>
              <a:t>a</a:t>
            </a:r>
            <a:r>
              <a:rPr lang="zh-CN" altLang="zh-CN" sz="2700" dirty="0"/>
              <a:t>，并把</a:t>
            </a:r>
            <a:r>
              <a:rPr lang="en-US" altLang="zh-CN" sz="2700" dirty="0"/>
              <a:t>a</a:t>
            </a:r>
            <a:r>
              <a:rPr lang="zh-CN" altLang="zh-CN" sz="2700" dirty="0"/>
              <a:t>指向</a:t>
            </a:r>
            <a:r>
              <a:rPr lang="en-US" altLang="zh-CN" sz="2700" dirty="0"/>
              <a:t>‘ABC’</a:t>
            </a:r>
            <a:r>
              <a:rPr lang="zh-CN" altLang="zh-CN" sz="2700" dirty="0"/>
              <a:t>，如</a:t>
            </a:r>
            <a:r>
              <a:rPr lang="zh-CN" altLang="en-US" sz="2700" dirty="0"/>
              <a:t>下</a:t>
            </a:r>
            <a:r>
              <a:rPr lang="zh-CN" altLang="zh-CN" sz="2700" dirty="0"/>
              <a:t>图所示</a:t>
            </a:r>
            <a:r>
              <a:rPr lang="zh-CN" altLang="en-US" sz="2700" dirty="0"/>
              <a:t>：</a:t>
            </a:r>
            <a:r>
              <a:rPr lang="en-US" altLang="zh-CN" sz="2700" dirty="0"/>
              <a:t>	</a:t>
            </a:r>
            <a:endParaRPr lang="en-US" altLang="zh-CN" sz="2700" dirty="0"/>
          </a:p>
          <a:p>
            <a:pPr>
              <a:lnSpc>
                <a:spcPct val="80000"/>
              </a:lnSpc>
              <a:buNone/>
            </a:pPr>
            <a:endParaRPr lang="en-US" altLang="zh-CN" sz="2700" dirty="0"/>
          </a:p>
          <a:p>
            <a:pPr>
              <a:lnSpc>
                <a:spcPct val="80000"/>
              </a:lnSpc>
              <a:buNone/>
            </a:pPr>
            <a:endParaRPr lang="en-US" altLang="zh-CN" sz="2700" dirty="0"/>
          </a:p>
          <a:p>
            <a:pPr>
              <a:lnSpc>
                <a:spcPct val="80000"/>
              </a:lnSpc>
              <a:buNone/>
            </a:pPr>
            <a:endParaRPr lang="en-US" altLang="zh-CN" sz="2700" dirty="0"/>
          </a:p>
          <a:p>
            <a:pPr>
              <a:lnSpc>
                <a:spcPct val="80000"/>
              </a:lnSpc>
              <a:buNone/>
            </a:pPr>
            <a:r>
              <a:rPr lang="zh-CN" altLang="zh-CN" sz="2700" dirty="0"/>
              <a:t>执行</a:t>
            </a:r>
            <a:r>
              <a:rPr lang="en-US" altLang="zh-CN" sz="2700" dirty="0"/>
              <a:t>b = a</a:t>
            </a:r>
            <a:r>
              <a:rPr lang="zh-CN" altLang="zh-CN" sz="2700" dirty="0"/>
              <a:t>，解释器创建了变量</a:t>
            </a:r>
            <a:r>
              <a:rPr lang="en-US" altLang="zh-CN" sz="2700" dirty="0"/>
              <a:t>b</a:t>
            </a:r>
            <a:r>
              <a:rPr lang="zh-CN" altLang="zh-CN" sz="2700" dirty="0"/>
              <a:t>，并把</a:t>
            </a:r>
            <a:r>
              <a:rPr lang="en-US" altLang="zh-CN" sz="2700" dirty="0"/>
              <a:t>b</a:t>
            </a:r>
            <a:r>
              <a:rPr lang="zh-CN" altLang="zh-CN" sz="2700" dirty="0"/>
              <a:t>指向</a:t>
            </a:r>
            <a:r>
              <a:rPr lang="en-US" altLang="zh-CN" sz="2700" dirty="0"/>
              <a:t>a</a:t>
            </a:r>
            <a:r>
              <a:rPr lang="zh-CN" altLang="zh-CN" sz="2700" dirty="0"/>
              <a:t>指向的字符串</a:t>
            </a:r>
            <a:r>
              <a:rPr lang="en-US" altLang="zh-CN" sz="2700" dirty="0"/>
              <a:t>'ABC'</a:t>
            </a:r>
            <a:r>
              <a:rPr lang="zh-CN" altLang="zh-CN" sz="2700" dirty="0"/>
              <a:t>，如图</a:t>
            </a:r>
            <a:r>
              <a:rPr lang="en-US" altLang="zh-CN" sz="2700" dirty="0"/>
              <a:t>2-4</a:t>
            </a:r>
            <a:r>
              <a:rPr lang="zh-CN" altLang="zh-CN" sz="2700" dirty="0"/>
              <a:t>所示：</a:t>
            </a:r>
            <a:endParaRPr lang="en-US" altLang="zh-CN" sz="2700" dirty="0"/>
          </a:p>
          <a:p>
            <a:pPr>
              <a:lnSpc>
                <a:spcPct val="80000"/>
              </a:lnSpc>
              <a:buNone/>
            </a:pPr>
            <a:endParaRPr lang="en-US" altLang="zh-CN" sz="2700" dirty="0"/>
          </a:p>
          <a:p>
            <a:pPr>
              <a:lnSpc>
                <a:spcPct val="80000"/>
              </a:lnSpc>
              <a:buNone/>
            </a:pPr>
            <a:endParaRPr lang="en-US" altLang="zh-CN" sz="2700" dirty="0"/>
          </a:p>
          <a:p>
            <a:pPr>
              <a:lnSpc>
                <a:spcPct val="80000"/>
              </a:lnSpc>
              <a:buNone/>
            </a:pPr>
            <a:r>
              <a:rPr lang="zh-CN" altLang="zh-CN" sz="2700" dirty="0"/>
              <a:t>执行</a:t>
            </a:r>
            <a:r>
              <a:rPr lang="en-US" altLang="zh-CN" sz="2700" dirty="0"/>
              <a:t>a = 'XYZ'</a:t>
            </a:r>
            <a:r>
              <a:rPr lang="zh-CN" altLang="zh-CN" sz="2700" dirty="0"/>
              <a:t>，解释器创建了字符串</a:t>
            </a:r>
            <a:r>
              <a:rPr lang="en-US" altLang="zh-CN" sz="2700" dirty="0"/>
              <a:t>'XYZ'</a:t>
            </a:r>
            <a:r>
              <a:rPr lang="zh-CN" altLang="zh-CN" sz="2700" dirty="0"/>
              <a:t>，并把</a:t>
            </a:r>
            <a:r>
              <a:rPr lang="en-US" altLang="zh-CN" sz="2700" dirty="0"/>
              <a:t>a</a:t>
            </a:r>
            <a:r>
              <a:rPr lang="zh-CN" altLang="zh-CN" sz="2700" dirty="0"/>
              <a:t>的指向改为</a:t>
            </a:r>
            <a:r>
              <a:rPr lang="en-US" altLang="zh-CN" sz="2700" dirty="0"/>
              <a:t>'XYZ'</a:t>
            </a:r>
            <a:r>
              <a:rPr lang="zh-CN" altLang="zh-CN" sz="2700" dirty="0"/>
              <a:t>，但</a:t>
            </a:r>
            <a:r>
              <a:rPr lang="en-US" altLang="zh-CN" sz="2700" dirty="0"/>
              <a:t>b</a:t>
            </a:r>
            <a:r>
              <a:rPr lang="zh-CN" altLang="zh-CN" sz="2700" dirty="0"/>
              <a:t>并没有更改，如图</a:t>
            </a:r>
            <a:r>
              <a:rPr lang="en-US" altLang="zh-CN" sz="2700" dirty="0"/>
              <a:t>2-5</a:t>
            </a:r>
            <a:r>
              <a:rPr lang="zh-CN" altLang="zh-CN" sz="2700" dirty="0"/>
              <a:t>所示：</a:t>
            </a:r>
            <a:endParaRPr lang="en-US" altLang="zh-CN" sz="2700" dirty="0"/>
          </a:p>
          <a:p>
            <a:pPr>
              <a:lnSpc>
                <a:spcPct val="80000"/>
              </a:lnSpc>
              <a:buNone/>
            </a:pPr>
            <a:endParaRPr lang="en-US" altLang="zh-CN" sz="2700" dirty="0"/>
          </a:p>
          <a:p>
            <a:pPr>
              <a:lnSpc>
                <a:spcPct val="80000"/>
              </a:lnSpc>
              <a:buNone/>
            </a:pPr>
            <a:endParaRPr lang="en-US" altLang="zh-CN" sz="2700" dirty="0"/>
          </a:p>
          <a:p>
            <a:pPr>
              <a:lnSpc>
                <a:spcPct val="80000"/>
              </a:lnSpc>
              <a:buNone/>
            </a:pPr>
            <a:endParaRPr lang="en-US" altLang="zh-CN" sz="2700" dirty="0"/>
          </a:p>
          <a:p>
            <a:pPr>
              <a:lnSpc>
                <a:spcPct val="80000"/>
              </a:lnSpc>
              <a:buNone/>
            </a:pPr>
            <a:r>
              <a:rPr lang="zh-CN" altLang="zh-CN" sz="2700" dirty="0"/>
              <a:t>所以，最后打印变量</a:t>
            </a:r>
            <a:r>
              <a:rPr lang="en-US" altLang="zh-CN" sz="2700" dirty="0"/>
              <a:t>b</a:t>
            </a:r>
            <a:r>
              <a:rPr lang="zh-CN" altLang="zh-CN" sz="2700" dirty="0"/>
              <a:t>的结果自然是</a:t>
            </a:r>
            <a:r>
              <a:rPr lang="en-US" altLang="zh-CN" sz="2700" dirty="0"/>
              <a:t>'ABC'</a:t>
            </a:r>
            <a:r>
              <a:rPr lang="zh-CN" altLang="zh-CN" sz="2700" dirty="0"/>
              <a:t>了。</a:t>
            </a:r>
            <a:endParaRPr lang="zh-CN" altLang="en-US" sz="2700" dirty="0"/>
          </a:p>
        </p:txBody>
      </p:sp>
      <p:pic>
        <p:nvPicPr>
          <p:cNvPr id="68611" name="图片 13" descr="py-var-code-1"/>
          <p:cNvPicPr>
            <a:picLocks noChangeAspect="1"/>
          </p:cNvPicPr>
          <p:nvPr/>
        </p:nvPicPr>
        <p:blipFill>
          <a:blip r:embed="rId1"/>
          <a:stretch>
            <a:fillRect/>
          </a:stretch>
        </p:blipFill>
        <p:spPr>
          <a:xfrm>
            <a:off x="1979613" y="933450"/>
            <a:ext cx="2820987" cy="923925"/>
          </a:xfrm>
          <a:prstGeom prst="rect">
            <a:avLst/>
          </a:prstGeom>
          <a:noFill/>
          <a:ln w="9525">
            <a:noFill/>
          </a:ln>
        </p:spPr>
      </p:pic>
      <p:pic>
        <p:nvPicPr>
          <p:cNvPr id="68612" name="图片 18" descr="py-var-code-2"/>
          <p:cNvPicPr>
            <a:picLocks noChangeAspect="1"/>
          </p:cNvPicPr>
          <p:nvPr/>
        </p:nvPicPr>
        <p:blipFill>
          <a:blip r:embed="rId2"/>
          <a:stretch>
            <a:fillRect/>
          </a:stretch>
        </p:blipFill>
        <p:spPr>
          <a:xfrm>
            <a:off x="1979613" y="2790825"/>
            <a:ext cx="2820987" cy="873125"/>
          </a:xfrm>
          <a:prstGeom prst="rect">
            <a:avLst/>
          </a:prstGeom>
          <a:noFill/>
          <a:ln w="9525">
            <a:noFill/>
          </a:ln>
        </p:spPr>
      </p:pic>
      <p:pic>
        <p:nvPicPr>
          <p:cNvPr id="68613" name="图片 19" descr="py-var-code-3"/>
          <p:cNvPicPr>
            <a:picLocks noChangeAspect="1"/>
          </p:cNvPicPr>
          <p:nvPr/>
        </p:nvPicPr>
        <p:blipFill>
          <a:blip r:embed="rId3"/>
          <a:stretch>
            <a:fillRect/>
          </a:stretch>
        </p:blipFill>
        <p:spPr>
          <a:xfrm>
            <a:off x="1979613" y="4767263"/>
            <a:ext cx="2820987" cy="857250"/>
          </a:xfrm>
          <a:prstGeom prst="rect">
            <a:avLst/>
          </a:prstGeom>
          <a:noFill/>
          <a:ln w="9525">
            <a:noFill/>
          </a:ln>
        </p:spPr>
      </p:pic>
    </p:spTree>
  </p:cSld>
  <p:clrMapOvr>
    <a:masterClrMapping/>
  </p:clrMapOvr>
  <p:transition spd="med">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6050"/>
            <a:ext cx="7886700" cy="822325"/>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2.3.2  </a:t>
            </a:r>
            <a:r>
              <a:rPr lang="zh-CN" altLang="zh-CN" dirty="0">
                <a:effectLst>
                  <a:outerShdw blurRad="38100" dist="38100" dir="2700000">
                    <a:srgbClr val="000000"/>
                  </a:outerShdw>
                </a:effectLst>
              </a:rPr>
              <a:t>变量名称</a:t>
            </a:r>
            <a:endParaRPr lang="zh-CN" altLang="en-US" dirty="0">
              <a:effectLst>
                <a:outerShdw blurRad="38100" dist="38100" dir="2700000">
                  <a:srgbClr val="000000"/>
                </a:outerShdw>
              </a:effectLst>
            </a:endParaRPr>
          </a:p>
        </p:txBody>
      </p:sp>
      <p:sp>
        <p:nvSpPr>
          <p:cNvPr id="69635" name="内容占位符 2"/>
          <p:cNvSpPr>
            <a:spLocks noGrp="1"/>
          </p:cNvSpPr>
          <p:nvPr>
            <p:ph idx="1"/>
          </p:nvPr>
        </p:nvSpPr>
        <p:spPr>
          <a:xfrm>
            <a:off x="628650" y="968375"/>
            <a:ext cx="7886700" cy="5678488"/>
          </a:xfrm>
        </p:spPr>
        <p:txBody>
          <a:bodyPr vert="horz" wrap="square" lIns="91440" tIns="45720" rIns="91440" bIns="45720" anchor="t"/>
          <a:p>
            <a:r>
              <a:rPr lang="zh-CN" altLang="zh-CN" sz="2800" dirty="0"/>
              <a:t>变量名可以是</a:t>
            </a:r>
            <a:r>
              <a:rPr lang="zh-CN" altLang="zh-CN" sz="2800" b="1" dirty="0">
                <a:solidFill>
                  <a:srgbClr val="FF0000"/>
                </a:solidFill>
              </a:rPr>
              <a:t>由数字或字符组成的任意长度的字符串，但必须以字母开头。</a:t>
            </a:r>
            <a:r>
              <a:rPr lang="zh-CN" altLang="zh-CN" sz="2800" dirty="0"/>
              <a:t>使用大写字母是合法的，但变量名使用小写字母开头是个好主意。</a:t>
            </a:r>
            <a:r>
              <a:rPr lang="en-US" altLang="zh-CN" sz="2800" b="1" u="sng" dirty="0">
                <a:solidFill>
                  <a:srgbClr val="FF0000"/>
                </a:solidFill>
              </a:rPr>
              <a:t>python</a:t>
            </a:r>
            <a:r>
              <a:rPr lang="zh-CN" altLang="zh-CN" sz="2800" b="1" u="sng" dirty="0">
                <a:solidFill>
                  <a:srgbClr val="FF0000"/>
                </a:solidFill>
              </a:rPr>
              <a:t>是区分大小写的</a:t>
            </a:r>
            <a:r>
              <a:rPr lang="zh-CN" altLang="zh-CN" sz="2800" dirty="0"/>
              <a:t>。举个例子来说，</a:t>
            </a:r>
            <a:r>
              <a:rPr lang="en-US" altLang="zh-CN" sz="2800" dirty="0"/>
              <a:t>Name</a:t>
            </a:r>
            <a:r>
              <a:rPr lang="zh-CN" altLang="zh-CN" sz="2800" dirty="0"/>
              <a:t>和</a:t>
            </a:r>
            <a:r>
              <a:rPr lang="en-US" altLang="zh-CN" sz="2800" dirty="0"/>
              <a:t>name</a:t>
            </a:r>
            <a:r>
              <a:rPr lang="zh-CN" altLang="zh-CN" sz="2800" dirty="0"/>
              <a:t>是两个不同的变量名。交互模式中输入如下：</a:t>
            </a:r>
            <a:endParaRPr lang="en-US" altLang="zh-CN" sz="2800" dirty="0"/>
          </a:p>
          <a:p>
            <a:r>
              <a:rPr lang="en-US" altLang="zh-CN" sz="2800" dirty="0"/>
              <a:t>&gt;&gt;&gt; name='study python is happy'</a:t>
            </a:r>
            <a:endParaRPr lang="zh-CN" altLang="zh-CN" sz="2800" dirty="0"/>
          </a:p>
          <a:p>
            <a:r>
              <a:rPr lang="en-US" altLang="zh-CN" sz="2800" dirty="0"/>
              <a:t>&gt;&gt;&gt; Name='I aggree with you'</a:t>
            </a:r>
            <a:endParaRPr lang="zh-CN" altLang="zh-CN" sz="2800" dirty="0"/>
          </a:p>
          <a:p>
            <a:r>
              <a:rPr lang="en-US" altLang="zh-CN" sz="2800" dirty="0"/>
              <a:t>&gt;&gt;&gt; print(name)</a:t>
            </a:r>
            <a:endParaRPr lang="zh-CN" altLang="zh-CN" sz="2800" dirty="0"/>
          </a:p>
          <a:p>
            <a:r>
              <a:rPr lang="en-US" altLang="zh-CN" sz="2800" dirty="0"/>
              <a:t>study python is happy</a:t>
            </a:r>
            <a:endParaRPr lang="zh-CN" altLang="zh-CN" sz="2800" dirty="0"/>
          </a:p>
          <a:p>
            <a:r>
              <a:rPr lang="en-US" altLang="zh-CN" sz="2800" dirty="0"/>
              <a:t>&gt;&gt;&gt; print(Name)</a:t>
            </a:r>
            <a:endParaRPr lang="zh-CN" altLang="zh-CN" sz="2800" dirty="0"/>
          </a:p>
          <a:p>
            <a:r>
              <a:rPr lang="en-US" altLang="zh-CN" sz="2800" dirty="0"/>
              <a:t>I aggree with you</a:t>
            </a:r>
            <a:endParaRPr lang="zh-CN" altLang="zh-CN" sz="2800" dirty="0"/>
          </a:p>
        </p:txBody>
      </p:sp>
    </p:spTree>
  </p:cSld>
  <p:clrMapOvr>
    <a:masterClrMapping/>
  </p:clrMapOvr>
  <p:transition spd="med">
    <p:push/>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150813"/>
            <a:ext cx="7886700" cy="6577013"/>
          </a:xfrm>
        </p:spPr>
        <p:txBody>
          <a:bodyPr vert="horz" wrap="square" lIns="91440" tIns="45720" rIns="91440" bIns="45720" numCol="1" anchor="t" anchorCtr="0" compatLnSpc="1"/>
          <a:p>
            <a:pPr>
              <a:lnSpc>
                <a:spcPct val="80000"/>
              </a:lnSpc>
            </a:pPr>
            <a:r>
              <a:rPr lang="zh-CN" altLang="zh-CN" sz="2700" dirty="0">
                <a:solidFill>
                  <a:srgbClr val="FF0000"/>
                </a:solidFill>
              </a:rPr>
              <a:t>下划线</a:t>
            </a:r>
            <a:r>
              <a:rPr lang="en-US" altLang="zh-CN" sz="2700" dirty="0">
                <a:solidFill>
                  <a:srgbClr val="FF0000"/>
                </a:solidFill>
              </a:rPr>
              <a:t>“_”</a:t>
            </a:r>
            <a:r>
              <a:rPr lang="zh-CN" altLang="zh-CN" sz="2700" dirty="0">
                <a:solidFill>
                  <a:srgbClr val="FF0000"/>
                </a:solidFill>
              </a:rPr>
              <a:t>可以出现在变量名中。它经常用于连接多个词组。</a:t>
            </a:r>
            <a:r>
              <a:rPr lang="zh-CN" altLang="zh-CN" sz="2700" dirty="0"/>
              <a:t>比如</a:t>
            </a:r>
            <a:r>
              <a:rPr lang="en-US" altLang="zh-CN" sz="2700" dirty="0"/>
              <a:t>happy_study, do_it_with_more_practice</a:t>
            </a:r>
            <a:r>
              <a:rPr lang="zh-CN" altLang="zh-CN" sz="2700" dirty="0"/>
              <a:t>。交互模式输入如下：</a:t>
            </a:r>
            <a:endParaRPr lang="en-US" altLang="zh-CN" sz="2700" dirty="0"/>
          </a:p>
          <a:p>
            <a:pPr>
              <a:lnSpc>
                <a:spcPct val="80000"/>
              </a:lnSpc>
            </a:pPr>
            <a:r>
              <a:rPr lang="en-US" altLang="zh-CN" sz="2700" dirty="0"/>
              <a:t>&gt;&gt;&gt; happy_study='stay hungry stay foolish'</a:t>
            </a:r>
            <a:endParaRPr lang="zh-CN" altLang="zh-CN" sz="2700" dirty="0"/>
          </a:p>
          <a:p>
            <a:pPr>
              <a:lnSpc>
                <a:spcPct val="80000"/>
              </a:lnSpc>
            </a:pPr>
            <a:r>
              <a:rPr lang="en-US" altLang="zh-CN" sz="2700" dirty="0"/>
              <a:t>&gt;&gt;&gt; print(happy_study)</a:t>
            </a:r>
            <a:endParaRPr lang="zh-CN" altLang="zh-CN" sz="2700" dirty="0"/>
          </a:p>
          <a:p>
            <a:pPr>
              <a:lnSpc>
                <a:spcPct val="80000"/>
              </a:lnSpc>
            </a:pPr>
            <a:r>
              <a:rPr lang="en-US" altLang="zh-CN" sz="2700" dirty="0"/>
              <a:t>stay hungry stay foolish</a:t>
            </a:r>
            <a:endParaRPr lang="zh-CN" altLang="zh-CN" sz="2700" dirty="0"/>
          </a:p>
          <a:p>
            <a:pPr>
              <a:lnSpc>
                <a:spcPct val="80000"/>
              </a:lnSpc>
            </a:pPr>
            <a:r>
              <a:rPr lang="zh-CN" altLang="zh-CN" sz="2700" dirty="0">
                <a:solidFill>
                  <a:srgbClr val="FF0000"/>
                </a:solidFill>
              </a:rPr>
              <a:t>如果给变量取非法的名称，解释器显示语法错误。请看下面的示例</a:t>
            </a:r>
            <a:r>
              <a:rPr lang="zh-CN" altLang="zh-CN" sz="2700" dirty="0"/>
              <a:t>：</a:t>
            </a:r>
            <a:endParaRPr lang="zh-CN" altLang="zh-CN" sz="2700" dirty="0"/>
          </a:p>
          <a:p>
            <a:pPr>
              <a:lnSpc>
                <a:spcPct val="80000"/>
              </a:lnSpc>
            </a:pPr>
            <a:r>
              <a:rPr lang="en-US" altLang="zh-CN" sz="2700" dirty="0"/>
              <a:t>&gt;&gt;&gt; 2wrongtest='just for test'</a:t>
            </a:r>
            <a:endParaRPr lang="zh-CN" altLang="zh-CN" sz="2700" dirty="0"/>
          </a:p>
          <a:p>
            <a:pPr>
              <a:lnSpc>
                <a:spcPct val="80000"/>
              </a:lnSpc>
            </a:pPr>
            <a:r>
              <a:rPr lang="en-US" altLang="zh-CN" sz="2700" dirty="0"/>
              <a:t>SyntaxError: invalid syntax</a:t>
            </a:r>
            <a:endParaRPr lang="zh-CN" altLang="zh-CN" sz="2700" dirty="0"/>
          </a:p>
          <a:p>
            <a:pPr>
              <a:lnSpc>
                <a:spcPct val="80000"/>
              </a:lnSpc>
            </a:pPr>
            <a:r>
              <a:rPr lang="zh-CN" altLang="zh-CN" sz="2700" dirty="0"/>
              <a:t>该示例提示语法错误，错误信息为无效的语法，原因是它不是以字母开头。</a:t>
            </a:r>
            <a:endParaRPr lang="en-US" altLang="zh-CN" sz="2700" dirty="0"/>
          </a:p>
          <a:p>
            <a:pPr>
              <a:lnSpc>
                <a:spcPct val="80000"/>
              </a:lnSpc>
            </a:pPr>
            <a:r>
              <a:rPr lang="en-US" altLang="zh-CN" sz="2700" dirty="0"/>
              <a:t>&gt;&gt;&gt; xiaoming@me='surprised'</a:t>
            </a:r>
            <a:endParaRPr lang="zh-CN" altLang="zh-CN" sz="2700" dirty="0"/>
          </a:p>
          <a:p>
            <a:pPr>
              <a:lnSpc>
                <a:spcPct val="80000"/>
              </a:lnSpc>
            </a:pPr>
            <a:r>
              <a:rPr lang="en-US" altLang="zh-CN" sz="2700" dirty="0"/>
              <a:t>SyntaxError: can't assign to operator</a:t>
            </a:r>
            <a:endParaRPr lang="zh-CN" altLang="zh-CN" sz="2700" dirty="0"/>
          </a:p>
          <a:p>
            <a:pPr>
              <a:lnSpc>
                <a:spcPct val="80000"/>
              </a:lnSpc>
            </a:pPr>
            <a:r>
              <a:rPr lang="zh-CN" altLang="zh-CN" sz="2700" dirty="0"/>
              <a:t>该示例提示语法错误，错误信息为不能做指定操作，原因为它包含了一个非法字符</a:t>
            </a:r>
            <a:r>
              <a:rPr lang="en-US" altLang="zh-CN" sz="2700" dirty="0"/>
              <a:t>@</a:t>
            </a:r>
            <a:r>
              <a:rPr lang="zh-CN" altLang="zh-CN" sz="2700" dirty="0"/>
              <a:t>。</a:t>
            </a:r>
            <a:endParaRPr lang="zh-CN" altLang="en-US" sz="2700" dirty="0"/>
          </a:p>
        </p:txBody>
      </p:sp>
    </p:spTree>
  </p:cSld>
  <p:clrMapOvr>
    <a:masterClrMapping/>
  </p:clrMapOvr>
  <p:transition spd="med">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内容占位符 2"/>
          <p:cNvSpPr>
            <a:spLocks noGrp="1"/>
          </p:cNvSpPr>
          <p:nvPr>
            <p:ph idx="1"/>
          </p:nvPr>
        </p:nvSpPr>
        <p:spPr>
          <a:xfrm>
            <a:off x="628650" y="122238"/>
            <a:ext cx="7886700" cy="6605587"/>
          </a:xfrm>
        </p:spPr>
        <p:txBody>
          <a:bodyPr vert="horz" wrap="square" lIns="91440" tIns="45720" rIns="91440" bIns="45720" anchor="t"/>
          <a:p>
            <a:r>
              <a:rPr lang="en-US" altLang="zh-CN" sz="2800" dirty="0"/>
              <a:t>&gt;&gt;&gt; from='from'</a:t>
            </a:r>
            <a:endParaRPr lang="zh-CN" altLang="zh-CN" sz="2800" dirty="0"/>
          </a:p>
          <a:p>
            <a:r>
              <a:rPr lang="en-US" altLang="zh-CN" sz="2800" dirty="0"/>
              <a:t>SyntaxError: invalid syntax</a:t>
            </a:r>
            <a:endParaRPr lang="en-US" altLang="zh-CN" sz="2800" dirty="0"/>
          </a:p>
          <a:p>
            <a:r>
              <a:rPr lang="en-US" altLang="zh-CN" sz="2800" dirty="0"/>
              <a:t>from</a:t>
            </a:r>
            <a:r>
              <a:rPr lang="zh-CN" altLang="zh-CN" sz="2800" dirty="0"/>
              <a:t>是</a:t>
            </a:r>
            <a:r>
              <a:rPr lang="en-US" altLang="zh-CN" sz="2800" dirty="0"/>
              <a:t>Python</a:t>
            </a:r>
            <a:r>
              <a:rPr lang="zh-CN" altLang="zh-CN" sz="2800" dirty="0"/>
              <a:t>的一个关键字。解释器通过关键字来识别程序的结构，并且它们不能用来作为变量名称。</a:t>
            </a:r>
            <a:endParaRPr lang="en-US" altLang="zh-CN" sz="2800" dirty="0"/>
          </a:p>
          <a:p>
            <a:r>
              <a:rPr lang="en-US" altLang="zh-CN" sz="2800" dirty="0"/>
              <a:t>Python3</a:t>
            </a:r>
            <a:r>
              <a:rPr lang="zh-CN" altLang="zh-CN" sz="2800" dirty="0"/>
              <a:t>中共有</a:t>
            </a:r>
            <a:r>
              <a:rPr lang="en-US" altLang="zh-CN" sz="2800" dirty="0"/>
              <a:t>33</a:t>
            </a:r>
            <a:r>
              <a:rPr lang="zh-CN" altLang="zh-CN" sz="2800" dirty="0"/>
              <a:t>个关键字：</a:t>
            </a:r>
            <a:endParaRPr lang="zh-CN" altLang="zh-CN" sz="2800" dirty="0"/>
          </a:p>
          <a:p>
            <a:r>
              <a:rPr lang="en-US" altLang="zh-CN" sz="2800" dirty="0"/>
              <a:t>False      None        True     and      as     assert   break  class      continue      def      del      elif    else     except   finally     for          from     global   if      import   in    nonlocal   lambda       is       not      or     pass     raise</a:t>
            </a:r>
            <a:endParaRPr lang="zh-CN" altLang="zh-CN" sz="2800" dirty="0"/>
          </a:p>
          <a:p>
            <a:r>
              <a:rPr lang="en-US" altLang="zh-CN" sz="2800" dirty="0"/>
              <a:t>return     try           while    with     yield</a:t>
            </a:r>
            <a:endParaRPr lang="zh-CN" altLang="en-US" sz="2800" dirty="0"/>
          </a:p>
        </p:txBody>
      </p:sp>
    </p:spTree>
  </p:cSld>
  <p:clrMapOvr>
    <a:masterClrMapping/>
  </p:clrMapOvr>
  <p:transition spd="med">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14313"/>
            <a:ext cx="7886700" cy="85090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2.4  </a:t>
            </a:r>
            <a:r>
              <a:rPr lang="zh-CN" altLang="zh-CN" dirty="0">
                <a:effectLst>
                  <a:outerShdw blurRad="38100" dist="38100" dir="2700000">
                    <a:srgbClr val="000000"/>
                  </a:outerShdw>
                </a:effectLst>
              </a:rPr>
              <a:t>语</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句</a:t>
            </a:r>
            <a:endParaRPr lang="zh-CN" altLang="en-US" dirty="0">
              <a:effectLst>
                <a:outerShdw blurRad="38100" dist="38100" dir="2700000">
                  <a:srgbClr val="000000"/>
                </a:outerShdw>
              </a:effectLst>
            </a:endParaRPr>
          </a:p>
        </p:txBody>
      </p:sp>
      <p:sp>
        <p:nvSpPr>
          <p:cNvPr id="72707" name="内容占位符 2"/>
          <p:cNvSpPr>
            <a:spLocks noGrp="1"/>
          </p:cNvSpPr>
          <p:nvPr>
            <p:ph idx="1"/>
          </p:nvPr>
        </p:nvSpPr>
        <p:spPr>
          <a:xfrm>
            <a:off x="628650" y="1173163"/>
            <a:ext cx="7886700" cy="5514975"/>
          </a:xfrm>
        </p:spPr>
        <p:txBody>
          <a:bodyPr vert="horz" wrap="square" lIns="91440" tIns="45720" rIns="91440" bIns="45720" anchor="t"/>
          <a:p>
            <a:r>
              <a:rPr lang="zh-CN" altLang="zh-CN" sz="2800" dirty="0"/>
              <a:t>语句是</a:t>
            </a:r>
            <a:r>
              <a:rPr lang="en-US" altLang="zh-CN" sz="2800" dirty="0"/>
              <a:t>Python</a:t>
            </a:r>
            <a:r>
              <a:rPr lang="zh-CN" altLang="zh-CN" sz="2800" dirty="0"/>
              <a:t>解释器可以运行的一个代码单元，也可以理解为可以执行的命令。我们目前已经使用过了两种语句：</a:t>
            </a:r>
            <a:r>
              <a:rPr lang="en-US" altLang="zh-CN" sz="2800" dirty="0">
                <a:solidFill>
                  <a:srgbClr val="FF0000"/>
                </a:solidFill>
              </a:rPr>
              <a:t>print</a:t>
            </a:r>
            <a:r>
              <a:rPr lang="zh-CN" altLang="zh-CN" sz="2800" dirty="0">
                <a:solidFill>
                  <a:srgbClr val="FF0000"/>
                </a:solidFill>
              </a:rPr>
              <a:t>打印语句和赋值语句。</a:t>
            </a:r>
            <a:endParaRPr lang="en-US" altLang="zh-CN" sz="2800" dirty="0">
              <a:solidFill>
                <a:srgbClr val="FF0000"/>
              </a:solidFill>
            </a:endParaRPr>
          </a:p>
          <a:p>
            <a:r>
              <a:rPr lang="zh-CN" altLang="zh-CN" sz="2800" dirty="0"/>
              <a:t>赋值语句有两个作用：一是建立新的变量，二是将值赋予变量。任何变量在使用时，都必须赋值。否则，被视为不存在的变量。</a:t>
            </a:r>
            <a:endParaRPr lang="en-US" altLang="zh-CN" sz="2800" dirty="0"/>
          </a:p>
          <a:p>
            <a:r>
              <a:rPr lang="en-US" altLang="zh-CN" sz="2800" dirty="0"/>
              <a:t>&gt;&gt;&gt; advice='boss,we want have a lunch‘</a:t>
            </a:r>
            <a:endParaRPr lang="en-US" altLang="zh-CN" sz="2800" dirty="0"/>
          </a:p>
          <a:p>
            <a:r>
              <a:rPr lang="en-US" altLang="zh-CN" sz="2800" dirty="0"/>
              <a:t>&gt;&gt;&gt; type(advice)</a:t>
            </a:r>
            <a:endParaRPr lang="zh-CN" altLang="zh-CN" sz="2800" dirty="0"/>
          </a:p>
          <a:p>
            <a:r>
              <a:rPr lang="en-US" altLang="zh-CN" sz="2800" dirty="0"/>
              <a:t>&lt;class 'str'&gt;</a:t>
            </a:r>
            <a:endParaRPr lang="en-US" altLang="zh-CN" sz="2800" dirty="0"/>
          </a:p>
          <a:p>
            <a:r>
              <a:rPr lang="zh-CN" altLang="zh-CN" sz="2800" dirty="0"/>
              <a:t>这个语句中的</a:t>
            </a:r>
            <a:r>
              <a:rPr lang="en-US" altLang="zh-CN" sz="2800" dirty="0"/>
              <a:t>advice</a:t>
            </a:r>
            <a:r>
              <a:rPr lang="zh-CN" altLang="zh-CN" sz="2800" dirty="0"/>
              <a:t>的类型是字符串（</a:t>
            </a:r>
            <a:r>
              <a:rPr lang="en-US" altLang="zh-CN" sz="2800" dirty="0"/>
              <a:t>str</a:t>
            </a:r>
            <a:r>
              <a:rPr lang="zh-CN" altLang="zh-CN" sz="2800" dirty="0"/>
              <a:t>）类型的。</a:t>
            </a:r>
            <a:endParaRPr lang="zh-CN" altLang="en-US" sz="2800" dirty="0"/>
          </a:p>
        </p:txBody>
      </p:sp>
    </p:spTree>
  </p:cSld>
  <p:clrMapOvr>
    <a:masterClrMapping/>
  </p:clrMapOvr>
  <p:transition spd="med">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内容占位符 2"/>
          <p:cNvSpPr>
            <a:spLocks noGrp="1"/>
          </p:cNvSpPr>
          <p:nvPr>
            <p:ph idx="1"/>
          </p:nvPr>
        </p:nvSpPr>
        <p:spPr>
          <a:xfrm>
            <a:off x="628650" y="136525"/>
            <a:ext cx="7886700" cy="6040438"/>
          </a:xfrm>
        </p:spPr>
        <p:txBody>
          <a:bodyPr vert="horz" wrap="square" lIns="91440" tIns="45720" rIns="91440" bIns="45720" anchor="t"/>
          <a:p>
            <a:r>
              <a:rPr lang="zh-CN" altLang="zh-CN" dirty="0"/>
              <a:t>一般的情况下，我们用状态图表示变量的状态。左边是变量的名称，右边是变量值，中间的箭头指向值。状态图显示了赋值语句的最终操作结果。</a:t>
            </a:r>
            <a:endParaRPr lang="en-US" altLang="zh-CN" dirty="0"/>
          </a:p>
          <a:p>
            <a:r>
              <a:rPr lang="en-US" altLang="zh-CN" dirty="0"/>
              <a:t>&gt;&gt;&gt; advice='boss,we want have a lunch‘</a:t>
            </a:r>
            <a:endParaRPr lang="en-US" altLang="zh-CN" dirty="0"/>
          </a:p>
          <a:p>
            <a:r>
              <a:rPr lang="en-US" altLang="zh-CN" dirty="0"/>
              <a:t>&gt;&gt;&gt; money=99999999</a:t>
            </a:r>
            <a:endParaRPr lang="en-US" altLang="zh-CN" dirty="0"/>
          </a:p>
          <a:p>
            <a:r>
              <a:rPr lang="en-US" altLang="zh-CN" dirty="0"/>
              <a:t>&gt;&gt;&gt; spend=1.11111111</a:t>
            </a:r>
            <a:endParaRPr lang="en-US" altLang="zh-CN" dirty="0"/>
          </a:p>
          <a:p>
            <a:r>
              <a:rPr lang="zh-CN" altLang="en-US" dirty="0"/>
              <a:t>如上面几条语句对应的状态图如下图所示：</a:t>
            </a:r>
            <a:endParaRPr lang="en-US" altLang="zh-CN" dirty="0"/>
          </a:p>
          <a:p>
            <a:endParaRPr lang="zh-CN" altLang="en-US" dirty="0"/>
          </a:p>
        </p:txBody>
      </p:sp>
      <p:pic>
        <p:nvPicPr>
          <p:cNvPr id="73731" name="图片 8"/>
          <p:cNvPicPr>
            <a:picLocks noChangeAspect="1"/>
          </p:cNvPicPr>
          <p:nvPr/>
        </p:nvPicPr>
        <p:blipFill>
          <a:blip r:embed="rId1"/>
          <a:stretch>
            <a:fillRect/>
          </a:stretch>
        </p:blipFill>
        <p:spPr>
          <a:xfrm>
            <a:off x="1928813" y="4643438"/>
            <a:ext cx="4356100" cy="1960562"/>
          </a:xfrm>
          <a:prstGeom prst="rect">
            <a:avLst/>
          </a:prstGeom>
          <a:noFill/>
          <a:ln w="9525">
            <a:noFill/>
          </a:ln>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8" name="Rectangle 28"/>
          <p:cNvSpPr>
            <a:spLocks noGrp="1" noChangeArrowheads="1"/>
          </p:cNvSpPr>
          <p:nvPr>
            <p:ph type="title"/>
          </p:nvPr>
        </p:nvSpPr>
        <p:spPr>
          <a:xfrm>
            <a:off x="0" y="-167"/>
            <a:ext cx="6457950" cy="1293028"/>
          </a:xfrm>
        </p:spPr>
        <p:txBody>
          <a:bodyPr/>
          <a:lstStyle/>
          <a:p>
            <a:r>
              <a:rPr lang="zh-CN" altLang="en-US" dirty="0" smtClean="0">
                <a:latin typeface="黑体" panose="02010609060101010101" pitchFamily="49" charset="-122"/>
                <a:ea typeface="黑体" panose="02010609060101010101" pitchFamily="49" charset="-122"/>
              </a:rPr>
              <a:t>进入</a:t>
            </a:r>
            <a:r>
              <a:rPr lang="en-US" altLang="zh-CN" dirty="0" smtClean="0">
                <a:latin typeface="黑体" panose="02010609060101010101" pitchFamily="49" charset="-122"/>
                <a:ea typeface="黑体" panose="02010609060101010101" pitchFamily="49" charset="-122"/>
              </a:rPr>
              <a:t>Python</a:t>
            </a:r>
            <a:r>
              <a:rPr lang="zh-CN" altLang="en-US" dirty="0" smtClean="0">
                <a:latin typeface="黑体" panose="02010609060101010101" pitchFamily="49" charset="-122"/>
                <a:ea typeface="黑体" panose="02010609060101010101" pitchFamily="49" charset="-122"/>
              </a:rPr>
              <a:t>编程世界</a:t>
            </a:r>
            <a:endParaRPr lang="en-US" altLang="zh-CN" dirty="0">
              <a:latin typeface="黑体" panose="02010609060101010101" pitchFamily="49" charset="-122"/>
              <a:ea typeface="黑体" panose="02010609060101010101" pitchFamily="49" charset="-122"/>
            </a:endParaRPr>
          </a:p>
        </p:txBody>
      </p:sp>
      <p:sp>
        <p:nvSpPr>
          <p:cNvPr id="10270" name="AutoShape 30"/>
          <p:cNvSpPr>
            <a:spLocks noChangeArrowheads="1"/>
          </p:cNvSpPr>
          <p:nvPr/>
        </p:nvSpPr>
        <p:spPr bwMode="gray">
          <a:xfrm>
            <a:off x="2088356" y="2120503"/>
            <a:ext cx="4989910" cy="1415654"/>
          </a:xfrm>
          <a:prstGeom prst="roundRect">
            <a:avLst>
              <a:gd name="adj" fmla="val 11921"/>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25400">
            <a:solidFill>
              <a:srgbClr val="FEFEFE"/>
            </a:solidFill>
            <a:round/>
          </a:ln>
          <a:effectLst>
            <a:outerShdw dist="53882" dir="2700000" algn="ctr" rotWithShape="0">
              <a:srgbClr val="000000">
                <a:alpha val="50000"/>
              </a:srgbClr>
            </a:outerShdw>
          </a:effectLst>
        </p:spPr>
        <p:txBody>
          <a:bodyPr wrap="none" anchor="ctr"/>
          <a:lstStyle/>
          <a:p>
            <a:endParaRPr lang="zh-CN" altLang="en-US" sz="1350" dirty="0">
              <a:solidFill>
                <a:schemeClr val="accent6">
                  <a:lumMod val="50000"/>
                </a:schemeClr>
              </a:solidFill>
            </a:endParaRPr>
          </a:p>
        </p:txBody>
      </p:sp>
      <p:sp>
        <p:nvSpPr>
          <p:cNvPr id="10271" name="AutoShape 31"/>
          <p:cNvSpPr>
            <a:spLocks noChangeArrowheads="1"/>
          </p:cNvSpPr>
          <p:nvPr/>
        </p:nvSpPr>
        <p:spPr bwMode="gray">
          <a:xfrm>
            <a:off x="2090738" y="3867152"/>
            <a:ext cx="4989910" cy="1597832"/>
          </a:xfrm>
          <a:prstGeom prst="roundRect">
            <a:avLst>
              <a:gd name="adj" fmla="val 11921"/>
            </a:avLst>
          </a:prstGeom>
          <a:gradFill flip="none" rotWithShape="1">
            <a:gsLst>
              <a:gs pos="0">
                <a:schemeClr val="accent3">
                  <a:lumMod val="25000"/>
                  <a:shade val="30000"/>
                  <a:satMod val="115000"/>
                </a:schemeClr>
              </a:gs>
              <a:gs pos="50000">
                <a:schemeClr val="accent3">
                  <a:lumMod val="25000"/>
                  <a:shade val="67500"/>
                  <a:satMod val="115000"/>
                </a:schemeClr>
              </a:gs>
              <a:gs pos="100000">
                <a:schemeClr val="accent3">
                  <a:lumMod val="25000"/>
                  <a:shade val="100000"/>
                  <a:satMod val="115000"/>
                </a:schemeClr>
              </a:gs>
            </a:gsLst>
            <a:lin ang="16200000" scaled="1"/>
            <a:tileRect/>
          </a:gradFill>
          <a:ln w="25400">
            <a:solidFill>
              <a:srgbClr val="FEFEFE"/>
            </a:solidFill>
            <a:round/>
          </a:ln>
          <a:effectLst>
            <a:outerShdw dist="53882" dir="2700000" algn="ctr" rotWithShape="0">
              <a:srgbClr val="000000">
                <a:alpha val="50000"/>
              </a:srgbClr>
            </a:outerShdw>
          </a:effectLst>
        </p:spPr>
        <p:txBody>
          <a:bodyPr wrap="none" anchor="ctr"/>
          <a:lstStyle/>
          <a:p>
            <a:endParaRPr lang="zh-CN" altLang="en-US" sz="1350"/>
          </a:p>
        </p:txBody>
      </p:sp>
      <p:sp>
        <p:nvSpPr>
          <p:cNvPr id="10273" name="AutoShape 33"/>
          <p:cNvSpPr>
            <a:spLocks noChangeArrowheads="1"/>
          </p:cNvSpPr>
          <p:nvPr/>
        </p:nvSpPr>
        <p:spPr bwMode="gray">
          <a:xfrm flipV="1">
            <a:off x="2219325" y="3536157"/>
            <a:ext cx="4798219" cy="271463"/>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chemeClr val="folHlink">
                  <a:alpha val="39999"/>
                </a:schemeClr>
              </a:gs>
              <a:gs pos="100000">
                <a:schemeClr val="folHlink">
                  <a:gamma/>
                  <a:tint val="0"/>
                  <a:invGamma/>
                  <a:alpha val="0"/>
                </a:schemeClr>
              </a:gs>
            </a:gsLst>
            <a:lin ang="5400000" scaled="1"/>
          </a:gradFill>
          <a:ln w="9525" algn="ctr">
            <a:noFill/>
            <a:miter lim="800000"/>
          </a:ln>
          <a:effectLst/>
        </p:spPr>
        <p:txBody>
          <a:bodyPr wrap="none" anchor="ctr"/>
          <a:lstStyle/>
          <a:p>
            <a:endParaRPr lang="zh-CN" altLang="en-US" sz="1350"/>
          </a:p>
        </p:txBody>
      </p:sp>
      <p:sp>
        <p:nvSpPr>
          <p:cNvPr id="10274" name="AutoShape 34"/>
          <p:cNvSpPr>
            <a:spLocks noChangeArrowheads="1"/>
          </p:cNvSpPr>
          <p:nvPr/>
        </p:nvSpPr>
        <p:spPr bwMode="gray">
          <a:xfrm flipV="1">
            <a:off x="2146697" y="1843087"/>
            <a:ext cx="4876800" cy="272654"/>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chemeClr val="accent2">
                  <a:alpha val="39999"/>
                </a:schemeClr>
              </a:gs>
              <a:gs pos="100000">
                <a:schemeClr val="accent2">
                  <a:gamma/>
                  <a:tint val="0"/>
                  <a:invGamma/>
                  <a:alpha val="0"/>
                </a:schemeClr>
              </a:gs>
            </a:gsLst>
            <a:lin ang="5400000" scaled="1"/>
          </a:gradFill>
          <a:ln w="9525" algn="ctr">
            <a:noFill/>
            <a:miter lim="800000"/>
          </a:ln>
          <a:effectLst/>
        </p:spPr>
        <p:txBody>
          <a:bodyPr wrap="none" anchor="ctr"/>
          <a:lstStyle/>
          <a:p>
            <a:endParaRPr lang="zh-CN" altLang="en-US" sz="1350"/>
          </a:p>
        </p:txBody>
      </p:sp>
      <p:pic>
        <p:nvPicPr>
          <p:cNvPr id="10276" name="Picture 36" descr="Picture4"/>
          <p:cNvPicPr>
            <a:picLocks noChangeAspect="1" noChangeArrowheads="1"/>
          </p:cNvPicPr>
          <p:nvPr/>
        </p:nvPicPr>
        <p:blipFill>
          <a:blip r:embed="rId1"/>
          <a:srcRect/>
          <a:stretch>
            <a:fillRect/>
          </a:stretch>
        </p:blipFill>
        <p:spPr bwMode="auto">
          <a:xfrm>
            <a:off x="2131219" y="2152649"/>
            <a:ext cx="506016" cy="431006"/>
          </a:xfrm>
          <a:prstGeom prst="rect">
            <a:avLst/>
          </a:prstGeom>
          <a:noFill/>
        </p:spPr>
      </p:pic>
      <p:pic>
        <p:nvPicPr>
          <p:cNvPr id="10277" name="Picture 37" descr="Picture4"/>
          <p:cNvPicPr>
            <a:picLocks noChangeAspect="1" noChangeArrowheads="1"/>
          </p:cNvPicPr>
          <p:nvPr/>
        </p:nvPicPr>
        <p:blipFill>
          <a:blip r:embed="rId1"/>
          <a:srcRect/>
          <a:stretch>
            <a:fillRect/>
          </a:stretch>
        </p:blipFill>
        <p:spPr bwMode="auto">
          <a:xfrm>
            <a:off x="2128838" y="3901679"/>
            <a:ext cx="507206" cy="429816"/>
          </a:xfrm>
          <a:prstGeom prst="rect">
            <a:avLst/>
          </a:prstGeom>
          <a:noFill/>
        </p:spPr>
      </p:pic>
      <p:sp>
        <p:nvSpPr>
          <p:cNvPr id="10279" name="AutoShape 39"/>
          <p:cNvSpPr>
            <a:spLocks noChangeArrowheads="1"/>
          </p:cNvSpPr>
          <p:nvPr/>
        </p:nvSpPr>
        <p:spPr bwMode="gray">
          <a:xfrm>
            <a:off x="2453879" y="1950243"/>
            <a:ext cx="4343400" cy="342900"/>
          </a:xfrm>
          <a:prstGeom prst="roundRect">
            <a:avLst>
              <a:gd name="adj" fmla="val 16667"/>
            </a:avLst>
          </a:prstGeom>
          <a:solidFill>
            <a:srgbClr val="FEFFFF"/>
          </a:solidFill>
          <a:ln w="28575">
            <a:solidFill>
              <a:schemeClr val="accent2"/>
            </a:solidFill>
            <a:round/>
          </a:ln>
          <a:effectLst/>
        </p:spPr>
        <p:txBody>
          <a:bodyPr wrap="none" anchor="ctr"/>
          <a:lstStyle/>
          <a:p>
            <a:endParaRPr lang="zh-CN" altLang="en-US" sz="1350"/>
          </a:p>
        </p:txBody>
      </p:sp>
      <p:sp>
        <p:nvSpPr>
          <p:cNvPr id="10280" name="AutoShape 40"/>
          <p:cNvSpPr>
            <a:spLocks noChangeArrowheads="1"/>
          </p:cNvSpPr>
          <p:nvPr/>
        </p:nvSpPr>
        <p:spPr bwMode="gray">
          <a:xfrm>
            <a:off x="2453879" y="3711179"/>
            <a:ext cx="4343400" cy="342900"/>
          </a:xfrm>
          <a:prstGeom prst="roundRect">
            <a:avLst>
              <a:gd name="adj" fmla="val 16667"/>
            </a:avLst>
          </a:prstGeom>
          <a:solidFill>
            <a:srgbClr val="FEFFFF"/>
          </a:solidFill>
          <a:ln w="28575">
            <a:solidFill>
              <a:schemeClr val="folHlink"/>
            </a:solidFill>
            <a:round/>
          </a:ln>
          <a:effectLst/>
        </p:spPr>
        <p:txBody>
          <a:bodyPr wrap="none" anchor="ctr"/>
          <a:lstStyle/>
          <a:p>
            <a:endParaRPr lang="zh-CN" altLang="en-US" sz="1350"/>
          </a:p>
        </p:txBody>
      </p:sp>
      <p:sp>
        <p:nvSpPr>
          <p:cNvPr id="10282" name="Text Box 42"/>
          <p:cNvSpPr txBox="1">
            <a:spLocks noChangeArrowheads="1"/>
          </p:cNvSpPr>
          <p:nvPr/>
        </p:nvSpPr>
        <p:spPr bwMode="gray">
          <a:xfrm>
            <a:off x="2396728" y="2357430"/>
            <a:ext cx="4514850" cy="922020"/>
          </a:xfrm>
          <a:prstGeom prst="rect">
            <a:avLst/>
          </a:prstGeom>
          <a:noFill/>
          <a:ln w="9525" algn="ctr">
            <a:noFill/>
            <a:miter lim="800000"/>
          </a:ln>
          <a:effectLst/>
        </p:spPr>
        <p:txBody>
          <a:bodyPr>
            <a:spAutoFit/>
          </a:bodyPr>
          <a:lstStyle/>
          <a:p>
            <a:pPr eaLnBrk="0" hangingPunct="0">
              <a:buFontTx/>
              <a:buChar char="-"/>
            </a:pPr>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的官网网站：</a:t>
            </a:r>
            <a:r>
              <a:rPr lang="en-US" altLang="zh-CN" sz="1350" dirty="0" smtClean="0">
                <a:solidFill>
                  <a:srgbClr val="FEFFFF"/>
                </a:solidFill>
                <a:ea typeface="宋体" panose="02010600030101010101" pitchFamily="2" charset="-122"/>
                <a:hlinkClick r:id="rId2"/>
              </a:rPr>
              <a:t>http://www.python.org</a:t>
            </a:r>
            <a:endParaRPr lang="en-US" altLang="zh-CN" sz="1350" dirty="0" smtClean="0">
              <a:solidFill>
                <a:srgbClr val="FEFFFF"/>
              </a:solidFill>
              <a:ea typeface="宋体" panose="02010600030101010101" pitchFamily="2" charset="-122"/>
            </a:endParaRPr>
          </a:p>
          <a:p>
            <a:pPr eaLnBrk="0" hangingPunct="0">
              <a:buFontTx/>
              <a:buChar char="-"/>
            </a:pPr>
            <a:r>
              <a:rPr lang="en-US" altLang="zh-CN" sz="1350" dirty="0" smtClean="0">
                <a:solidFill>
                  <a:srgbClr val="FEFFFF"/>
                </a:solidFill>
                <a:ea typeface="宋体" panose="02010600030101010101" pitchFamily="2" charset="-122"/>
              </a:rPr>
              <a:t>Unix</a:t>
            </a:r>
            <a:r>
              <a:rPr lang="zh-CN" altLang="en-US" sz="1350" dirty="0" smtClean="0">
                <a:solidFill>
                  <a:srgbClr val="FEFFFF"/>
                </a:solidFill>
                <a:ea typeface="宋体" panose="02010600030101010101" pitchFamily="2" charset="-122"/>
              </a:rPr>
              <a:t>衍生系统可能已经安装了</a:t>
            </a:r>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，在命令行对话框中键入“</a:t>
            </a:r>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”即可显示版本信息。</a:t>
            </a:r>
            <a:endParaRPr lang="en-US" altLang="zh-CN" sz="1350" dirty="0" smtClean="0">
              <a:solidFill>
                <a:srgbClr val="FEFFFF"/>
              </a:solidFill>
              <a:ea typeface="宋体" panose="02010600030101010101" pitchFamily="2" charset="-122"/>
            </a:endParaRPr>
          </a:p>
          <a:p>
            <a:pPr eaLnBrk="0" hangingPunct="0">
              <a:buFontTx/>
              <a:buChar char="-"/>
            </a:pPr>
            <a:r>
              <a:rPr lang="en-US" altLang="zh-CN" sz="1350" dirty="0" smtClean="0">
                <a:solidFill>
                  <a:srgbClr val="FEFFFF"/>
                </a:solidFill>
                <a:ea typeface="宋体" panose="02010600030101010101" pitchFamily="2" charset="-122"/>
              </a:rPr>
              <a:t>Windows</a:t>
            </a:r>
            <a:r>
              <a:rPr lang="zh-CN" altLang="en-US" sz="1350" dirty="0" smtClean="0">
                <a:solidFill>
                  <a:srgbClr val="FEFFFF"/>
                </a:solidFill>
                <a:ea typeface="宋体" panose="02010600030101010101" pitchFamily="2" charset="-122"/>
              </a:rPr>
              <a:t>下安装</a:t>
            </a:r>
            <a:r>
              <a:rPr lang="en-US" altLang="zh-CN" sz="1350" dirty="0" smtClean="0">
                <a:solidFill>
                  <a:srgbClr val="FEFFFF"/>
                </a:solidFill>
                <a:ea typeface="宋体" panose="02010600030101010101" pitchFamily="2" charset="-122"/>
              </a:rPr>
              <a:t>Python</a:t>
            </a:r>
            <a:r>
              <a:rPr lang="zh-CN" altLang="en-US" sz="1350" dirty="0" smtClean="0">
                <a:solidFill>
                  <a:srgbClr val="FEFFFF"/>
                </a:solidFill>
                <a:ea typeface="宋体" panose="02010600030101010101" pitchFamily="2" charset="-122"/>
              </a:rPr>
              <a:t>和安装其他软件一样，很</a:t>
            </a:r>
            <a:r>
              <a:rPr lang="en-US" altLang="zh-CN" sz="1350" dirty="0" smtClean="0">
                <a:solidFill>
                  <a:srgbClr val="FEFFFF"/>
                </a:solidFill>
                <a:ea typeface="宋体" panose="02010600030101010101" pitchFamily="2" charset="-122"/>
              </a:rPr>
              <a:t>easy</a:t>
            </a:r>
            <a:r>
              <a:rPr lang="zh-CN" altLang="en-US" sz="1350" dirty="0" smtClean="0">
                <a:solidFill>
                  <a:srgbClr val="FEFFFF"/>
                </a:solidFill>
                <a:ea typeface="宋体" panose="02010600030101010101" pitchFamily="2" charset="-122"/>
              </a:rPr>
              <a:t>！</a:t>
            </a:r>
            <a:endParaRPr lang="en-US" altLang="zh-CN" sz="1350" dirty="0" smtClean="0">
              <a:solidFill>
                <a:srgbClr val="FEFFFF"/>
              </a:solidFill>
              <a:ea typeface="宋体" panose="02010600030101010101" pitchFamily="2" charset="-122"/>
            </a:endParaRPr>
          </a:p>
        </p:txBody>
      </p:sp>
      <p:sp>
        <p:nvSpPr>
          <p:cNvPr id="10283" name="Text Box 43"/>
          <p:cNvSpPr txBox="1">
            <a:spLocks noChangeArrowheads="1"/>
          </p:cNvSpPr>
          <p:nvPr/>
        </p:nvSpPr>
        <p:spPr bwMode="gray">
          <a:xfrm>
            <a:off x="2396728" y="4204511"/>
            <a:ext cx="4514850" cy="1129665"/>
          </a:xfrm>
          <a:prstGeom prst="rect">
            <a:avLst/>
          </a:prstGeom>
          <a:noFill/>
          <a:ln w="9525" algn="ctr">
            <a:noFill/>
            <a:miter lim="800000"/>
          </a:ln>
          <a:effectLst/>
        </p:spPr>
        <p:txBody>
          <a:bodyPr>
            <a:spAutoFit/>
          </a:bodyPr>
          <a:lstStyle/>
          <a:p>
            <a:pPr eaLnBrk="0" hangingPunct="0">
              <a:buFontTx/>
              <a:buChar char="-"/>
            </a:pPr>
            <a:r>
              <a:rPr lang="en-US" altLang="zh-CN" sz="1350" dirty="0" smtClean="0">
                <a:solidFill>
                  <a:srgbClr val="FEFFFF"/>
                </a:solidFill>
                <a:ea typeface="宋体" panose="02010600030101010101" pitchFamily="2" charset="-122"/>
              </a:rPr>
              <a:t>Python3.x</a:t>
            </a:r>
            <a:r>
              <a:rPr lang="zh-CN" altLang="en-US" sz="1350" dirty="0" smtClean="0">
                <a:solidFill>
                  <a:srgbClr val="FEFFFF"/>
                </a:solidFill>
                <a:ea typeface="宋体" panose="02010600030101010101" pitchFamily="2" charset="-122"/>
              </a:rPr>
              <a:t>现在的性能低一些，</a:t>
            </a:r>
            <a:r>
              <a:rPr lang="en-US" altLang="zh-CN" sz="1350" dirty="0" smtClean="0">
                <a:solidFill>
                  <a:srgbClr val="FEFFFF"/>
                </a:solidFill>
                <a:ea typeface="宋体" panose="02010600030101010101" pitchFamily="2" charset="-122"/>
              </a:rPr>
              <a:t>15%</a:t>
            </a:r>
            <a:r>
              <a:rPr lang="zh-CN" altLang="en-US" sz="1350" dirty="0" smtClean="0">
                <a:solidFill>
                  <a:srgbClr val="FEFFFF"/>
                </a:solidFill>
                <a:ea typeface="宋体" panose="02010600030101010101" pitchFamily="2" charset="-122"/>
              </a:rPr>
              <a:t>左右。</a:t>
            </a:r>
            <a:endParaRPr lang="en-US" altLang="zh-CN" sz="1350" dirty="0" smtClean="0">
              <a:solidFill>
                <a:srgbClr val="FEFFFF"/>
              </a:solidFill>
              <a:ea typeface="宋体" panose="02010600030101010101" pitchFamily="2" charset="-122"/>
            </a:endParaRPr>
          </a:p>
          <a:p>
            <a:pPr eaLnBrk="0" hangingPunct="0">
              <a:buFontTx/>
              <a:buChar char="-"/>
            </a:pPr>
            <a:r>
              <a:rPr lang="zh-CN" altLang="en-US" sz="1350" b="0" dirty="0" smtClean="0">
                <a:solidFill>
                  <a:srgbClr val="FEFFFF"/>
                </a:solidFill>
                <a:ea typeface="宋体" panose="02010600030101010101" pitchFamily="2" charset="-122"/>
              </a:rPr>
              <a:t>编码方面：</a:t>
            </a:r>
            <a:r>
              <a:rPr lang="en-US" altLang="zh-CN" sz="1350" b="0" dirty="0" smtClean="0">
                <a:solidFill>
                  <a:srgbClr val="FEFFFF"/>
                </a:solidFill>
                <a:ea typeface="宋体" panose="02010600030101010101" pitchFamily="2" charset="-122"/>
              </a:rPr>
              <a:t>Python3.x</a:t>
            </a:r>
            <a:r>
              <a:rPr lang="zh-CN" altLang="en-US" sz="1350" b="0" dirty="0" smtClean="0">
                <a:solidFill>
                  <a:srgbClr val="FEFFFF"/>
                </a:solidFill>
                <a:ea typeface="宋体" panose="02010600030101010101" pitchFamily="2" charset="-122"/>
              </a:rPr>
              <a:t>默认</a:t>
            </a:r>
            <a:r>
              <a:rPr lang="en-US" altLang="zh-CN" sz="1350" b="0" dirty="0" smtClean="0">
                <a:solidFill>
                  <a:srgbClr val="FEFFFF"/>
                </a:solidFill>
                <a:ea typeface="宋体" panose="02010600030101010101" pitchFamily="2" charset="-122"/>
              </a:rPr>
              <a:t>utf-8</a:t>
            </a:r>
            <a:r>
              <a:rPr lang="zh-CN" altLang="en-US" sz="1350" b="0" dirty="0" smtClean="0">
                <a:solidFill>
                  <a:srgbClr val="FEFFFF"/>
                </a:solidFill>
                <a:ea typeface="宋体" panose="02010600030101010101" pitchFamily="2" charset="-122"/>
              </a:rPr>
              <a:t>。</a:t>
            </a:r>
            <a:endParaRPr lang="en-US" altLang="zh-CN" sz="1350" b="0" dirty="0" smtClean="0">
              <a:solidFill>
                <a:srgbClr val="FEFFFF"/>
              </a:solidFill>
              <a:ea typeface="宋体" panose="02010600030101010101" pitchFamily="2" charset="-122"/>
            </a:endParaRPr>
          </a:p>
          <a:p>
            <a:pPr eaLnBrk="0" hangingPunct="0">
              <a:buFontTx/>
              <a:buChar char="-"/>
            </a:pPr>
            <a:r>
              <a:rPr lang="zh-CN" altLang="en-US" sz="1350" b="0" dirty="0" smtClean="0">
                <a:solidFill>
                  <a:srgbClr val="FEFFFF"/>
                </a:solidFill>
                <a:ea typeface="宋体" panose="02010600030101010101" pitchFamily="2" charset="-122"/>
              </a:rPr>
              <a:t>语法方面有改动，数据类型方面有调整。</a:t>
            </a:r>
            <a:endParaRPr lang="en-US" altLang="zh-CN" sz="1350" b="0" dirty="0" smtClean="0">
              <a:solidFill>
                <a:srgbClr val="FEFFFF"/>
              </a:solidFill>
              <a:ea typeface="宋体" panose="02010600030101010101" pitchFamily="2" charset="-122"/>
            </a:endParaRPr>
          </a:p>
          <a:p>
            <a:pPr eaLnBrk="0" hangingPunct="0">
              <a:buFontTx/>
              <a:buChar char="-"/>
            </a:pPr>
            <a:r>
              <a:rPr lang="zh-CN" altLang="en-US" sz="1350" b="0" dirty="0" smtClean="0">
                <a:solidFill>
                  <a:srgbClr val="FEFFFF"/>
                </a:solidFill>
                <a:ea typeface="宋体" panose="02010600030101010101" pitchFamily="2" charset="-122"/>
              </a:rPr>
              <a:t>面向对象、异常处理和模块等方面也有改动。</a:t>
            </a:r>
            <a:endParaRPr lang="en-US" altLang="zh-CN" sz="1350" b="0" dirty="0" smtClean="0">
              <a:solidFill>
                <a:srgbClr val="FEFFFF"/>
              </a:solidFill>
              <a:ea typeface="宋体" panose="02010600030101010101" pitchFamily="2" charset="-122"/>
            </a:endParaRPr>
          </a:p>
          <a:p>
            <a:pPr eaLnBrk="0" hangingPunct="0">
              <a:buFontTx/>
              <a:buChar char="-"/>
            </a:pPr>
            <a:r>
              <a:rPr lang="zh-CN" altLang="en-US" sz="1350" b="0" dirty="0" smtClean="0">
                <a:solidFill>
                  <a:srgbClr val="FEFFFF"/>
                </a:solidFill>
                <a:ea typeface="宋体" panose="02010600030101010101" pitchFamily="2" charset="-122"/>
              </a:rPr>
              <a:t>根据之前的学习开发经验，本教学使用</a:t>
            </a:r>
            <a:r>
              <a:rPr lang="en-US" altLang="zh-CN" sz="1350" b="0" dirty="0" smtClean="0">
                <a:solidFill>
                  <a:srgbClr val="FEFFFF"/>
                </a:solidFill>
                <a:ea typeface="宋体" panose="02010600030101010101" pitchFamily="2" charset="-122"/>
              </a:rPr>
              <a:t>Python2.x</a:t>
            </a:r>
            <a:r>
              <a:rPr lang="zh-CN" altLang="en-US" sz="1350" b="0" dirty="0" smtClean="0">
                <a:solidFill>
                  <a:srgbClr val="FEFFFF"/>
                </a:solidFill>
                <a:ea typeface="宋体" panose="02010600030101010101" pitchFamily="2" charset="-122"/>
              </a:rPr>
              <a:t>。</a:t>
            </a:r>
            <a:endParaRPr lang="en-US" altLang="zh-CN" sz="1350" b="0" dirty="0">
              <a:solidFill>
                <a:srgbClr val="FEFFFF"/>
              </a:solidFill>
              <a:ea typeface="宋体" panose="02010600030101010101" pitchFamily="2" charset="-122"/>
            </a:endParaRPr>
          </a:p>
        </p:txBody>
      </p:sp>
      <p:sp>
        <p:nvSpPr>
          <p:cNvPr id="10285" name="Rectangle 45"/>
          <p:cNvSpPr>
            <a:spLocks noChangeArrowheads="1"/>
          </p:cNvSpPr>
          <p:nvPr/>
        </p:nvSpPr>
        <p:spPr bwMode="black">
          <a:xfrm>
            <a:off x="2739628" y="1950243"/>
            <a:ext cx="3771900" cy="368300"/>
          </a:xfrm>
          <a:prstGeom prst="rect">
            <a:avLst/>
          </a:prstGeom>
          <a:noFill/>
          <a:ln w="9525">
            <a:noFill/>
            <a:miter lim="800000"/>
          </a:ln>
          <a:effectLst/>
        </p:spPr>
        <p:txBody>
          <a:bodyPr>
            <a:spAutoFit/>
          </a:bodyPr>
          <a:lstStyle/>
          <a:p>
            <a:pPr algn="ctr">
              <a:lnSpc>
                <a:spcPct val="120000"/>
              </a:lnSpc>
            </a:pPr>
            <a:r>
              <a:rPr lang="en-US" altLang="zh-CN" sz="1500" dirty="0" smtClean="0">
                <a:solidFill>
                  <a:schemeClr val="accent6">
                    <a:lumMod val="75000"/>
                  </a:schemeClr>
                </a:solidFill>
                <a:ea typeface="宋体" panose="02010600030101010101" pitchFamily="2" charset="-122"/>
              </a:rPr>
              <a:t>Python </a:t>
            </a:r>
            <a:r>
              <a:rPr lang="zh-CN" altLang="en-US" sz="1500" dirty="0" smtClean="0">
                <a:solidFill>
                  <a:schemeClr val="accent6">
                    <a:lumMod val="75000"/>
                  </a:schemeClr>
                </a:solidFill>
                <a:ea typeface="宋体" panose="02010600030101010101" pitchFamily="2" charset="-122"/>
              </a:rPr>
              <a:t>下载与安装</a:t>
            </a:r>
            <a:endParaRPr lang="en-US" altLang="zh-CN" sz="1500" dirty="0">
              <a:solidFill>
                <a:schemeClr val="accent6">
                  <a:lumMod val="75000"/>
                </a:schemeClr>
              </a:solidFill>
              <a:ea typeface="宋体" panose="02010600030101010101" pitchFamily="2" charset="-122"/>
            </a:endParaRPr>
          </a:p>
        </p:txBody>
      </p:sp>
      <p:sp>
        <p:nvSpPr>
          <p:cNvPr id="10286" name="Rectangle 46"/>
          <p:cNvSpPr>
            <a:spLocks noChangeArrowheads="1"/>
          </p:cNvSpPr>
          <p:nvPr/>
        </p:nvSpPr>
        <p:spPr bwMode="black">
          <a:xfrm>
            <a:off x="2739628" y="3718323"/>
            <a:ext cx="3771900" cy="368300"/>
          </a:xfrm>
          <a:prstGeom prst="rect">
            <a:avLst/>
          </a:prstGeom>
          <a:noFill/>
          <a:ln w="9525">
            <a:noFill/>
            <a:miter lim="800000"/>
          </a:ln>
          <a:effectLst/>
        </p:spPr>
        <p:txBody>
          <a:bodyPr>
            <a:spAutoFit/>
          </a:bodyPr>
          <a:lstStyle/>
          <a:p>
            <a:pPr algn="ctr">
              <a:lnSpc>
                <a:spcPct val="120000"/>
              </a:lnSpc>
            </a:pPr>
            <a:r>
              <a:rPr lang="en-US" altLang="zh-CN" sz="1500" dirty="0" smtClean="0">
                <a:solidFill>
                  <a:schemeClr val="accent3">
                    <a:lumMod val="25000"/>
                  </a:schemeClr>
                </a:solidFill>
                <a:ea typeface="宋体" panose="02010600030101010101" pitchFamily="2" charset="-122"/>
              </a:rPr>
              <a:t>Python2.x  </a:t>
            </a:r>
            <a:r>
              <a:rPr lang="en-US" altLang="zh-CN" sz="1500" dirty="0" err="1" smtClean="0">
                <a:solidFill>
                  <a:schemeClr val="accent3">
                    <a:lumMod val="25000"/>
                  </a:schemeClr>
                </a:solidFill>
                <a:ea typeface="宋体" panose="02010600030101010101" pitchFamily="2" charset="-122"/>
              </a:rPr>
              <a:t>vs</a:t>
            </a:r>
            <a:r>
              <a:rPr lang="en-US" altLang="zh-CN" sz="1500" dirty="0" smtClean="0">
                <a:solidFill>
                  <a:schemeClr val="accent3">
                    <a:lumMod val="25000"/>
                  </a:schemeClr>
                </a:solidFill>
                <a:ea typeface="宋体" panose="02010600030101010101" pitchFamily="2" charset="-122"/>
              </a:rPr>
              <a:t>  Python 3.x</a:t>
            </a:r>
            <a:endParaRPr lang="en-US" altLang="zh-CN" sz="1500" dirty="0">
              <a:solidFill>
                <a:schemeClr val="accent3">
                  <a:lumMod val="25000"/>
                </a:schemeClr>
              </a:solidFill>
              <a:ea typeface="宋体" panose="02010600030101010101" pitchFamily="2" charset="-122"/>
            </a:endParaRPr>
          </a:p>
        </p:txBody>
      </p:sp>
    </p:spTree>
  </p:cSld>
  <p:clrMapOvr>
    <a:masterClrMapping/>
  </p:clrMapOvr>
  <p:transition spd="med">
    <p:push/>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42888"/>
            <a:ext cx="7886700" cy="8905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2.5  </a:t>
            </a:r>
            <a:r>
              <a:rPr lang="zh-CN" altLang="zh-CN" dirty="0">
                <a:effectLst>
                  <a:outerShdw blurRad="38100" dist="38100" dir="2700000">
                    <a:srgbClr val="000000"/>
                  </a:outerShdw>
                </a:effectLst>
              </a:rPr>
              <a:t>表</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达</a:t>
            </a:r>
            <a:r>
              <a:rPr lang="en-US" altLang="zh-CN" dirty="0">
                <a:effectLst>
                  <a:outerShdw blurRad="38100" dist="38100" dir="2700000">
                    <a:srgbClr val="000000"/>
                  </a:outerShdw>
                </a:effectLst>
              </a:rPr>
              <a:t>  </a:t>
            </a:r>
            <a:r>
              <a:rPr lang="zh-CN" altLang="zh-CN" dirty="0">
                <a:effectLst>
                  <a:outerShdw blurRad="38100" dist="38100" dir="2700000">
                    <a:srgbClr val="000000"/>
                  </a:outerShdw>
                </a:effectLst>
              </a:rPr>
              <a:t>式</a:t>
            </a:r>
            <a:endParaRPr lang="zh-CN" altLang="en-US" dirty="0">
              <a:effectLst>
                <a:outerShdw blurRad="38100" dist="38100" dir="2700000">
                  <a:srgbClr val="000000"/>
                </a:outerShdw>
              </a:effectLst>
            </a:endParaRPr>
          </a:p>
        </p:txBody>
      </p:sp>
      <p:sp>
        <p:nvSpPr>
          <p:cNvPr id="3" name="内容占位符 2"/>
          <p:cNvSpPr>
            <a:spLocks noGrp="1"/>
          </p:cNvSpPr>
          <p:nvPr>
            <p:ph idx="1"/>
          </p:nvPr>
        </p:nvSpPr>
        <p:spPr>
          <a:xfrm>
            <a:off x="628650" y="1133475"/>
            <a:ext cx="7886700" cy="5457825"/>
          </a:xfrm>
        </p:spPr>
        <p:txBody>
          <a:bodyPr vert="horz" wrap="square" lIns="91440" tIns="45720" rIns="91440" bIns="45720" numCol="1" anchor="t" anchorCtr="0" compatLnSpc="1"/>
          <a:p>
            <a:pPr>
              <a:lnSpc>
                <a:spcPct val="80000"/>
              </a:lnSpc>
            </a:pPr>
            <a:r>
              <a:rPr lang="zh-CN" altLang="zh-CN" sz="2700" dirty="0"/>
              <a:t>表达式是值、变量和操作符的组合。单独一个值也被看作一个表达式。单独的变量也可以看作一个表达式。</a:t>
            </a:r>
            <a:endParaRPr lang="en-US" altLang="zh-CN" sz="2700" dirty="0"/>
          </a:p>
          <a:p>
            <a:pPr>
              <a:lnSpc>
                <a:spcPct val="80000"/>
              </a:lnSpc>
            </a:pPr>
            <a:r>
              <a:rPr lang="zh-CN" altLang="zh-CN" sz="2700" dirty="0"/>
              <a:t>表达式和语句一般不容易区分，很多人会将两者混在一起。那么语句和表达式之间有什么区别？</a:t>
            </a:r>
            <a:endParaRPr lang="en-US" altLang="zh-CN" sz="2700" dirty="0"/>
          </a:p>
          <a:p>
            <a:pPr>
              <a:lnSpc>
                <a:spcPct val="80000"/>
              </a:lnSpc>
            </a:pPr>
            <a:r>
              <a:rPr lang="zh-CN" altLang="zh-CN" sz="2700" dirty="0"/>
              <a:t>表达式是某事，而语句是做某事，说的通俗点就是告诉计算机做什么。比如</a:t>
            </a:r>
            <a:r>
              <a:rPr lang="en-US" altLang="zh-CN" sz="2700" dirty="0"/>
              <a:t>3*3</a:t>
            </a:r>
            <a:r>
              <a:rPr lang="zh-CN" altLang="zh-CN" sz="2700" dirty="0"/>
              <a:t>是</a:t>
            </a:r>
            <a:r>
              <a:rPr lang="en-US" altLang="zh-CN" sz="2700" dirty="0"/>
              <a:t>9</a:t>
            </a:r>
            <a:r>
              <a:rPr lang="zh-CN" altLang="zh-CN" sz="2700" dirty="0"/>
              <a:t>，而</a:t>
            </a:r>
            <a:r>
              <a:rPr lang="en-US" altLang="zh-CN" sz="2700" dirty="0"/>
              <a:t>print(3*3)</a:t>
            </a:r>
            <a:r>
              <a:rPr lang="zh-CN" altLang="zh-CN" sz="2700" dirty="0"/>
              <a:t>打印出来是</a:t>
            </a:r>
            <a:r>
              <a:rPr lang="en-US" altLang="zh-CN" sz="2700" dirty="0"/>
              <a:t>9</a:t>
            </a:r>
            <a:r>
              <a:rPr lang="zh-CN" altLang="zh-CN" sz="2700" dirty="0"/>
              <a:t>。那么区别在哪里？</a:t>
            </a:r>
            <a:endParaRPr lang="en-US" altLang="zh-CN" sz="2700" dirty="0"/>
          </a:p>
          <a:p>
            <a:pPr>
              <a:lnSpc>
                <a:spcPct val="80000"/>
              </a:lnSpc>
            </a:pPr>
            <a:r>
              <a:rPr lang="zh-CN" altLang="zh-CN" sz="2700" dirty="0"/>
              <a:t>比如我们在交互模式下输入如下：</a:t>
            </a:r>
            <a:endParaRPr lang="zh-CN" altLang="zh-CN" sz="2700" dirty="0"/>
          </a:p>
          <a:p>
            <a:pPr>
              <a:lnSpc>
                <a:spcPct val="80000"/>
              </a:lnSpc>
            </a:pPr>
            <a:r>
              <a:rPr lang="en-US" altLang="zh-CN" sz="2700" dirty="0"/>
              <a:t>&gt;&gt;&gt; 3*3</a:t>
            </a:r>
            <a:endParaRPr lang="zh-CN" altLang="zh-CN" sz="2700" dirty="0"/>
          </a:p>
          <a:p>
            <a:pPr>
              <a:lnSpc>
                <a:spcPct val="80000"/>
              </a:lnSpc>
            </a:pPr>
            <a:r>
              <a:rPr lang="en-US" altLang="zh-CN" sz="2700" dirty="0"/>
              <a:t>9</a:t>
            </a:r>
            <a:endParaRPr lang="zh-CN" altLang="zh-CN" sz="2700" dirty="0"/>
          </a:p>
          <a:p>
            <a:pPr>
              <a:lnSpc>
                <a:spcPct val="80000"/>
              </a:lnSpc>
            </a:pPr>
            <a:r>
              <a:rPr lang="en-US" altLang="zh-CN" sz="2700" dirty="0"/>
              <a:t>&gt;&gt;&gt; print(3*3)</a:t>
            </a:r>
            <a:endParaRPr lang="zh-CN" altLang="zh-CN" sz="2700" dirty="0"/>
          </a:p>
          <a:p>
            <a:pPr>
              <a:lnSpc>
                <a:spcPct val="80000"/>
              </a:lnSpc>
            </a:pPr>
            <a:r>
              <a:rPr lang="en-US" altLang="zh-CN" sz="2700" dirty="0"/>
              <a:t>9</a:t>
            </a:r>
            <a:endParaRPr lang="zh-CN" altLang="en-US" sz="2700" dirty="0"/>
          </a:p>
        </p:txBody>
      </p:sp>
    </p:spTree>
  </p:cSld>
  <p:clrMapOvr>
    <a:masterClrMapping/>
  </p:clrMapOvr>
  <p:transition spd="med">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19075"/>
            <a:ext cx="7886700" cy="6638925"/>
          </a:xfrm>
        </p:spPr>
        <p:txBody>
          <a:bodyPr vert="horz" wrap="square" lIns="91440" tIns="45720" rIns="91440" bIns="45720" numCol="1" anchor="t" anchorCtr="0" compatLnSpc="1"/>
          <a:p>
            <a:pPr>
              <a:lnSpc>
                <a:spcPct val="80000"/>
              </a:lnSpc>
            </a:pPr>
            <a:r>
              <a:rPr lang="zh-CN" altLang="zh-CN" sz="2700" dirty="0"/>
              <a:t>在交互模式下，其结果都是一样的。但这只是因为解释器总是把所有表达式的值打印出来而已（其内部都使用了相同的函数对结果进行呈现，后面会有细致的介绍）。一般情况下，</a:t>
            </a:r>
            <a:r>
              <a:rPr lang="en-US" altLang="zh-CN" sz="2700" dirty="0"/>
              <a:t>Python</a:t>
            </a:r>
            <a:r>
              <a:rPr lang="zh-CN" altLang="zh-CN" sz="2700" dirty="0"/>
              <a:t>不会这么做，毕竟</a:t>
            </a:r>
            <a:r>
              <a:rPr lang="en-US" altLang="zh-CN" sz="2700" dirty="0"/>
              <a:t>3*3</a:t>
            </a:r>
            <a:r>
              <a:rPr lang="zh-CN" altLang="zh-CN" sz="2700" dirty="0"/>
              <a:t>这样的表达式并不能做什么有趣的事情，而编写</a:t>
            </a:r>
            <a:r>
              <a:rPr lang="en-US" altLang="zh-CN" sz="2700" dirty="0"/>
              <a:t>print(3*3)</a:t>
            </a:r>
            <a:r>
              <a:rPr lang="zh-CN" altLang="zh-CN" sz="2700" dirty="0"/>
              <a:t>会有一个显示的</a:t>
            </a:r>
            <a:r>
              <a:rPr lang="zh-CN" altLang="en-US" sz="2700" dirty="0"/>
              <a:t>。</a:t>
            </a:r>
            <a:endParaRPr lang="en-US" altLang="zh-CN" sz="2700" dirty="0"/>
          </a:p>
          <a:p>
            <a:pPr>
              <a:lnSpc>
                <a:spcPct val="80000"/>
              </a:lnSpc>
            </a:pPr>
            <a:r>
              <a:rPr lang="zh-CN" altLang="zh-CN" sz="2700" dirty="0"/>
              <a:t>语句和表达式之间的区别在赋值时会表现的更加明显一些。因为语句不是表达式，所以没有值可供交互式解释器打印出来。比如在交互模式下输入如下：</a:t>
            </a:r>
            <a:endParaRPr lang="zh-CN" altLang="zh-CN" sz="2700" dirty="0"/>
          </a:p>
          <a:p>
            <a:pPr>
              <a:lnSpc>
                <a:spcPct val="80000"/>
              </a:lnSpc>
            </a:pPr>
            <a:r>
              <a:rPr lang="en-US" altLang="zh-CN" sz="2700" dirty="0"/>
              <a:t>&gt;&gt;&gt; a=100</a:t>
            </a:r>
            <a:endParaRPr lang="zh-CN" altLang="zh-CN" sz="2700" dirty="0"/>
          </a:p>
          <a:p>
            <a:pPr>
              <a:lnSpc>
                <a:spcPct val="80000"/>
              </a:lnSpc>
            </a:pPr>
            <a:r>
              <a:rPr lang="en-US" altLang="zh-CN" sz="2700" dirty="0"/>
              <a:t>&gt;&gt;&gt; </a:t>
            </a:r>
            <a:endParaRPr lang="zh-CN" altLang="zh-CN" sz="2700" dirty="0"/>
          </a:p>
          <a:p>
            <a:pPr>
              <a:lnSpc>
                <a:spcPct val="80000"/>
              </a:lnSpc>
            </a:pPr>
            <a:r>
              <a:rPr lang="en-US" altLang="zh-CN" sz="2700" dirty="0"/>
              <a:t>&gt;&gt;&gt; 10*10</a:t>
            </a:r>
            <a:endParaRPr lang="zh-CN" altLang="zh-CN" sz="2700" dirty="0"/>
          </a:p>
          <a:p>
            <a:pPr>
              <a:lnSpc>
                <a:spcPct val="80000"/>
              </a:lnSpc>
            </a:pPr>
            <a:r>
              <a:rPr lang="en-US" altLang="zh-CN" sz="2700" dirty="0"/>
              <a:t>100</a:t>
            </a:r>
            <a:r>
              <a:rPr lang="zh-CN" altLang="zh-CN" sz="2700" dirty="0"/>
              <a:t>打印出</a:t>
            </a:r>
            <a:r>
              <a:rPr lang="en-US" altLang="zh-CN" sz="2700" dirty="0"/>
              <a:t>9</a:t>
            </a:r>
            <a:r>
              <a:rPr lang="zh-CN" altLang="zh-CN" sz="2700" dirty="0"/>
              <a:t>的结果。</a:t>
            </a:r>
            <a:endParaRPr lang="en-US" altLang="zh-CN" sz="2700" dirty="0"/>
          </a:p>
          <a:p>
            <a:pPr>
              <a:lnSpc>
                <a:spcPct val="80000"/>
              </a:lnSpc>
            </a:pPr>
            <a:r>
              <a:rPr lang="zh-CN" altLang="zh-CN" sz="2700" dirty="0"/>
              <a:t>赋值语句输入完成后，下面立刻出现了新的提示输入符。而表达式输入完成后，下面立刻得到了结果。不过对于赋值语句，有些东西已经变了，变量</a:t>
            </a:r>
            <a:r>
              <a:rPr lang="en-US" altLang="zh-CN" sz="2700" dirty="0"/>
              <a:t>a</a:t>
            </a:r>
            <a:r>
              <a:rPr lang="zh-CN" altLang="zh-CN" sz="2700" dirty="0"/>
              <a:t>现在绑定了一个值</a:t>
            </a:r>
            <a:r>
              <a:rPr lang="en-US" altLang="zh-CN" sz="2700" dirty="0"/>
              <a:t>100</a:t>
            </a:r>
            <a:r>
              <a:rPr lang="zh-CN" altLang="zh-CN" sz="2700" dirty="0"/>
              <a:t>。</a:t>
            </a:r>
            <a:endParaRPr lang="zh-CN" altLang="en-US" sz="2700" dirty="0"/>
          </a:p>
        </p:txBody>
      </p:sp>
    </p:spTree>
  </p:cSld>
  <p:clrMapOvr>
    <a:masterClrMapping/>
  </p:clrMapOvr>
  <p:transition spd="med">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内容占位符 2"/>
          <p:cNvSpPr>
            <a:spLocks noGrp="1"/>
          </p:cNvSpPr>
          <p:nvPr>
            <p:ph idx="1"/>
          </p:nvPr>
        </p:nvSpPr>
        <p:spPr>
          <a:xfrm>
            <a:off x="628650" y="1071563"/>
            <a:ext cx="7886700" cy="5105400"/>
          </a:xfrm>
        </p:spPr>
        <p:txBody>
          <a:bodyPr vert="horz" wrap="square" lIns="91440" tIns="45720" rIns="91440" bIns="45720" anchor="t"/>
          <a:p>
            <a:r>
              <a:rPr lang="zh-CN" altLang="zh-CN" dirty="0"/>
              <a:t>这个是语句特性的一般定义：</a:t>
            </a:r>
            <a:r>
              <a:rPr lang="zh-CN" altLang="zh-CN" b="1" dirty="0">
                <a:solidFill>
                  <a:srgbClr val="FF0000"/>
                </a:solidFill>
              </a:rPr>
              <a:t>它们改变了事物</a:t>
            </a:r>
            <a:r>
              <a:rPr lang="zh-CN" altLang="zh-CN" dirty="0"/>
              <a:t>。比如，赋值语句改变了变量，</a:t>
            </a:r>
            <a:r>
              <a:rPr lang="en-US" altLang="zh-CN" dirty="0"/>
              <a:t>print</a:t>
            </a:r>
            <a:r>
              <a:rPr lang="zh-CN" altLang="zh-CN" dirty="0"/>
              <a:t>语句改变了屏幕显示的内容。</a:t>
            </a:r>
            <a:endParaRPr lang="en-US" altLang="zh-CN" dirty="0"/>
          </a:p>
          <a:p>
            <a:r>
              <a:rPr lang="zh-CN" altLang="zh-CN" dirty="0"/>
              <a:t>赋值语句可能是任何计算机程序设计语言中最重要的语句类型，尽管现在还难以说清它们的重要性。</a:t>
            </a:r>
            <a:endParaRPr lang="zh-CN" altLang="en-US" dirty="0"/>
          </a:p>
        </p:txBody>
      </p:sp>
    </p:spTree>
  </p:cSld>
  <p:clrMapOvr>
    <a:masterClrMapping/>
  </p:clrMapOvr>
  <p:transition spd="med">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87325"/>
            <a:ext cx="7886700" cy="11636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  </a:t>
            </a:r>
            <a:r>
              <a:rPr lang="zh-CN" altLang="zh-CN" dirty="0">
                <a:effectLst>
                  <a:outerShdw blurRad="38100" dist="38100" dir="2700000">
                    <a:srgbClr val="000000"/>
                  </a:outerShdw>
                </a:effectLst>
              </a:rPr>
              <a:t>运算符和操作对象</a:t>
            </a:r>
            <a:endParaRPr lang="zh-CN" altLang="en-US" dirty="0">
              <a:effectLst>
                <a:outerShdw blurRad="38100" dist="38100" dir="2700000">
                  <a:srgbClr val="000000"/>
                </a:outerShdw>
              </a:effectLst>
            </a:endParaRPr>
          </a:p>
        </p:txBody>
      </p:sp>
      <p:sp>
        <p:nvSpPr>
          <p:cNvPr id="77827" name="内容占位符 2"/>
          <p:cNvSpPr>
            <a:spLocks noGrp="1"/>
          </p:cNvSpPr>
          <p:nvPr>
            <p:ph idx="1"/>
          </p:nvPr>
        </p:nvSpPr>
        <p:spPr>
          <a:xfrm>
            <a:off x="628650" y="1501775"/>
            <a:ext cx="7886700" cy="4675188"/>
          </a:xfrm>
        </p:spPr>
        <p:txBody>
          <a:bodyPr vert="horz" wrap="square" lIns="91440" tIns="45720" rIns="91440" bIns="45720" anchor="t"/>
          <a:p>
            <a:r>
              <a:rPr lang="zh-CN" altLang="zh-CN" dirty="0"/>
              <a:t>运算符和操作对象是计算机中比较常见的，任何的计算，都涉及到运算符和操作对象。本节将介绍</a:t>
            </a:r>
            <a:r>
              <a:rPr lang="en-US" altLang="zh-CN" dirty="0"/>
              <a:t>Python</a:t>
            </a:r>
            <a:r>
              <a:rPr lang="zh-CN" altLang="zh-CN" dirty="0"/>
              <a:t>中的运算符和操作对象。</a:t>
            </a:r>
            <a:endParaRPr lang="zh-CN" altLang="en-US" dirty="0"/>
          </a:p>
        </p:txBody>
      </p:sp>
    </p:spTree>
  </p:cSld>
  <p:clrMapOvr>
    <a:masterClrMapping/>
  </p:clrMapOvr>
  <p:transition spd="med">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9058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2.6.1  </a:t>
            </a:r>
            <a:r>
              <a:rPr lang="zh-CN" altLang="zh-CN" dirty="0">
                <a:effectLst>
                  <a:outerShdw blurRad="38100" dist="38100" dir="2700000">
                    <a:srgbClr val="000000"/>
                  </a:outerShdw>
                </a:effectLst>
              </a:rPr>
              <a:t>什么是运算符和操作对象</a:t>
            </a:r>
            <a:endParaRPr lang="zh-CN" altLang="en-US" dirty="0">
              <a:effectLst>
                <a:outerShdw blurRad="38100" dist="38100" dir="2700000">
                  <a:srgbClr val="000000"/>
                </a:outerShdw>
              </a:effectLst>
            </a:endParaRPr>
          </a:p>
        </p:txBody>
      </p:sp>
      <p:sp>
        <p:nvSpPr>
          <p:cNvPr id="78851" name="内容占位符 2"/>
          <p:cNvSpPr>
            <a:spLocks noGrp="1"/>
          </p:cNvSpPr>
          <p:nvPr>
            <p:ph idx="1"/>
          </p:nvPr>
        </p:nvSpPr>
        <p:spPr>
          <a:xfrm>
            <a:off x="628650" y="1255713"/>
            <a:ext cx="7886700" cy="5732462"/>
          </a:xfrm>
        </p:spPr>
        <p:txBody>
          <a:bodyPr vert="horz" wrap="square" lIns="91440" tIns="45720" rIns="91440" bIns="45720" anchor="t"/>
          <a:p>
            <a:r>
              <a:rPr lang="zh-CN" altLang="zh-CN" sz="2800" dirty="0"/>
              <a:t>运算符我知道，我们前面学习的加（</a:t>
            </a:r>
            <a:r>
              <a:rPr lang="en-US" altLang="zh-CN" sz="2800" dirty="0"/>
              <a:t>+</a:t>
            </a:r>
            <a:r>
              <a:rPr lang="zh-CN" altLang="zh-CN" sz="2800" dirty="0"/>
              <a:t>）、减（</a:t>
            </a:r>
            <a:r>
              <a:rPr lang="en-US" altLang="zh-CN" sz="2800" dirty="0"/>
              <a:t>-</a:t>
            </a:r>
            <a:r>
              <a:rPr lang="zh-CN" altLang="zh-CN" sz="2800" dirty="0"/>
              <a:t>）、乘（</a:t>
            </a:r>
            <a:r>
              <a:rPr lang="en-US" altLang="zh-CN" sz="2800" dirty="0"/>
              <a:t>*</a:t>
            </a:r>
            <a:r>
              <a:rPr lang="zh-CN" altLang="zh-CN" sz="2800" dirty="0"/>
              <a:t>）、除（</a:t>
            </a:r>
            <a:r>
              <a:rPr lang="en-US" altLang="zh-CN" sz="2800" dirty="0"/>
              <a:t>/</a:t>
            </a:r>
            <a:r>
              <a:rPr lang="zh-CN" altLang="zh-CN" sz="2800" dirty="0"/>
              <a:t>）、地板除（</a:t>
            </a:r>
            <a:r>
              <a:rPr lang="en-US" altLang="zh-CN" sz="2800" dirty="0"/>
              <a:t>//</a:t>
            </a:r>
            <a:r>
              <a:rPr lang="zh-CN" altLang="zh-CN" sz="2800" dirty="0"/>
              <a:t>）、取余（</a:t>
            </a:r>
            <a:r>
              <a:rPr lang="en-US" altLang="zh-CN" sz="2800" dirty="0"/>
              <a:t>%</a:t>
            </a:r>
            <a:r>
              <a:rPr lang="zh-CN" altLang="zh-CN" sz="2800" dirty="0"/>
              <a:t>）等都是运算符，是一些特殊符号的集合。操作对象就是由运算符连接起来的对象。</a:t>
            </a:r>
            <a:endParaRPr lang="en-US" altLang="zh-CN" sz="2800" dirty="0"/>
          </a:p>
          <a:p>
            <a:r>
              <a:rPr lang="en-US" altLang="zh-CN" sz="2800" dirty="0"/>
              <a:t>Python</a:t>
            </a:r>
            <a:r>
              <a:rPr lang="zh-CN" altLang="zh-CN" sz="2800" dirty="0"/>
              <a:t>支持以下</a:t>
            </a:r>
            <a:r>
              <a:rPr lang="en-US" altLang="zh-CN" sz="2800" dirty="0"/>
              <a:t>8</a:t>
            </a:r>
            <a:r>
              <a:rPr lang="zh-CN" altLang="zh-CN" sz="2800" dirty="0"/>
              <a:t>种运算符：</a:t>
            </a:r>
            <a:endParaRPr lang="en-US" altLang="zh-CN" sz="2800" dirty="0"/>
          </a:p>
          <a:p>
            <a:r>
              <a:rPr lang="zh-CN" altLang="zh-CN" sz="2800" dirty="0"/>
              <a:t>（</a:t>
            </a:r>
            <a:r>
              <a:rPr lang="en-US" altLang="zh-CN" sz="2800" dirty="0"/>
              <a:t>1</a:t>
            </a:r>
            <a:r>
              <a:rPr lang="zh-CN" altLang="zh-CN" sz="2800" dirty="0"/>
              <a:t>）算术运算符。（</a:t>
            </a:r>
            <a:r>
              <a:rPr lang="en-US" altLang="zh-CN" sz="2800" dirty="0"/>
              <a:t>2</a:t>
            </a:r>
            <a:r>
              <a:rPr lang="zh-CN" altLang="zh-CN" sz="2800" dirty="0"/>
              <a:t>）比较（关系）运算符。</a:t>
            </a:r>
            <a:endParaRPr lang="zh-CN" altLang="zh-CN" sz="2800" dirty="0"/>
          </a:p>
          <a:p>
            <a:r>
              <a:rPr lang="zh-CN" altLang="zh-CN" sz="2800" dirty="0"/>
              <a:t>（</a:t>
            </a:r>
            <a:r>
              <a:rPr lang="en-US" altLang="zh-CN" sz="2800" dirty="0"/>
              <a:t>3</a:t>
            </a:r>
            <a:r>
              <a:rPr lang="zh-CN" altLang="zh-CN" sz="2800" dirty="0"/>
              <a:t>）赋值运算符。（</a:t>
            </a:r>
            <a:r>
              <a:rPr lang="en-US" altLang="zh-CN" sz="2800" dirty="0"/>
              <a:t>4</a:t>
            </a:r>
            <a:r>
              <a:rPr lang="zh-CN" altLang="zh-CN" sz="2800" dirty="0"/>
              <a:t>）逻辑运算符。</a:t>
            </a:r>
            <a:endParaRPr lang="en-US" altLang="zh-CN" sz="2800" dirty="0"/>
          </a:p>
          <a:p>
            <a:r>
              <a:rPr lang="zh-CN" altLang="zh-CN" sz="2800" dirty="0"/>
              <a:t>（</a:t>
            </a:r>
            <a:r>
              <a:rPr lang="en-US" altLang="zh-CN" sz="2800" dirty="0"/>
              <a:t>5</a:t>
            </a:r>
            <a:r>
              <a:rPr lang="zh-CN" altLang="zh-CN" sz="2800" dirty="0"/>
              <a:t>）位运算符。</a:t>
            </a:r>
            <a:r>
              <a:rPr lang="en-US" altLang="zh-CN" sz="2800" dirty="0"/>
              <a:t>    </a:t>
            </a:r>
            <a:r>
              <a:rPr lang="zh-CN" altLang="zh-CN" sz="2800" dirty="0"/>
              <a:t>（</a:t>
            </a:r>
            <a:r>
              <a:rPr lang="en-US" altLang="zh-CN" sz="2800" dirty="0"/>
              <a:t>6</a:t>
            </a:r>
            <a:r>
              <a:rPr lang="zh-CN" altLang="zh-CN" sz="2800" dirty="0"/>
              <a:t>）成员运算符。</a:t>
            </a:r>
            <a:endParaRPr lang="zh-CN" altLang="zh-CN" sz="2800" dirty="0"/>
          </a:p>
          <a:p>
            <a:r>
              <a:rPr lang="zh-CN" altLang="zh-CN" sz="2800" dirty="0"/>
              <a:t>（</a:t>
            </a:r>
            <a:r>
              <a:rPr lang="en-US" altLang="zh-CN" sz="2800" dirty="0"/>
              <a:t>7</a:t>
            </a:r>
            <a:r>
              <a:rPr lang="zh-CN" altLang="zh-CN" sz="2800" dirty="0"/>
              <a:t>）身份运算符。（</a:t>
            </a:r>
            <a:r>
              <a:rPr lang="en-US" altLang="zh-CN" sz="2800" dirty="0"/>
              <a:t>8</a:t>
            </a:r>
            <a:r>
              <a:rPr lang="zh-CN" altLang="zh-CN" sz="2800" dirty="0"/>
              <a:t>）运算符优先级。</a:t>
            </a:r>
            <a:endParaRPr lang="zh-CN" altLang="en-US" sz="2800" dirty="0"/>
          </a:p>
        </p:txBody>
      </p:sp>
    </p:spTree>
  </p:cSld>
  <p:clrMapOvr>
    <a:masterClrMapping/>
  </p:clrMapOvr>
  <p:transition spd="med">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33350"/>
            <a:ext cx="7886700" cy="7540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2.6.2  </a:t>
            </a:r>
            <a:r>
              <a:rPr lang="zh-CN" altLang="zh-CN" dirty="0">
                <a:effectLst>
                  <a:outerShdw blurRad="38100" dist="38100" dir="2700000">
                    <a:srgbClr val="000000"/>
                  </a:outerShdw>
                </a:effectLst>
              </a:rPr>
              <a:t>算术运算符</a:t>
            </a:r>
            <a:endParaRPr lang="zh-CN" altLang="en-US" dirty="0">
              <a:effectLst>
                <a:outerShdw blurRad="38100" dist="38100" dir="2700000">
                  <a:srgbClr val="000000"/>
                </a:outerShdw>
              </a:effectLst>
            </a:endParaRPr>
          </a:p>
        </p:txBody>
      </p:sp>
      <p:sp>
        <p:nvSpPr>
          <p:cNvPr id="79875" name="内容占位符 2"/>
          <p:cNvSpPr>
            <a:spLocks noGrp="1"/>
          </p:cNvSpPr>
          <p:nvPr>
            <p:ph idx="1"/>
          </p:nvPr>
        </p:nvSpPr>
        <p:spPr>
          <a:xfrm>
            <a:off x="628650" y="887413"/>
            <a:ext cx="7886700" cy="5840412"/>
          </a:xfrm>
        </p:spPr>
        <p:txBody>
          <a:bodyPr vert="horz" wrap="square" lIns="91440" tIns="45720" rIns="91440" bIns="45720" anchor="t"/>
          <a:p>
            <a:r>
              <a:rPr lang="zh-CN" altLang="zh-CN" dirty="0"/>
              <a:t>以下变量</a:t>
            </a:r>
            <a:r>
              <a:rPr lang="en-US" altLang="zh-CN" dirty="0"/>
              <a:t>a</a:t>
            </a:r>
            <a:r>
              <a:rPr lang="zh-CN" altLang="zh-CN" dirty="0"/>
              <a:t>为</a:t>
            </a:r>
            <a:r>
              <a:rPr lang="en-US" altLang="zh-CN" dirty="0"/>
              <a:t>10</a:t>
            </a:r>
            <a:r>
              <a:rPr lang="zh-CN" altLang="zh-CN" dirty="0"/>
              <a:t>，变量</a:t>
            </a:r>
            <a:r>
              <a:rPr lang="en-US" altLang="zh-CN" dirty="0"/>
              <a:t>b</a:t>
            </a:r>
            <a:r>
              <a:rPr lang="zh-CN" altLang="zh-CN" dirty="0"/>
              <a:t>为</a:t>
            </a:r>
            <a:r>
              <a:rPr lang="en-US" altLang="zh-CN" dirty="0"/>
              <a:t>5</a:t>
            </a:r>
            <a:r>
              <a:rPr lang="zh-CN" altLang="zh-CN" dirty="0"/>
              <a:t>：</a:t>
            </a:r>
            <a:endParaRPr lang="en-US" altLang="zh-CN" dirty="0"/>
          </a:p>
          <a:p>
            <a:endParaRPr lang="zh-CN" altLang="en-US" dirty="0"/>
          </a:p>
        </p:txBody>
      </p:sp>
      <p:graphicFrame>
        <p:nvGraphicFramePr>
          <p:cNvPr id="79876" name="表格 79875"/>
          <p:cNvGraphicFramePr/>
          <p:nvPr/>
        </p:nvGraphicFramePr>
        <p:xfrm>
          <a:off x="685800" y="1641475"/>
          <a:ext cx="7829550" cy="4706938"/>
        </p:xfrm>
        <a:graphic>
          <a:graphicData uri="http://schemas.openxmlformats.org/drawingml/2006/table">
            <a:tbl>
              <a:tblPr/>
              <a:tblGrid>
                <a:gridCol w="698500"/>
                <a:gridCol w="3190875"/>
                <a:gridCol w="3940175"/>
              </a:tblGrid>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dirty="0">
                          <a:solidFill>
                            <a:srgbClr val="0BA6F3"/>
                          </a:solidFill>
                          <a:latin typeface="Arial" panose="020B0604020202020204" pitchFamily="34" charset="0"/>
                          <a:ea typeface="宋体" panose="02010600030101010101" pitchFamily="2" charset="-122"/>
                        </a:rPr>
                        <a:t>运算符</a:t>
                      </a:r>
                      <a:endParaRPr lang="zh-CN" altLang="x-none"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dirty="0">
                          <a:solidFill>
                            <a:srgbClr val="0BA6F3"/>
                          </a:solidFill>
                          <a:latin typeface="Arial" panose="020B0604020202020204" pitchFamily="34" charset="0"/>
                          <a:ea typeface="宋体" panose="02010600030101010101" pitchFamily="2" charset="-122"/>
                        </a:rPr>
                        <a:t>描述</a:t>
                      </a:r>
                      <a:endParaRPr lang="zh-CN" altLang="x-none"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dirty="0">
                          <a:solidFill>
                            <a:srgbClr val="0BA6F3"/>
                          </a:solidFill>
                          <a:latin typeface="Arial" panose="020B0604020202020204" pitchFamily="34" charset="0"/>
                          <a:ea typeface="宋体" panose="02010600030101010101" pitchFamily="2" charset="-122"/>
                        </a:rPr>
                        <a:t>实例</a:t>
                      </a:r>
                      <a:endParaRPr lang="zh-CN" altLang="x-none"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50482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加：两个对象相加</a:t>
                      </a:r>
                      <a:endParaRPr lang="zh-CN" altLang="x-none"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b="0" dirty="0">
                          <a:solidFill>
                            <a:srgbClr val="000000"/>
                          </a:solidFill>
                          <a:latin typeface="Arial" panose="020B0604020202020204" pitchFamily="34" charset="0"/>
                          <a:ea typeface="宋体" panose="02010600030101010101" pitchFamily="2" charset="-122"/>
                        </a:rPr>
                        <a:t>a + b </a:t>
                      </a:r>
                      <a:r>
                        <a:rPr lang="zh-CN" altLang="x-none" b="0" dirty="0">
                          <a:solidFill>
                            <a:srgbClr val="000000"/>
                          </a:solidFill>
                          <a:latin typeface="Arial" panose="020B0604020202020204" pitchFamily="34" charset="0"/>
                          <a:ea typeface="宋体" panose="02010600030101010101" pitchFamily="2" charset="-122"/>
                        </a:rPr>
                        <a:t>输出结果</a:t>
                      </a:r>
                      <a:r>
                        <a:rPr lang="en-US" altLang="zh-CN" b="0" dirty="0">
                          <a:solidFill>
                            <a:srgbClr val="000000"/>
                          </a:solidFill>
                          <a:latin typeface="Arial" panose="020B0604020202020204" pitchFamily="34" charset="0"/>
                          <a:ea typeface="宋体" panose="02010600030101010101" pitchFamily="2" charset="-122"/>
                        </a:rPr>
                        <a:t> 15</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79692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减：得到负数或是一个数减去另一个数</a:t>
                      </a:r>
                      <a:endParaRPr lang="zh-CN" altLang="x-none"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b="0" dirty="0">
                          <a:solidFill>
                            <a:srgbClr val="000000"/>
                          </a:solidFill>
                          <a:latin typeface="Arial" panose="020B0604020202020204" pitchFamily="34" charset="0"/>
                          <a:ea typeface="宋体" panose="02010600030101010101" pitchFamily="2" charset="-122"/>
                        </a:rPr>
                        <a:t>a - b </a:t>
                      </a:r>
                      <a:r>
                        <a:rPr lang="zh-CN" altLang="x-none" b="0" dirty="0">
                          <a:solidFill>
                            <a:srgbClr val="000000"/>
                          </a:solidFill>
                          <a:latin typeface="Arial" panose="020B0604020202020204" pitchFamily="34" charset="0"/>
                          <a:ea typeface="宋体" panose="02010600030101010101" pitchFamily="2" charset="-122"/>
                        </a:rPr>
                        <a:t>输出结果</a:t>
                      </a:r>
                      <a:r>
                        <a:rPr lang="en-US" altLang="zh-CN" b="0" dirty="0">
                          <a:solidFill>
                            <a:srgbClr val="000000"/>
                          </a:solidFill>
                          <a:latin typeface="Arial" panose="020B0604020202020204" pitchFamily="34" charset="0"/>
                          <a:ea typeface="宋体" panose="02010600030101010101" pitchFamily="2" charset="-122"/>
                        </a:rPr>
                        <a:t> 5</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8255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乘：两个数相乘或是返回一个被重复若干</a:t>
                      </a: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次的字符串</a:t>
                      </a:r>
                      <a:endParaRPr lang="zh-CN" altLang="x-none"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b="0" dirty="0">
                          <a:solidFill>
                            <a:srgbClr val="000000"/>
                          </a:solidFill>
                          <a:latin typeface="Arial" panose="020B0604020202020204" pitchFamily="34" charset="0"/>
                          <a:ea typeface="宋体" panose="02010600030101010101" pitchFamily="2" charset="-122"/>
                        </a:rPr>
                        <a:t>a * b </a:t>
                      </a:r>
                      <a:r>
                        <a:rPr lang="zh-CN" altLang="x-none" b="0" dirty="0">
                          <a:solidFill>
                            <a:srgbClr val="000000"/>
                          </a:solidFill>
                          <a:latin typeface="Arial" panose="020B0604020202020204" pitchFamily="34" charset="0"/>
                          <a:ea typeface="宋体" panose="02010600030101010101" pitchFamily="2" charset="-122"/>
                        </a:rPr>
                        <a:t>输出结果</a:t>
                      </a:r>
                      <a:r>
                        <a:rPr lang="en-US" altLang="zh-CN" b="0" dirty="0">
                          <a:solidFill>
                            <a:srgbClr val="000000"/>
                          </a:solidFill>
                          <a:latin typeface="Arial" panose="020B0604020202020204" pitchFamily="34" charset="0"/>
                          <a:ea typeface="宋体" panose="02010600030101010101" pitchFamily="2" charset="-122"/>
                        </a:rPr>
                        <a:t> 50</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5064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除：</a:t>
                      </a:r>
                      <a:r>
                        <a:rPr lang="en-US" altLang="zh-CN" b="0" dirty="0">
                          <a:solidFill>
                            <a:srgbClr val="000000"/>
                          </a:solidFill>
                          <a:latin typeface="Arial" panose="020B0604020202020204" pitchFamily="34" charset="0"/>
                          <a:ea typeface="宋体" panose="02010600030101010101" pitchFamily="2" charset="-122"/>
                        </a:rPr>
                        <a:t>x</a:t>
                      </a:r>
                      <a:r>
                        <a:rPr lang="zh-CN" altLang="x-none" b="0" dirty="0">
                          <a:solidFill>
                            <a:srgbClr val="000000"/>
                          </a:solidFill>
                          <a:latin typeface="Arial" panose="020B0604020202020204" pitchFamily="34" charset="0"/>
                          <a:ea typeface="宋体" panose="02010600030101010101" pitchFamily="2" charset="-122"/>
                        </a:rPr>
                        <a:t>除以</a:t>
                      </a:r>
                      <a:r>
                        <a:rPr lang="en-US" altLang="zh-CN" b="0" dirty="0">
                          <a:solidFill>
                            <a:srgbClr val="000000"/>
                          </a:solidFill>
                          <a:latin typeface="Arial" panose="020B0604020202020204" pitchFamily="34" charset="0"/>
                          <a:ea typeface="宋体" panose="02010600030101010101" pitchFamily="2" charset="-122"/>
                        </a:rPr>
                        <a:t>y</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b="0" dirty="0">
                          <a:solidFill>
                            <a:srgbClr val="000000"/>
                          </a:solidFill>
                          <a:latin typeface="Arial" panose="020B0604020202020204" pitchFamily="34" charset="0"/>
                          <a:ea typeface="宋体" panose="02010600030101010101" pitchFamily="2" charset="-122"/>
                        </a:rPr>
                        <a:t>a / b </a:t>
                      </a:r>
                      <a:r>
                        <a:rPr lang="zh-CN" altLang="x-none" b="0" dirty="0">
                          <a:solidFill>
                            <a:srgbClr val="000000"/>
                          </a:solidFill>
                          <a:latin typeface="Arial" panose="020B0604020202020204" pitchFamily="34" charset="0"/>
                          <a:ea typeface="宋体" panose="02010600030101010101" pitchFamily="2" charset="-122"/>
                        </a:rPr>
                        <a:t>输出结果</a:t>
                      </a:r>
                      <a:r>
                        <a:rPr lang="en-US" altLang="zh-CN" b="0" dirty="0">
                          <a:solidFill>
                            <a:srgbClr val="000000"/>
                          </a:solidFill>
                          <a:latin typeface="Arial" panose="020B0604020202020204" pitchFamily="34" charset="0"/>
                          <a:ea typeface="宋体" panose="02010600030101010101" pitchFamily="2" charset="-122"/>
                        </a:rPr>
                        <a:t> 2</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50482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取模：返回除法的余数</a:t>
                      </a:r>
                      <a:endParaRPr lang="zh-CN" altLang="x-none"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b="0" dirty="0">
                          <a:solidFill>
                            <a:srgbClr val="000000"/>
                          </a:solidFill>
                          <a:latin typeface="Arial" panose="020B0604020202020204" pitchFamily="34" charset="0"/>
                          <a:ea typeface="宋体" panose="02010600030101010101" pitchFamily="2" charset="-122"/>
                        </a:rPr>
                        <a:t>b % a </a:t>
                      </a:r>
                      <a:r>
                        <a:rPr lang="zh-CN" altLang="x-none" b="0" dirty="0">
                          <a:solidFill>
                            <a:srgbClr val="000000"/>
                          </a:solidFill>
                          <a:latin typeface="Arial" panose="020B0604020202020204" pitchFamily="34" charset="0"/>
                          <a:ea typeface="宋体" panose="02010600030101010101" pitchFamily="2" charset="-122"/>
                        </a:rPr>
                        <a:t>输出结果</a:t>
                      </a:r>
                      <a:r>
                        <a:rPr lang="en-US" altLang="zh-CN" b="0" dirty="0">
                          <a:solidFill>
                            <a:srgbClr val="000000"/>
                          </a:solidFill>
                          <a:latin typeface="Arial" panose="020B0604020202020204" pitchFamily="34" charset="0"/>
                          <a:ea typeface="宋体" panose="02010600030101010101" pitchFamily="2" charset="-122"/>
                        </a:rPr>
                        <a:t> 0</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452437">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b="0" dirty="0">
                          <a:solidFill>
                            <a:srgbClr val="000000"/>
                          </a:solidFill>
                          <a:latin typeface="Arial" panose="020B0604020202020204" pitchFamily="34" charset="0"/>
                          <a:ea typeface="宋体" panose="02010600030101010101" pitchFamily="2" charset="-122"/>
                        </a:rPr>
                        <a:t>幂：返回</a:t>
                      </a:r>
                      <a:r>
                        <a:rPr lang="en-US" altLang="zh-CN" b="0" dirty="0">
                          <a:solidFill>
                            <a:srgbClr val="000000"/>
                          </a:solidFill>
                          <a:latin typeface="Arial" panose="020B0604020202020204" pitchFamily="34" charset="0"/>
                          <a:ea typeface="宋体" panose="02010600030101010101" pitchFamily="2" charset="-122"/>
                        </a:rPr>
                        <a:t>x</a:t>
                      </a:r>
                      <a:r>
                        <a:rPr lang="zh-CN" altLang="x-none" b="0" dirty="0">
                          <a:solidFill>
                            <a:srgbClr val="000000"/>
                          </a:solidFill>
                          <a:latin typeface="Arial" panose="020B0604020202020204" pitchFamily="34" charset="0"/>
                          <a:ea typeface="宋体" panose="02010600030101010101" pitchFamily="2" charset="-122"/>
                        </a:rPr>
                        <a:t>的</a:t>
                      </a:r>
                      <a:r>
                        <a:rPr lang="en-US" altLang="zh-CN" b="0" dirty="0">
                          <a:solidFill>
                            <a:srgbClr val="000000"/>
                          </a:solidFill>
                          <a:latin typeface="Arial" panose="020B0604020202020204" pitchFamily="34" charset="0"/>
                          <a:ea typeface="宋体" panose="02010600030101010101" pitchFamily="2" charset="-122"/>
                        </a:rPr>
                        <a:t>y</a:t>
                      </a:r>
                      <a:r>
                        <a:rPr lang="zh-CN" altLang="x-none" b="0" dirty="0">
                          <a:solidFill>
                            <a:srgbClr val="000000"/>
                          </a:solidFill>
                          <a:latin typeface="Arial" panose="020B0604020202020204" pitchFamily="34" charset="0"/>
                          <a:ea typeface="宋体" panose="02010600030101010101" pitchFamily="2" charset="-122"/>
                        </a:rPr>
                        <a:t>次幂</a:t>
                      </a:r>
                      <a:endParaRPr lang="zh-CN" altLang="x-none"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b="0" dirty="0">
                          <a:solidFill>
                            <a:srgbClr val="000000"/>
                          </a:solidFill>
                          <a:latin typeface="Arial" panose="020B0604020202020204" pitchFamily="34" charset="0"/>
                          <a:ea typeface="宋体" panose="02010600030101010101" pitchFamily="2" charset="-122"/>
                        </a:rPr>
                        <a:t>a**b </a:t>
                      </a:r>
                      <a:r>
                        <a:rPr lang="zh-CN" altLang="x-none" b="0" dirty="0">
                          <a:solidFill>
                            <a:srgbClr val="000000"/>
                          </a:solidFill>
                          <a:latin typeface="Arial" panose="020B0604020202020204" pitchFamily="34" charset="0"/>
                          <a:ea typeface="宋体" panose="02010600030101010101" pitchFamily="2" charset="-122"/>
                        </a:rPr>
                        <a:t>为</a:t>
                      </a:r>
                      <a:r>
                        <a:rPr lang="en-US" altLang="zh-CN" b="0" dirty="0">
                          <a:solidFill>
                            <a:srgbClr val="000000"/>
                          </a:solidFill>
                          <a:latin typeface="Arial" panose="020B0604020202020204" pitchFamily="34" charset="0"/>
                          <a:ea typeface="宋体" panose="02010600030101010101" pitchFamily="2" charset="-122"/>
                        </a:rPr>
                        <a:t>10</a:t>
                      </a:r>
                      <a:r>
                        <a:rPr lang="zh-CN" altLang="x-none" b="0" dirty="0">
                          <a:solidFill>
                            <a:srgbClr val="000000"/>
                          </a:solidFill>
                          <a:latin typeface="Arial" panose="020B0604020202020204" pitchFamily="34" charset="0"/>
                          <a:ea typeface="宋体" panose="02010600030101010101" pitchFamily="2" charset="-122"/>
                        </a:rPr>
                        <a:t>的</a:t>
                      </a:r>
                      <a:r>
                        <a:rPr lang="en-US" altLang="zh-CN" b="0" dirty="0">
                          <a:solidFill>
                            <a:srgbClr val="000000"/>
                          </a:solidFill>
                          <a:latin typeface="Arial" panose="020B0604020202020204" pitchFamily="34" charset="0"/>
                          <a:ea typeface="宋体" panose="02010600030101010101" pitchFamily="2" charset="-122"/>
                        </a:rPr>
                        <a:t>5</a:t>
                      </a:r>
                      <a:r>
                        <a:rPr lang="zh-CN" altLang="x-none" b="0" dirty="0">
                          <a:solidFill>
                            <a:srgbClr val="000000"/>
                          </a:solidFill>
                          <a:latin typeface="Arial" panose="020B0604020202020204" pitchFamily="34" charset="0"/>
                          <a:ea typeface="宋体" panose="02010600030101010101" pitchFamily="2" charset="-122"/>
                        </a:rPr>
                        <a:t>次方， 输出结果</a:t>
                      </a:r>
                      <a:r>
                        <a:rPr lang="en-US" altLang="zh-CN" b="0" dirty="0">
                          <a:solidFill>
                            <a:srgbClr val="000000"/>
                          </a:solidFill>
                          <a:latin typeface="Arial" panose="020B0604020202020204" pitchFamily="34" charset="0"/>
                          <a:ea typeface="宋体" panose="02010600030101010101" pitchFamily="2" charset="-122"/>
                        </a:rPr>
                        <a:t> 100000</a:t>
                      </a:r>
                      <a:endParaRPr lang="zh-CN" altLang="zh-CN"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5064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dirty="0">
                          <a:solidFill>
                            <a:srgbClr val="0BA6F3"/>
                          </a:solidFill>
                          <a:latin typeface="Arial" panose="020B0604020202020204" pitchFamily="34" charset="0"/>
                          <a:ea typeface="宋体" panose="02010600030101010101" pitchFamily="2" charset="-122"/>
                        </a:rPr>
                        <a:t>//</a:t>
                      </a:r>
                      <a:endParaRPr lang="zh-CN" altLang="zh-CN"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latin typeface="Arial" panose="020B0604020202020204" pitchFamily="34" charset="0"/>
                        <a:ea typeface="宋体" panose="02010600030101010101" pitchFamily="2" charset="-122"/>
                      </a:endParaRPr>
                    </a:p>
                    <a:p>
                      <a:pPr lvl="0" eaLnBrk="1" hangingPunct="1">
                        <a:lnSpc>
                          <a:spcPts val="1300"/>
                        </a:lnSpc>
                        <a:buNone/>
                      </a:pPr>
                      <a:r>
                        <a:rPr lang="zh-CN" altLang="x-none" b="0" dirty="0">
                          <a:latin typeface="Arial" panose="020B0604020202020204" pitchFamily="34" charset="0"/>
                          <a:ea typeface="宋体" panose="02010600030101010101" pitchFamily="2" charset="-122"/>
                        </a:rPr>
                        <a:t>取整除（地板除）：返回商的整数部分</a:t>
                      </a:r>
                      <a:endParaRPr lang="zh-CN" altLang="x-none"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b="0" dirty="0">
                        <a:latin typeface="Arial" panose="020B0604020202020204" pitchFamily="34" charset="0"/>
                        <a:ea typeface="宋体" panose="02010600030101010101" pitchFamily="2" charset="-122"/>
                      </a:endParaRPr>
                    </a:p>
                    <a:p>
                      <a:pPr lvl="0" eaLnBrk="1" hangingPunct="1">
                        <a:lnSpc>
                          <a:spcPts val="1300"/>
                        </a:lnSpc>
                        <a:buNone/>
                      </a:pPr>
                      <a:r>
                        <a:rPr lang="en-US" altLang="zh-CN" b="0" dirty="0">
                          <a:latin typeface="Arial" panose="020B0604020202020204" pitchFamily="34" charset="0"/>
                          <a:ea typeface="宋体" panose="02010600030101010101" pitchFamily="2" charset="-122"/>
                        </a:rPr>
                        <a:t>9//2 </a:t>
                      </a:r>
                      <a:r>
                        <a:rPr lang="zh-CN" altLang="x-none" b="0" dirty="0">
                          <a:latin typeface="Arial" panose="020B0604020202020204" pitchFamily="34" charset="0"/>
                          <a:ea typeface="宋体" panose="02010600030101010101" pitchFamily="2" charset="-122"/>
                        </a:rPr>
                        <a:t>输出结果 </a:t>
                      </a:r>
                      <a:r>
                        <a:rPr lang="en-US" altLang="zh-CN" b="0" dirty="0">
                          <a:latin typeface="Arial" panose="020B0604020202020204" pitchFamily="34" charset="0"/>
                          <a:ea typeface="宋体" panose="02010600030101010101" pitchFamily="2" charset="-122"/>
                        </a:rPr>
                        <a:t>4 , 9.0//2.0 </a:t>
                      </a:r>
                      <a:r>
                        <a:rPr lang="zh-CN" altLang="x-none" b="0" dirty="0">
                          <a:latin typeface="Arial" panose="020B0604020202020204" pitchFamily="34" charset="0"/>
                          <a:ea typeface="宋体" panose="02010600030101010101" pitchFamily="2" charset="-122"/>
                        </a:rPr>
                        <a:t>输出结果</a:t>
                      </a:r>
                      <a:r>
                        <a:rPr lang="en-US" altLang="zh-CN" b="0" dirty="0">
                          <a:latin typeface="Arial" panose="020B0604020202020204" pitchFamily="34" charset="0"/>
                          <a:ea typeface="宋体" panose="02010600030101010101" pitchFamily="2" charset="-122"/>
                        </a:rPr>
                        <a:t> 4.0</a:t>
                      </a:r>
                      <a:endParaRPr lang="zh-CN" altLang="zh-CN"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内容占位符 2"/>
          <p:cNvSpPr>
            <a:spLocks noGrp="1"/>
          </p:cNvSpPr>
          <p:nvPr>
            <p:ph idx="1"/>
          </p:nvPr>
        </p:nvSpPr>
        <p:spPr>
          <a:xfrm>
            <a:off x="628650" y="219075"/>
            <a:ext cx="7886700" cy="6454775"/>
          </a:xfrm>
        </p:spPr>
        <p:txBody>
          <a:bodyPr vert="horz" wrap="square" lIns="91440" tIns="45720" rIns="91440" bIns="45720" anchor="t"/>
          <a:p>
            <a:r>
              <a:rPr lang="zh-CN" altLang="zh-CN" sz="2800" dirty="0"/>
              <a:t>交互模式</a:t>
            </a:r>
            <a:r>
              <a:rPr lang="zh-CN" altLang="en-US" sz="2800" dirty="0"/>
              <a:t>下</a:t>
            </a:r>
            <a:r>
              <a:rPr lang="zh-CN" altLang="zh-CN" sz="2800" dirty="0"/>
              <a:t>输入：</a:t>
            </a:r>
            <a:endParaRPr lang="en-US" altLang="zh-CN" sz="2800" dirty="0"/>
          </a:p>
          <a:p>
            <a:r>
              <a:rPr lang="en-US" altLang="zh-CN" sz="2800" dirty="0"/>
              <a:t>&gt;&gt;&gt; 2**32/1024/1024/1024</a:t>
            </a:r>
            <a:endParaRPr lang="zh-CN" altLang="zh-CN" sz="2800" dirty="0"/>
          </a:p>
          <a:p>
            <a:r>
              <a:rPr lang="en-US" altLang="zh-CN" sz="2800" dirty="0"/>
              <a:t>4.0</a:t>
            </a:r>
            <a:endParaRPr lang="zh-CN" altLang="zh-CN" sz="2800" dirty="0"/>
          </a:p>
          <a:p>
            <a:r>
              <a:rPr lang="en-US" altLang="zh-CN" sz="2800" dirty="0"/>
              <a:t>&gt;&gt;&gt; 2**64/1024/1024/1024</a:t>
            </a:r>
            <a:endParaRPr lang="zh-CN" altLang="zh-CN" sz="2800" dirty="0"/>
          </a:p>
          <a:p>
            <a:r>
              <a:rPr lang="en-US" altLang="zh-CN" sz="2800" dirty="0"/>
              <a:t>17179869184.0</a:t>
            </a:r>
            <a:endParaRPr lang="zh-CN" altLang="zh-CN" sz="2800" dirty="0"/>
          </a:p>
          <a:p>
            <a:r>
              <a:rPr lang="en-US" altLang="zh-CN" sz="2800" dirty="0"/>
              <a:t>2**32</a:t>
            </a:r>
            <a:r>
              <a:rPr lang="zh-CN" altLang="zh-CN" sz="2800" dirty="0"/>
              <a:t>是</a:t>
            </a:r>
            <a:r>
              <a:rPr lang="en-US" altLang="zh-CN" sz="2800" dirty="0"/>
              <a:t>2</a:t>
            </a:r>
            <a:r>
              <a:rPr lang="zh-CN" altLang="zh-CN" sz="2800" dirty="0"/>
              <a:t>的</a:t>
            </a:r>
            <a:r>
              <a:rPr lang="en-US" altLang="zh-CN" sz="2800" dirty="0"/>
              <a:t>32</a:t>
            </a:r>
            <a:r>
              <a:rPr lang="zh-CN" altLang="zh-CN" sz="2800" dirty="0"/>
              <a:t>次方，这个就是</a:t>
            </a:r>
            <a:r>
              <a:rPr lang="en-US" altLang="zh-CN" sz="2800" dirty="0"/>
              <a:t>32</a:t>
            </a:r>
            <a:r>
              <a:rPr lang="zh-CN" altLang="zh-CN" sz="2800" dirty="0"/>
              <a:t>位操作系统最大支持的内存的字节数，除以第一个</a:t>
            </a:r>
            <a:r>
              <a:rPr lang="en-US" altLang="zh-CN" sz="2800" dirty="0"/>
              <a:t>1024</a:t>
            </a:r>
            <a:r>
              <a:rPr lang="zh-CN" altLang="zh-CN" sz="2800" dirty="0"/>
              <a:t>是转换为</a:t>
            </a:r>
            <a:r>
              <a:rPr lang="en-US" altLang="zh-CN" sz="2800" dirty="0"/>
              <a:t>KB</a:t>
            </a:r>
            <a:r>
              <a:rPr lang="zh-CN" altLang="zh-CN" sz="2800" dirty="0"/>
              <a:t>，</a:t>
            </a:r>
            <a:r>
              <a:rPr lang="en-US" altLang="zh-CN" sz="2800" dirty="0"/>
              <a:t>1KB=1024B</a:t>
            </a:r>
            <a:r>
              <a:rPr lang="zh-CN" altLang="zh-CN" sz="2800" dirty="0"/>
              <a:t>，除以第二个</a:t>
            </a:r>
            <a:r>
              <a:rPr lang="en-US" altLang="zh-CN" sz="2800" dirty="0"/>
              <a:t>1024</a:t>
            </a:r>
            <a:r>
              <a:rPr lang="zh-CN" altLang="zh-CN" sz="2800" dirty="0"/>
              <a:t>是转换为</a:t>
            </a:r>
            <a:r>
              <a:rPr lang="en-US" altLang="zh-CN" sz="2800" dirty="0"/>
              <a:t>MB</a:t>
            </a:r>
            <a:r>
              <a:rPr lang="zh-CN" altLang="zh-CN" sz="2800" dirty="0"/>
              <a:t>，</a:t>
            </a:r>
            <a:r>
              <a:rPr lang="en-US" altLang="zh-CN" sz="2800" dirty="0"/>
              <a:t>1MB=1024KB</a:t>
            </a:r>
            <a:r>
              <a:rPr lang="zh-CN" altLang="zh-CN" sz="2800" dirty="0"/>
              <a:t>，除以第三个</a:t>
            </a:r>
            <a:r>
              <a:rPr lang="en-US" altLang="zh-CN" sz="2800" dirty="0"/>
              <a:t>1024</a:t>
            </a:r>
            <a:r>
              <a:rPr lang="zh-CN" altLang="zh-CN" sz="2800" dirty="0"/>
              <a:t>是转换为</a:t>
            </a:r>
            <a:r>
              <a:rPr lang="en-US" altLang="zh-CN" sz="2800" dirty="0"/>
              <a:t>GB</a:t>
            </a:r>
            <a:r>
              <a:rPr lang="zh-CN" altLang="zh-CN" sz="2800" dirty="0"/>
              <a:t>，</a:t>
            </a:r>
            <a:r>
              <a:rPr lang="en-US" altLang="zh-CN" sz="2800" dirty="0"/>
              <a:t>1GB=1024MB</a:t>
            </a:r>
            <a:r>
              <a:rPr lang="zh-CN" altLang="zh-CN" sz="2800" dirty="0"/>
              <a:t>。这个结果也就意味着</a:t>
            </a:r>
            <a:r>
              <a:rPr lang="en-US" altLang="zh-CN" sz="2800" dirty="0"/>
              <a:t>32</a:t>
            </a:r>
            <a:r>
              <a:rPr lang="zh-CN" altLang="zh-CN" sz="2800" dirty="0"/>
              <a:t>位的操作系统最大只能支持</a:t>
            </a:r>
            <a:r>
              <a:rPr lang="en-US" altLang="zh-CN" sz="2800" dirty="0"/>
              <a:t>4GB</a:t>
            </a:r>
            <a:r>
              <a:rPr lang="zh-CN" altLang="zh-CN" sz="2800" dirty="0"/>
              <a:t>的内存</a:t>
            </a:r>
            <a:r>
              <a:rPr lang="zh-CN" altLang="en-US" sz="2800" dirty="0"/>
              <a:t>。现在</a:t>
            </a:r>
            <a:r>
              <a:rPr lang="zh-CN" altLang="zh-CN" sz="2800" dirty="0"/>
              <a:t>大家都趋向于选择</a:t>
            </a:r>
            <a:r>
              <a:rPr lang="en-US" altLang="zh-CN" sz="2800" dirty="0"/>
              <a:t>64</a:t>
            </a:r>
            <a:r>
              <a:rPr lang="zh-CN" altLang="zh-CN" sz="2800" dirty="0"/>
              <a:t>位的了，</a:t>
            </a:r>
            <a:r>
              <a:rPr lang="en-US" altLang="zh-CN" sz="2800" dirty="0"/>
              <a:t>64</a:t>
            </a:r>
            <a:r>
              <a:rPr lang="zh-CN" altLang="zh-CN" sz="2800" dirty="0"/>
              <a:t>位的系统能支持多大内存，自己</a:t>
            </a:r>
            <a:r>
              <a:rPr lang="zh-CN" altLang="en-US" sz="2800" dirty="0"/>
              <a:t>可以算一下</a:t>
            </a:r>
            <a:r>
              <a:rPr lang="zh-CN" altLang="zh-CN" dirty="0"/>
              <a:t>。</a:t>
            </a:r>
            <a:endParaRPr lang="zh-CN" altLang="en-US" dirty="0"/>
          </a:p>
        </p:txBody>
      </p:sp>
    </p:spTree>
  </p:cSld>
  <p:clrMapOvr>
    <a:masterClrMapping/>
  </p:clrMapOvr>
  <p:transition spd="med">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08038"/>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2.6.3  </a:t>
            </a:r>
            <a:r>
              <a:rPr lang="zh-CN" altLang="zh-CN" dirty="0">
                <a:effectLst>
                  <a:outerShdw blurRad="38100" dist="38100" dir="2700000">
                    <a:srgbClr val="000000"/>
                  </a:outerShdw>
                </a:effectLst>
              </a:rPr>
              <a:t>比较运算符</a:t>
            </a:r>
            <a:endParaRPr lang="zh-CN" altLang="en-US" dirty="0">
              <a:effectLst>
                <a:outerShdw blurRad="38100" dist="38100" dir="2700000">
                  <a:srgbClr val="000000"/>
                </a:outerShdw>
              </a:effectLst>
            </a:endParaRPr>
          </a:p>
        </p:txBody>
      </p:sp>
      <p:sp>
        <p:nvSpPr>
          <p:cNvPr id="81923" name="内容占位符 2"/>
          <p:cNvSpPr>
            <a:spLocks noGrp="1"/>
          </p:cNvSpPr>
          <p:nvPr>
            <p:ph idx="1"/>
          </p:nvPr>
        </p:nvSpPr>
        <p:spPr>
          <a:xfrm>
            <a:off x="628650" y="1350963"/>
            <a:ext cx="7886700" cy="5200650"/>
          </a:xfrm>
        </p:spPr>
        <p:txBody>
          <a:bodyPr vert="horz" wrap="square" lIns="91440" tIns="45720" rIns="91440" bIns="45720" anchor="t"/>
          <a:p>
            <a:r>
              <a:rPr lang="zh-CN" altLang="zh-CN" dirty="0"/>
              <a:t>以下变量</a:t>
            </a:r>
            <a:r>
              <a:rPr lang="en-US" altLang="zh-CN" dirty="0"/>
              <a:t>a</a:t>
            </a:r>
            <a:r>
              <a:rPr lang="zh-CN" altLang="zh-CN" dirty="0"/>
              <a:t>为</a:t>
            </a:r>
            <a:r>
              <a:rPr lang="en-US" altLang="zh-CN" dirty="0"/>
              <a:t>10</a:t>
            </a:r>
            <a:r>
              <a:rPr lang="zh-CN" altLang="zh-CN" dirty="0"/>
              <a:t>，变量</a:t>
            </a:r>
            <a:r>
              <a:rPr lang="en-US" altLang="zh-CN" dirty="0"/>
              <a:t>b</a:t>
            </a:r>
            <a:r>
              <a:rPr lang="zh-CN" altLang="zh-CN" dirty="0"/>
              <a:t>为</a:t>
            </a:r>
            <a:r>
              <a:rPr lang="en-US" altLang="zh-CN" dirty="0"/>
              <a:t>20</a:t>
            </a:r>
            <a:r>
              <a:rPr lang="zh-CN" altLang="zh-CN" dirty="0"/>
              <a:t>：</a:t>
            </a:r>
            <a:endParaRPr lang="en-US" altLang="zh-CN" dirty="0"/>
          </a:p>
          <a:p>
            <a:endParaRPr lang="zh-CN" altLang="en-US" dirty="0"/>
          </a:p>
        </p:txBody>
      </p:sp>
      <p:graphicFrame>
        <p:nvGraphicFramePr>
          <p:cNvPr id="81924" name="表格 81923"/>
          <p:cNvGraphicFramePr/>
          <p:nvPr/>
        </p:nvGraphicFramePr>
        <p:xfrm>
          <a:off x="714375" y="2014538"/>
          <a:ext cx="8215313" cy="4505325"/>
        </p:xfrm>
        <a:graphic>
          <a:graphicData uri="http://schemas.openxmlformats.org/drawingml/2006/table">
            <a:tbl>
              <a:tblPr/>
              <a:tblGrid>
                <a:gridCol w="1139825"/>
                <a:gridCol w="4575175"/>
                <a:gridCol w="2500313"/>
              </a:tblGrid>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zh-CN" altLang="x-none" sz="2000" dirty="0">
                          <a:solidFill>
                            <a:srgbClr val="0BA6F3"/>
                          </a:solidFill>
                          <a:latin typeface="Arial" panose="020B0604020202020204" pitchFamily="34" charset="0"/>
                          <a:ea typeface="宋体" panose="02010600030101010101" pitchFamily="2" charset="-122"/>
                        </a:rPr>
                        <a:t>实例</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等于：比较对象是否相等</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False</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不等于：比较两个对象是否不相等</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True.</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&gt;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大于：返回</a:t>
                      </a:r>
                      <a:r>
                        <a:rPr lang="en-US" altLang="zh-CN" sz="2000" b="0" dirty="0">
                          <a:solidFill>
                            <a:srgbClr val="000000"/>
                          </a:solidFill>
                          <a:latin typeface="Arial" panose="020B0604020202020204" pitchFamily="34" charset="0"/>
                          <a:ea typeface="宋体" panose="02010600030101010101" pitchFamily="2" charset="-122"/>
                        </a:rPr>
                        <a:t>x</a:t>
                      </a:r>
                      <a:r>
                        <a:rPr lang="zh-CN" altLang="x-none" sz="2000" b="0" dirty="0">
                          <a:solidFill>
                            <a:srgbClr val="000000"/>
                          </a:solidFill>
                          <a:latin typeface="Arial" panose="020B0604020202020204" pitchFamily="34" charset="0"/>
                          <a:ea typeface="宋体" panose="02010600030101010101" pitchFamily="2" charset="-122"/>
                        </a:rPr>
                        <a:t>是否大于</a:t>
                      </a:r>
                      <a:r>
                        <a:rPr lang="en-US" altLang="zh-CN" sz="2000" b="0" dirty="0">
                          <a:solidFill>
                            <a:srgbClr val="000000"/>
                          </a:solidFill>
                          <a:latin typeface="Arial" panose="020B0604020202020204" pitchFamily="34" charset="0"/>
                          <a:ea typeface="宋体" panose="02010600030101010101" pitchFamily="2" charset="-122"/>
                        </a:rPr>
                        <a:t>y</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&gt;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False</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84772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&lt;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小于：返回</a:t>
                      </a:r>
                      <a:r>
                        <a:rPr lang="en-US" altLang="zh-CN" sz="2000" b="0" dirty="0">
                          <a:solidFill>
                            <a:srgbClr val="000000"/>
                          </a:solidFill>
                          <a:latin typeface="Arial" panose="020B0604020202020204" pitchFamily="34" charset="0"/>
                          <a:ea typeface="宋体" panose="02010600030101010101" pitchFamily="2" charset="-122"/>
                        </a:rPr>
                        <a:t>x</a:t>
                      </a:r>
                      <a:r>
                        <a:rPr lang="zh-CN" altLang="x-none" sz="2000" b="0" dirty="0">
                          <a:solidFill>
                            <a:srgbClr val="000000"/>
                          </a:solidFill>
                          <a:latin typeface="Arial" panose="020B0604020202020204" pitchFamily="34" charset="0"/>
                          <a:ea typeface="宋体" panose="02010600030101010101" pitchFamily="2" charset="-122"/>
                        </a:rPr>
                        <a:t>是否小于</a:t>
                      </a:r>
                      <a:r>
                        <a:rPr lang="en-US" altLang="zh-CN" sz="2000" b="0" dirty="0">
                          <a:solidFill>
                            <a:srgbClr val="000000"/>
                          </a:solidFill>
                          <a:latin typeface="Arial" panose="020B0604020202020204" pitchFamily="34" charset="0"/>
                          <a:ea typeface="宋体" panose="02010600030101010101" pitchFamily="2" charset="-122"/>
                        </a:rPr>
                        <a:t>y</a:t>
                      </a:r>
                      <a:r>
                        <a:rPr lang="zh-CN" altLang="x-none" sz="2000" b="0" dirty="0">
                          <a:solidFill>
                            <a:srgbClr val="000000"/>
                          </a:solidFill>
                          <a:latin typeface="Arial" panose="020B0604020202020204" pitchFamily="34" charset="0"/>
                          <a:ea typeface="宋体" panose="02010600030101010101" pitchFamily="2" charset="-122"/>
                        </a:rPr>
                        <a:t>。</a:t>
                      </a:r>
                      <a:endParaRPr lang="en-US" altLang="zh-CN" sz="2000" b="0" dirty="0">
                        <a:solidFill>
                          <a:srgbClr val="000000"/>
                        </a:solidFill>
                        <a:latin typeface="Arial" panose="020B0604020202020204" pitchFamily="34"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&lt;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True</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&gt;=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大于等于：返回</a:t>
                      </a:r>
                      <a:r>
                        <a:rPr lang="en-US" altLang="zh-CN" sz="2000" b="0" dirty="0">
                          <a:solidFill>
                            <a:srgbClr val="000000"/>
                          </a:solidFill>
                          <a:latin typeface="Arial" panose="020B0604020202020204" pitchFamily="34" charset="0"/>
                          <a:ea typeface="宋体" panose="02010600030101010101" pitchFamily="2" charset="-122"/>
                        </a:rPr>
                        <a:t>x</a:t>
                      </a:r>
                      <a:r>
                        <a:rPr lang="zh-CN" altLang="x-none" sz="2000" b="0" dirty="0">
                          <a:solidFill>
                            <a:srgbClr val="000000"/>
                          </a:solidFill>
                          <a:latin typeface="Arial" panose="020B0604020202020204" pitchFamily="34" charset="0"/>
                          <a:ea typeface="宋体" panose="02010600030101010101" pitchFamily="2" charset="-122"/>
                        </a:rPr>
                        <a:t>是否大于等于</a:t>
                      </a:r>
                      <a:r>
                        <a:rPr lang="en-US" altLang="zh-CN" sz="2000" b="0" dirty="0">
                          <a:solidFill>
                            <a:srgbClr val="000000"/>
                          </a:solidFill>
                          <a:latin typeface="Arial" panose="020B0604020202020204" pitchFamily="34" charset="0"/>
                          <a:ea typeface="宋体" panose="02010600030101010101" pitchFamily="2" charset="-122"/>
                        </a:rPr>
                        <a:t>y</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&gt;=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False</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&lt;=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zh-CN" altLang="x-none" sz="2000" b="0" dirty="0">
                          <a:latin typeface="Arial" panose="020B0604020202020204" pitchFamily="34" charset="0"/>
                          <a:ea typeface="宋体" panose="02010600030101010101" pitchFamily="2" charset="-122"/>
                        </a:rPr>
                        <a:t>小于等于：返回</a:t>
                      </a:r>
                      <a:r>
                        <a:rPr lang="en-US" altLang="zh-CN" sz="2000" b="0" dirty="0">
                          <a:latin typeface="Arial" panose="020B0604020202020204" pitchFamily="34" charset="0"/>
                          <a:ea typeface="宋体" panose="02010600030101010101" pitchFamily="2" charset="-122"/>
                        </a:rPr>
                        <a:t>x</a:t>
                      </a:r>
                      <a:r>
                        <a:rPr lang="zh-CN" altLang="x-none" sz="2000" b="0" dirty="0">
                          <a:latin typeface="Arial" panose="020B0604020202020204" pitchFamily="34" charset="0"/>
                          <a:ea typeface="宋体" panose="02010600030101010101" pitchFamily="2" charset="-122"/>
                        </a:rPr>
                        <a:t>是否小于等于</a:t>
                      </a:r>
                      <a:r>
                        <a:rPr lang="en-US" altLang="zh-CN" sz="2000" b="0" dirty="0">
                          <a:latin typeface="Arial" panose="020B0604020202020204" pitchFamily="34" charset="0"/>
                          <a:ea typeface="宋体" panose="02010600030101010101" pitchFamily="2" charset="-122"/>
                        </a:rPr>
                        <a:t>y</a:t>
                      </a:r>
                      <a:r>
                        <a:rPr lang="zh-CN" altLang="x-none" sz="2000" b="0" dirty="0">
                          <a:latin typeface="Arial" panose="020B0604020202020204" pitchFamily="34" charset="0"/>
                          <a:ea typeface="宋体" panose="02010600030101010101" pitchFamily="2" charset="-122"/>
                        </a:rPr>
                        <a:t>。</a:t>
                      </a:r>
                      <a:endParaRPr lang="zh-CN" altLang="x-none"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(a &lt;= b) </a:t>
                      </a:r>
                      <a:r>
                        <a:rPr lang="zh-CN" altLang="x-none" sz="2000" b="0" dirty="0">
                          <a:latin typeface="Arial" panose="020B0604020202020204" pitchFamily="34" charset="0"/>
                          <a:ea typeface="宋体" panose="02010600030101010101" pitchFamily="2" charset="-122"/>
                        </a:rPr>
                        <a:t>返回</a:t>
                      </a:r>
                      <a:r>
                        <a:rPr lang="en-US" altLang="zh-CN" sz="2000" b="0" dirty="0">
                          <a:latin typeface="Arial" panose="020B0604020202020204" pitchFamily="34" charset="0"/>
                          <a:ea typeface="宋体" panose="02010600030101010101" pitchFamily="2" charset="-122"/>
                        </a:rPr>
                        <a:t> True</a:t>
                      </a:r>
                      <a:r>
                        <a:rPr lang="zh-CN" altLang="x-none" sz="2000" b="0" dirty="0">
                          <a:latin typeface="Arial" panose="020B0604020202020204" pitchFamily="34" charset="0"/>
                          <a:ea typeface="宋体" panose="02010600030101010101" pitchFamily="2" charset="-122"/>
                        </a:rPr>
                        <a:t>。</a:t>
                      </a:r>
                      <a:endParaRPr lang="zh-CN" altLang="x-none"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内容占位符 2"/>
          <p:cNvSpPr>
            <a:spLocks noGrp="1"/>
          </p:cNvSpPr>
          <p:nvPr>
            <p:ph idx="1"/>
          </p:nvPr>
        </p:nvSpPr>
        <p:spPr>
          <a:xfrm>
            <a:off x="628650" y="409575"/>
            <a:ext cx="7886700" cy="5767388"/>
          </a:xfrm>
        </p:spPr>
        <p:txBody>
          <a:bodyPr vert="horz" wrap="square" lIns="91440" tIns="45720" rIns="91440" bIns="45720" anchor="t"/>
          <a:p>
            <a:r>
              <a:rPr lang="zh-CN" altLang="zh-CN" dirty="0"/>
              <a:t>在一些地方，会看到用</a:t>
            </a:r>
            <a:r>
              <a:rPr lang="en-US" altLang="zh-CN" dirty="0"/>
              <a:t>1</a:t>
            </a:r>
            <a:r>
              <a:rPr lang="zh-CN" altLang="zh-CN" dirty="0"/>
              <a:t>代表</a:t>
            </a:r>
            <a:r>
              <a:rPr lang="en-US" altLang="zh-CN" dirty="0"/>
              <a:t>True</a:t>
            </a:r>
            <a:r>
              <a:rPr lang="zh-CN" altLang="zh-CN" dirty="0"/>
              <a:t>，</a:t>
            </a:r>
            <a:r>
              <a:rPr lang="en-US" altLang="zh-CN" dirty="0"/>
              <a:t>0</a:t>
            </a:r>
            <a:r>
              <a:rPr lang="zh-CN" altLang="zh-CN" dirty="0"/>
              <a:t>代表</a:t>
            </a:r>
            <a:r>
              <a:rPr lang="en-US" altLang="zh-CN" dirty="0"/>
              <a:t>False</a:t>
            </a:r>
            <a:r>
              <a:rPr lang="zh-CN" altLang="zh-CN" dirty="0"/>
              <a:t>，这种是正确也是合理的表示方式，这个大家更多会理解为开和关的意思，就像我们物理中所学习的电流的打开和关闭一样。后面会有更多的地方用到用</a:t>
            </a:r>
            <a:r>
              <a:rPr lang="en-US" altLang="zh-CN" dirty="0"/>
              <a:t>1</a:t>
            </a:r>
            <a:r>
              <a:rPr lang="zh-CN" altLang="en-US" dirty="0"/>
              <a:t>和</a:t>
            </a:r>
            <a:r>
              <a:rPr lang="en-US" altLang="zh-CN" dirty="0"/>
              <a:t>0</a:t>
            </a:r>
            <a:r>
              <a:rPr lang="zh-CN" altLang="zh-CN" dirty="0"/>
              <a:t>代表</a:t>
            </a:r>
            <a:r>
              <a:rPr lang="en-US" altLang="zh-CN" dirty="0"/>
              <a:t>True</a:t>
            </a:r>
            <a:r>
              <a:rPr lang="zh-CN" altLang="zh-CN" dirty="0"/>
              <a:t>、</a:t>
            </a:r>
            <a:r>
              <a:rPr lang="en-US" altLang="zh-CN" dirty="0"/>
              <a:t>False</a:t>
            </a:r>
            <a:r>
              <a:rPr lang="zh-CN" altLang="zh-CN" dirty="0"/>
              <a:t>的示例。</a:t>
            </a:r>
            <a:endParaRPr lang="en-US" altLang="zh-CN" dirty="0"/>
          </a:p>
          <a:p>
            <a:r>
              <a:rPr lang="zh-CN" altLang="zh-CN" dirty="0"/>
              <a:t>另外，在</a:t>
            </a:r>
            <a:r>
              <a:rPr lang="en-US" altLang="zh-CN" dirty="0"/>
              <a:t>Python2</a:t>
            </a:r>
            <a:r>
              <a:rPr lang="zh-CN" altLang="zh-CN" dirty="0"/>
              <a:t>中，有时可能会看到这个</a:t>
            </a:r>
            <a:r>
              <a:rPr lang="en-US" altLang="zh-CN" dirty="0"/>
              <a:t>&lt;&gt;</a:t>
            </a:r>
            <a:r>
              <a:rPr lang="zh-CN" altLang="zh-CN" dirty="0"/>
              <a:t>符号，其和</a:t>
            </a:r>
            <a:r>
              <a:rPr lang="en-US" altLang="zh-CN" dirty="0"/>
              <a:t>!=</a:t>
            </a:r>
            <a:r>
              <a:rPr lang="zh-CN" altLang="zh-CN" dirty="0"/>
              <a:t>一样，也表示不等于，在</a:t>
            </a:r>
            <a:r>
              <a:rPr lang="en-US" altLang="zh-CN" dirty="0"/>
              <a:t>Python3</a:t>
            </a:r>
            <a:r>
              <a:rPr lang="zh-CN" altLang="zh-CN" dirty="0"/>
              <a:t>中已去除，若以后有看到</a:t>
            </a:r>
            <a:r>
              <a:rPr lang="en-US" altLang="zh-CN" dirty="0"/>
              <a:t>&lt;&gt;</a:t>
            </a:r>
            <a:r>
              <a:rPr lang="zh-CN" altLang="zh-CN" dirty="0"/>
              <a:t>运算符，那应当使用的是</a:t>
            </a:r>
            <a:r>
              <a:rPr lang="en-US" altLang="zh-CN" dirty="0"/>
              <a:t>Python2</a:t>
            </a:r>
            <a:r>
              <a:rPr lang="zh-CN" altLang="zh-CN" dirty="0"/>
              <a:t>。</a:t>
            </a:r>
            <a:endParaRPr lang="zh-CN" altLang="en-US" dirty="0"/>
          </a:p>
        </p:txBody>
      </p:sp>
    </p:spTree>
  </p:cSld>
  <p:clrMapOvr>
    <a:masterClrMapping/>
  </p:clrMapOvr>
  <p:transition spd="med">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9445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2.6.4  </a:t>
            </a:r>
            <a:r>
              <a:rPr lang="zh-CN" altLang="zh-CN" dirty="0">
                <a:effectLst>
                  <a:outerShdw blurRad="38100" dist="38100" dir="2700000">
                    <a:srgbClr val="000000"/>
                  </a:outerShdw>
                </a:effectLst>
              </a:rPr>
              <a:t>赋值运算符</a:t>
            </a:r>
            <a:endParaRPr lang="zh-CN" altLang="en-US" dirty="0">
              <a:effectLst>
                <a:outerShdw blurRad="38100" dist="38100" dir="2700000">
                  <a:srgbClr val="000000"/>
                </a:outerShdw>
              </a:effectLst>
            </a:endParaRPr>
          </a:p>
        </p:txBody>
      </p:sp>
      <p:sp>
        <p:nvSpPr>
          <p:cNvPr id="83971" name="内容占位符 2"/>
          <p:cNvSpPr>
            <a:spLocks noGrp="1"/>
          </p:cNvSpPr>
          <p:nvPr>
            <p:ph idx="1"/>
          </p:nvPr>
        </p:nvSpPr>
        <p:spPr>
          <a:xfrm>
            <a:off x="628650" y="1309688"/>
            <a:ext cx="7886700" cy="4867275"/>
          </a:xfrm>
        </p:spPr>
        <p:txBody>
          <a:bodyPr vert="horz" wrap="square" lIns="91440" tIns="45720" rIns="91440" bIns="45720" anchor="t"/>
          <a:p>
            <a:r>
              <a:rPr lang="zh-CN" altLang="zh-CN" dirty="0"/>
              <a:t>以下变量</a:t>
            </a:r>
            <a:r>
              <a:rPr lang="en-US" altLang="zh-CN" dirty="0"/>
              <a:t>a</a:t>
            </a:r>
            <a:r>
              <a:rPr lang="zh-CN" altLang="zh-CN" dirty="0"/>
              <a:t>为</a:t>
            </a:r>
            <a:r>
              <a:rPr lang="en-US" altLang="zh-CN" dirty="0"/>
              <a:t>10</a:t>
            </a:r>
            <a:r>
              <a:rPr lang="zh-CN" altLang="zh-CN" dirty="0"/>
              <a:t>，变量</a:t>
            </a:r>
            <a:r>
              <a:rPr lang="en-US" altLang="zh-CN" dirty="0"/>
              <a:t>b</a:t>
            </a:r>
            <a:r>
              <a:rPr lang="zh-CN" altLang="zh-CN" dirty="0"/>
              <a:t>为</a:t>
            </a:r>
            <a:r>
              <a:rPr lang="en-US" altLang="zh-CN" dirty="0"/>
              <a:t>20</a:t>
            </a:r>
            <a:r>
              <a:rPr lang="zh-CN" altLang="zh-CN" dirty="0"/>
              <a:t>：</a:t>
            </a:r>
            <a:endParaRPr lang="en-US" altLang="zh-CN" dirty="0"/>
          </a:p>
          <a:p>
            <a:endParaRPr lang="en-US" altLang="zh-CN" dirty="0"/>
          </a:p>
          <a:p>
            <a:endParaRPr lang="zh-CN" altLang="en-US" dirty="0"/>
          </a:p>
        </p:txBody>
      </p:sp>
      <p:graphicFrame>
        <p:nvGraphicFramePr>
          <p:cNvPr id="83972" name="表格 83971"/>
          <p:cNvGraphicFramePr/>
          <p:nvPr/>
        </p:nvGraphicFramePr>
        <p:xfrm>
          <a:off x="2547938" y="3735388"/>
          <a:ext cx="4048125" cy="698500"/>
        </p:xfrm>
        <a:graphic>
          <a:graphicData uri="http://schemas.openxmlformats.org/drawingml/2006/table">
            <a:tbl>
              <a:tblPr/>
              <a:tblGrid>
                <a:gridCol w="600075"/>
                <a:gridCol w="1687513"/>
                <a:gridCol w="1760537"/>
              </a:tblGrid>
              <a:tr h="2032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r>
                        <a:rPr lang="zh-CN" altLang="x-none" sz="900" dirty="0">
                          <a:solidFill>
                            <a:srgbClr val="0BA6F3"/>
                          </a:solidFill>
                          <a:latin typeface="Arial" panose="020B0604020202020204" pitchFamily="34" charset="0"/>
                          <a:ea typeface="宋体" panose="02010600030101010101" pitchFamily="2" charset="-122"/>
                        </a:rPr>
                        <a:t>运算符</a:t>
                      </a:r>
                      <a:endParaRPr lang="zh-CN" altLang="x-none" sz="9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r>
                        <a:rPr lang="zh-CN" altLang="x-none" sz="900" dirty="0">
                          <a:solidFill>
                            <a:srgbClr val="0BA6F3"/>
                          </a:solidFill>
                          <a:latin typeface="Arial" panose="020B0604020202020204" pitchFamily="34" charset="0"/>
                          <a:ea typeface="宋体" panose="02010600030101010101" pitchFamily="2" charset="-122"/>
                        </a:rPr>
                        <a:t>描述</a:t>
                      </a:r>
                      <a:endParaRPr lang="zh-CN" altLang="x-none" sz="9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r>
                        <a:rPr lang="zh-CN" altLang="x-none" sz="900" dirty="0">
                          <a:solidFill>
                            <a:srgbClr val="0BA6F3"/>
                          </a:solidFill>
                          <a:latin typeface="Arial" panose="020B0604020202020204" pitchFamily="34" charset="0"/>
                          <a:ea typeface="宋体" panose="02010600030101010101" pitchFamily="2" charset="-122"/>
                        </a:rPr>
                        <a:t>实例</a:t>
                      </a:r>
                      <a:endParaRPr lang="zh-CN" altLang="x-none" sz="9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r>
              <a:tr h="3302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en-US" altLang="zh-CN" sz="900" dirty="0">
                          <a:solidFill>
                            <a:srgbClr val="0BA6F3"/>
                          </a:solidFill>
                          <a:latin typeface="Arial" panose="020B0604020202020204" pitchFamily="34" charset="0"/>
                          <a:ea typeface="宋体" panose="02010600030101010101" pitchFamily="2" charset="-122"/>
                        </a:rPr>
                        <a:t>=</a:t>
                      </a:r>
                      <a:endParaRPr lang="zh-CN" altLang="zh-CN" sz="9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zh-CN" altLang="x-none" sz="900" b="0" dirty="0">
                          <a:solidFill>
                            <a:srgbClr val="000000"/>
                          </a:solidFill>
                          <a:latin typeface="Arial" panose="020B0604020202020204" pitchFamily="34" charset="0"/>
                          <a:ea typeface="宋体" panose="02010600030101010101" pitchFamily="2" charset="-122"/>
                        </a:rPr>
                        <a:t>简单的赋值运算符</a:t>
                      </a:r>
                      <a:endParaRPr lang="zh-CN" altLang="x-none" sz="9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en-US" altLang="zh-CN" sz="900" b="0" dirty="0">
                          <a:solidFill>
                            <a:srgbClr val="000000"/>
                          </a:solidFill>
                          <a:latin typeface="Arial" panose="020B0604020202020204" pitchFamily="34" charset="0"/>
                          <a:ea typeface="宋体" panose="02010600030101010101" pitchFamily="2" charset="-122"/>
                        </a:rPr>
                        <a:t>c = a + b </a:t>
                      </a:r>
                      <a:r>
                        <a:rPr lang="zh-CN" altLang="x-none" sz="900" b="0" dirty="0">
                          <a:solidFill>
                            <a:srgbClr val="000000"/>
                          </a:solidFill>
                          <a:latin typeface="Arial" panose="020B0604020202020204" pitchFamily="34" charset="0"/>
                          <a:ea typeface="宋体" panose="02010600030101010101" pitchFamily="2" charset="-122"/>
                        </a:rPr>
                        <a:t>将</a:t>
                      </a:r>
                      <a:r>
                        <a:rPr lang="en-US" altLang="zh-CN" sz="900" b="0" dirty="0">
                          <a:solidFill>
                            <a:srgbClr val="000000"/>
                          </a:solidFill>
                          <a:latin typeface="Arial" panose="020B0604020202020204" pitchFamily="34" charset="0"/>
                          <a:ea typeface="宋体" panose="02010600030101010101" pitchFamily="2" charset="-122"/>
                        </a:rPr>
                        <a:t> a + b </a:t>
                      </a:r>
                      <a:r>
                        <a:rPr lang="zh-CN" altLang="x-none" sz="900" b="0" dirty="0">
                          <a:solidFill>
                            <a:srgbClr val="000000"/>
                          </a:solidFill>
                          <a:latin typeface="Arial" panose="020B0604020202020204" pitchFamily="34" charset="0"/>
                          <a:ea typeface="宋体" panose="02010600030101010101" pitchFamily="2" charset="-122"/>
                        </a:rPr>
                        <a:t>的运算结果赋值为 </a:t>
                      </a:r>
                      <a:r>
                        <a:rPr lang="en-US" altLang="zh-CN" sz="900" b="0" dirty="0">
                          <a:solidFill>
                            <a:srgbClr val="000000"/>
                          </a:solidFill>
                          <a:latin typeface="Arial" panose="020B0604020202020204" pitchFamily="34" charset="0"/>
                          <a:ea typeface="宋体" panose="02010600030101010101" pitchFamily="2" charset="-122"/>
                        </a:rPr>
                        <a:t>c</a:t>
                      </a:r>
                      <a:endParaRPr lang="zh-CN" altLang="zh-CN" sz="9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rgbClr val="FADBCB"/>
                    </a:solidFill>
                  </a:tcPr>
                </a:tc>
              </a:tr>
              <a:tr h="1651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en-US" altLang="zh-CN" sz="900" dirty="0">
                          <a:solidFill>
                            <a:srgbClr val="0BA6F3"/>
                          </a:solidFill>
                          <a:latin typeface="Arial" panose="020B0604020202020204" pitchFamily="34" charset="0"/>
                          <a:ea typeface="宋体" panose="02010600030101010101" pitchFamily="2" charset="-122"/>
                        </a:rPr>
                        <a:t>+=</a:t>
                      </a:r>
                      <a:endParaRPr lang="zh-CN" altLang="zh-CN" sz="9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zh-CN" altLang="x-none" sz="900" dirty="0">
                          <a:solidFill>
                            <a:srgbClr val="0BA6F3"/>
                          </a:solidFill>
                          <a:latin typeface="Arial" panose="020B0604020202020204" pitchFamily="34" charset="0"/>
                          <a:ea typeface="宋体" panose="02010600030101010101" pitchFamily="2" charset="-122"/>
                        </a:rPr>
                        <a:t>加法赋值运算符</a:t>
                      </a:r>
                      <a:endParaRPr lang="zh-CN" altLang="x-none" sz="9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r>
                        <a:rPr lang="en-US" altLang="zh-CN" sz="900" dirty="0">
                          <a:solidFill>
                            <a:srgbClr val="0BA6F3"/>
                          </a:solidFill>
                          <a:latin typeface="Arial" panose="020B0604020202020204" pitchFamily="34" charset="0"/>
                          <a:ea typeface="宋体" panose="02010600030101010101" pitchFamily="2" charset="-122"/>
                        </a:rPr>
                        <a:t>c += a </a:t>
                      </a:r>
                      <a:r>
                        <a:rPr lang="zh-CN" altLang="x-none" sz="900" dirty="0">
                          <a:solidFill>
                            <a:srgbClr val="0BA6F3"/>
                          </a:solidFill>
                          <a:latin typeface="Arial" panose="020B0604020202020204" pitchFamily="34" charset="0"/>
                          <a:ea typeface="宋体" panose="02010600030101010101" pitchFamily="2" charset="-122"/>
                        </a:rPr>
                        <a:t>等效于</a:t>
                      </a:r>
                      <a:r>
                        <a:rPr lang="en-US" altLang="zh-CN" sz="900" dirty="0">
                          <a:solidFill>
                            <a:srgbClr val="0BA6F3"/>
                          </a:solidFill>
                          <a:latin typeface="Arial" panose="020B0604020202020204" pitchFamily="34" charset="0"/>
                          <a:ea typeface="宋体" panose="02010600030101010101" pitchFamily="2" charset="-122"/>
                        </a:rPr>
                        <a:t> c = c + a</a:t>
                      </a:r>
                      <a:endParaRPr lang="zh-CN" altLang="zh-CN" sz="9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chemeClr val="accent1"/>
                    </a:solidFill>
                  </a:tcPr>
                </a:tc>
              </a:tr>
            </a:tbl>
          </a:graphicData>
        </a:graphic>
      </p:graphicFrame>
      <p:graphicFrame>
        <p:nvGraphicFramePr>
          <p:cNvPr id="83990" name="表格 83989"/>
          <p:cNvGraphicFramePr/>
          <p:nvPr/>
        </p:nvGraphicFramePr>
        <p:xfrm>
          <a:off x="865188" y="1970088"/>
          <a:ext cx="7312025" cy="4459288"/>
        </p:xfrm>
        <a:graphic>
          <a:graphicData uri="http://schemas.openxmlformats.org/drawingml/2006/table">
            <a:tbl>
              <a:tblPr/>
              <a:tblGrid>
                <a:gridCol w="1084263"/>
                <a:gridCol w="3048000"/>
                <a:gridCol w="3179762"/>
              </a:tblGrid>
              <a:tr h="719138">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实例</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23887">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减法赋值运算符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c -= a </a:t>
                      </a:r>
                      <a:r>
                        <a:rPr lang="zh-CN" altLang="x-none" sz="2000" b="0" dirty="0">
                          <a:solidFill>
                            <a:srgbClr val="000000"/>
                          </a:solidFill>
                          <a:latin typeface="Arial" panose="020B0604020202020204" pitchFamily="34" charset="0"/>
                          <a:ea typeface="宋体" panose="02010600030101010101" pitchFamily="2" charset="-122"/>
                        </a:rPr>
                        <a:t>等效于</a:t>
                      </a:r>
                      <a:r>
                        <a:rPr lang="en-US" altLang="zh-CN" sz="2000" b="0" dirty="0">
                          <a:solidFill>
                            <a:srgbClr val="000000"/>
                          </a:solidFill>
                          <a:latin typeface="Arial" panose="020B0604020202020204" pitchFamily="34" charset="0"/>
                          <a:ea typeface="宋体" panose="02010600030101010101" pitchFamily="2" charset="-122"/>
                        </a:rPr>
                        <a:t> c = c – a</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223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乘法赋值运算符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c *= a </a:t>
                      </a:r>
                      <a:r>
                        <a:rPr lang="zh-CN" altLang="x-none" sz="2000" b="0" dirty="0">
                          <a:solidFill>
                            <a:srgbClr val="000000"/>
                          </a:solidFill>
                          <a:latin typeface="Arial" panose="020B0604020202020204" pitchFamily="34" charset="0"/>
                          <a:ea typeface="宋体" panose="02010600030101010101" pitchFamily="2" charset="-122"/>
                        </a:rPr>
                        <a:t>等效于</a:t>
                      </a:r>
                      <a:r>
                        <a:rPr lang="en-US" altLang="zh-CN" sz="2000" b="0" dirty="0">
                          <a:solidFill>
                            <a:srgbClr val="000000"/>
                          </a:solidFill>
                          <a:latin typeface="Arial" panose="020B0604020202020204" pitchFamily="34" charset="0"/>
                          <a:ea typeface="宋体" panose="02010600030101010101" pitchFamily="2" charset="-122"/>
                        </a:rPr>
                        <a:t> c = c * a</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23888">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除法赋值运算符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c /= a </a:t>
                      </a:r>
                      <a:r>
                        <a:rPr lang="zh-CN" altLang="x-none" sz="2000" b="0" dirty="0">
                          <a:solidFill>
                            <a:srgbClr val="000000"/>
                          </a:solidFill>
                          <a:latin typeface="Arial" panose="020B0604020202020204" pitchFamily="34" charset="0"/>
                          <a:ea typeface="宋体" panose="02010600030101010101" pitchFamily="2" charset="-122"/>
                        </a:rPr>
                        <a:t>等效于</a:t>
                      </a:r>
                      <a:r>
                        <a:rPr lang="en-US" altLang="zh-CN" sz="2000" b="0" dirty="0">
                          <a:solidFill>
                            <a:srgbClr val="000000"/>
                          </a:solidFill>
                          <a:latin typeface="Arial" panose="020B0604020202020204" pitchFamily="34" charset="0"/>
                          <a:ea typeface="宋体" panose="02010600030101010101" pitchFamily="2" charset="-122"/>
                        </a:rPr>
                        <a:t> c = c / a</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23887">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取模赋值运算符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c %= a </a:t>
                      </a:r>
                      <a:r>
                        <a:rPr lang="zh-CN" altLang="x-none" sz="2000" b="0" dirty="0">
                          <a:solidFill>
                            <a:srgbClr val="000000"/>
                          </a:solidFill>
                          <a:latin typeface="Arial" panose="020B0604020202020204" pitchFamily="34" charset="0"/>
                          <a:ea typeface="宋体" panose="02010600030101010101" pitchFamily="2" charset="-122"/>
                        </a:rPr>
                        <a:t>等效于</a:t>
                      </a:r>
                      <a:r>
                        <a:rPr lang="en-US" altLang="zh-CN" sz="2000" b="0" dirty="0">
                          <a:solidFill>
                            <a:srgbClr val="000000"/>
                          </a:solidFill>
                          <a:latin typeface="Arial" panose="020B0604020202020204" pitchFamily="34" charset="0"/>
                          <a:ea typeface="宋体" panose="02010600030101010101" pitchFamily="2" charset="-122"/>
                        </a:rPr>
                        <a:t> c = c % a</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223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幂赋值运算符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b="0" dirty="0">
                          <a:solidFill>
                            <a:srgbClr val="000000"/>
                          </a:solidFill>
                          <a:latin typeface="Arial" panose="020B0604020202020204" pitchFamily="34" charset="0"/>
                          <a:ea typeface="宋体" panose="02010600030101010101" pitchFamily="2" charset="-122"/>
                        </a:rPr>
                        <a:t>c **= a </a:t>
                      </a:r>
                      <a:r>
                        <a:rPr lang="zh-CN" altLang="x-none" sz="2000" b="0" dirty="0">
                          <a:solidFill>
                            <a:srgbClr val="000000"/>
                          </a:solidFill>
                          <a:latin typeface="Arial" panose="020B0604020202020204" pitchFamily="34" charset="0"/>
                          <a:ea typeface="宋体" panose="02010600030101010101" pitchFamily="2" charset="-122"/>
                        </a:rPr>
                        <a:t>等效于</a:t>
                      </a:r>
                      <a:r>
                        <a:rPr lang="en-US" altLang="zh-CN" sz="2000" b="0" dirty="0">
                          <a:solidFill>
                            <a:srgbClr val="000000"/>
                          </a:solidFill>
                          <a:latin typeface="Arial" panose="020B0604020202020204" pitchFamily="34" charset="0"/>
                          <a:ea typeface="宋体" panose="02010600030101010101" pitchFamily="2" charset="-122"/>
                        </a:rPr>
                        <a:t> c = c ** a</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23888">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dirty="0">
                          <a:solidFill>
                            <a:srgbClr val="0BA6F3"/>
                          </a:solidFill>
                          <a:latin typeface="Arial" panose="020B0604020202020204" pitchFamily="34" charset="0"/>
                          <a:ea typeface="宋体" panose="02010600030101010101" pitchFamily="2" charset="-122"/>
                        </a:rPr>
                        <a:t>取整（地板）除赋值运算符</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c //= a </a:t>
                      </a:r>
                      <a:r>
                        <a:rPr lang="zh-CN" altLang="x-none" sz="2000" dirty="0">
                          <a:solidFill>
                            <a:srgbClr val="0BA6F3"/>
                          </a:solidFill>
                          <a:latin typeface="Arial" panose="020B0604020202020204" pitchFamily="34" charset="0"/>
                          <a:ea typeface="宋体" panose="02010600030101010101" pitchFamily="2" charset="-122"/>
                        </a:rPr>
                        <a:t>等效于</a:t>
                      </a:r>
                      <a:r>
                        <a:rPr lang="en-US" altLang="zh-CN" sz="2000" dirty="0">
                          <a:solidFill>
                            <a:srgbClr val="0BA6F3"/>
                          </a:solidFill>
                          <a:latin typeface="Arial" panose="020B0604020202020204" pitchFamily="34" charset="0"/>
                          <a:ea typeface="宋体" panose="02010600030101010101" pitchFamily="2" charset="-122"/>
                        </a:rPr>
                        <a:t> c = c // a</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bwMode="auto">
          <a:xfrm>
            <a:off x="1785918" y="1660910"/>
            <a:ext cx="5893635" cy="1928826"/>
          </a:xfrm>
          <a:ln>
            <a:solidFill>
              <a:srgbClr val="FF0000"/>
            </a:solidFill>
          </a:ln>
          <a:scene3d>
            <a:camera prst="orthographicFront"/>
            <a:lightRig rig="balanced" dir="t"/>
          </a:scene3d>
          <a:sp3d prstMaterial="plastic"/>
        </p:spPr>
        <p:txBody>
          <a:bodyPr vert="horz" wrap="square" lIns="68580" tIns="34290" rIns="68580" bIns="34290" numCol="1" anchor="b" anchorCtr="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600" b="1" i="0" u="none" strike="noStrike" kern="10" cap="none" spc="0" normalizeH="0" baseline="0" noProof="0" dirty="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第一</a:t>
            </a:r>
            <a:r>
              <a:rPr kumimoji="0" lang="zh-CN" altLang="en-US" sz="36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章   </a:t>
            </a:r>
            <a:r>
              <a:rPr kumimoji="0" lang="zh-CN" altLang="zh-CN" sz="36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进入</a:t>
            </a:r>
            <a:r>
              <a:rPr kumimoji="0" lang="en-US" altLang="zh-CN" sz="36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python3.5</a:t>
            </a:r>
            <a:r>
              <a:rPr kumimoji="0" lang="zh-CN" altLang="zh-CN" sz="3600" b="1" i="0" u="none" strike="noStrike" kern="10" cap="none" spc="0" normalizeH="0" baseline="0" noProof="0" dirty="0" smtClean="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的精彩</a:t>
            </a:r>
            <a:r>
              <a:rPr kumimoji="0" lang="zh-CN" altLang="zh-CN" sz="3600" b="1" i="0" u="none" strike="noStrike" kern="10" cap="none" spc="0" normalizeH="0" baseline="0" noProof="0" dirty="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rPr>
              <a:t>世界</a:t>
            </a:r>
            <a:endParaRPr kumimoji="0" lang="zh-CN" altLang="en-US" sz="3600" b="1" i="0" u="none" strike="noStrike" kern="10" cap="none" spc="0" normalizeH="0" baseline="0" noProof="0" dirty="0">
              <a:ln w="19050">
                <a:solidFill>
                  <a:srgbClr val="FEFEFE"/>
                </a:solidFill>
                <a:round/>
              </a:ln>
              <a:solidFill>
                <a:schemeClr val="accent1"/>
              </a:solidFill>
              <a:effectLst>
                <a:outerShdw dist="53882" dir="2700000" algn="ctr" rotWithShape="0">
                  <a:schemeClr val="tx1">
                    <a:alpha val="50000"/>
                  </a:schemeClr>
                </a:outerShdw>
              </a:effectLst>
              <a:uLnTx/>
              <a:uFillTx/>
              <a:latin typeface="Arial Black" panose="020B0A04020102020204" pitchFamily="34" charset="0"/>
              <a:ea typeface="+mn-ea"/>
              <a:cs typeface="+mn-cs"/>
            </a:endParaRPr>
          </a:p>
        </p:txBody>
      </p:sp>
    </p:spTree>
  </p:cSld>
  <p:clrMapOvr>
    <a:masterClrMapping/>
  </p:clrMapOvr>
  <p:transition spd="med">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11138"/>
            <a:ext cx="7886700" cy="7032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2.6.5  </a:t>
            </a:r>
            <a:r>
              <a:rPr lang="zh-CN" altLang="zh-CN" dirty="0">
                <a:effectLst>
                  <a:outerShdw blurRad="38100" dist="38100" dir="2700000">
                    <a:srgbClr val="000000"/>
                  </a:outerShdw>
                </a:effectLst>
              </a:rPr>
              <a:t>位运算符</a:t>
            </a:r>
            <a:endParaRPr lang="zh-CN" altLang="en-US" dirty="0">
              <a:effectLst>
                <a:outerShdw blurRad="38100" dist="38100" dir="2700000">
                  <a:srgbClr val="000000"/>
                </a:outerShdw>
              </a:effectLst>
            </a:endParaRPr>
          </a:p>
        </p:txBody>
      </p:sp>
      <p:sp>
        <p:nvSpPr>
          <p:cNvPr id="84995" name="内容占位符 2"/>
          <p:cNvSpPr>
            <a:spLocks noGrp="1"/>
          </p:cNvSpPr>
          <p:nvPr>
            <p:ph idx="1"/>
          </p:nvPr>
        </p:nvSpPr>
        <p:spPr>
          <a:xfrm>
            <a:off x="628650" y="1055688"/>
            <a:ext cx="7886700" cy="5626100"/>
          </a:xfrm>
        </p:spPr>
        <p:txBody>
          <a:bodyPr vert="horz" wrap="square" lIns="91440" tIns="45720" rIns="91440" bIns="45720" anchor="t"/>
          <a:p>
            <a:r>
              <a:rPr lang="zh-CN" altLang="zh-CN" sz="2000" dirty="0"/>
              <a:t>按位运算符是把数字看作二进制来进行计算的。</a:t>
            </a:r>
            <a:r>
              <a:rPr lang="en-US" altLang="zh-CN" sz="2000" dirty="0"/>
              <a:t>Python</a:t>
            </a:r>
            <a:r>
              <a:rPr lang="zh-CN" altLang="zh-CN" sz="2000" dirty="0"/>
              <a:t>中的按位运算法则如下。以下变量</a:t>
            </a:r>
            <a:r>
              <a:rPr lang="en-US" altLang="zh-CN" sz="2000" dirty="0"/>
              <a:t>a</a:t>
            </a:r>
            <a:r>
              <a:rPr lang="zh-CN" altLang="zh-CN" sz="2000" dirty="0"/>
              <a:t>为</a:t>
            </a:r>
            <a:r>
              <a:rPr lang="en-US" altLang="zh-CN" sz="2000" dirty="0"/>
              <a:t>60</a:t>
            </a:r>
            <a:r>
              <a:rPr lang="zh-CN" altLang="zh-CN" sz="2000" dirty="0"/>
              <a:t>，变量</a:t>
            </a:r>
            <a:r>
              <a:rPr lang="en-US" altLang="zh-CN" sz="2000" dirty="0"/>
              <a:t>b</a:t>
            </a:r>
            <a:r>
              <a:rPr lang="zh-CN" altLang="zh-CN" sz="2000" dirty="0"/>
              <a:t>为</a:t>
            </a:r>
            <a:r>
              <a:rPr lang="en-US" altLang="zh-CN" sz="2000" dirty="0"/>
              <a:t>13</a:t>
            </a:r>
            <a:r>
              <a:rPr lang="zh-CN" altLang="zh-CN" sz="2000" dirty="0"/>
              <a:t>：</a:t>
            </a:r>
            <a:endParaRPr lang="en-US" altLang="zh-CN" sz="2000" dirty="0"/>
          </a:p>
          <a:p>
            <a:endParaRPr lang="zh-CN" altLang="en-US" dirty="0"/>
          </a:p>
        </p:txBody>
      </p:sp>
      <p:graphicFrame>
        <p:nvGraphicFramePr>
          <p:cNvPr id="84996" name="表格 84995"/>
          <p:cNvGraphicFramePr/>
          <p:nvPr/>
        </p:nvGraphicFramePr>
        <p:xfrm>
          <a:off x="142875" y="785813"/>
          <a:ext cx="8429625" cy="5791200"/>
        </p:xfrm>
        <a:graphic>
          <a:graphicData uri="http://schemas.openxmlformats.org/drawingml/2006/table">
            <a:tbl>
              <a:tblPr/>
              <a:tblGrid>
                <a:gridCol w="742950"/>
                <a:gridCol w="1971675"/>
                <a:gridCol w="5715000"/>
              </a:tblGrid>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实例</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&amp;</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按位与运算符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&amp; b) </a:t>
                      </a:r>
                      <a:r>
                        <a:rPr lang="zh-CN" altLang="x-none" sz="2000" b="0" dirty="0">
                          <a:solidFill>
                            <a:srgbClr val="000000"/>
                          </a:solidFill>
                          <a:latin typeface="Arial" panose="020B0604020202020204" pitchFamily="34" charset="0"/>
                          <a:ea typeface="宋体" panose="02010600030101010101" pitchFamily="2" charset="-122"/>
                        </a:rPr>
                        <a:t>输出结果</a:t>
                      </a:r>
                      <a:r>
                        <a:rPr lang="en-US" altLang="zh-CN" sz="2000" b="0" dirty="0">
                          <a:solidFill>
                            <a:srgbClr val="000000"/>
                          </a:solidFill>
                          <a:latin typeface="Arial" panose="020B0604020202020204" pitchFamily="34" charset="0"/>
                          <a:ea typeface="宋体" panose="02010600030101010101" pitchFamily="2" charset="-122"/>
                        </a:rPr>
                        <a:t> 12 </a:t>
                      </a:r>
                      <a:r>
                        <a:rPr lang="zh-CN" altLang="x-none" sz="2000" b="0" dirty="0">
                          <a:solidFill>
                            <a:srgbClr val="000000"/>
                          </a:solidFill>
                          <a:latin typeface="Arial" panose="020B0604020202020204" pitchFamily="34" charset="0"/>
                          <a:ea typeface="宋体" panose="02010600030101010101" pitchFamily="2" charset="-122"/>
                        </a:rPr>
                        <a:t>，二进制解释：</a:t>
                      </a:r>
                      <a:r>
                        <a:rPr lang="en-US" altLang="zh-CN" sz="2000" b="0" dirty="0">
                          <a:solidFill>
                            <a:srgbClr val="000000"/>
                          </a:solidFill>
                          <a:latin typeface="Arial" panose="020B0604020202020204" pitchFamily="34" charset="0"/>
                          <a:ea typeface="宋体" panose="02010600030101010101" pitchFamily="2" charset="-122"/>
                        </a:rPr>
                        <a:t> 0000 1100</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按位或运算符</a:t>
                      </a:r>
                      <a:endParaRPr lang="en-US" altLang="zh-CN" sz="2000" b="0" dirty="0">
                        <a:solidFill>
                          <a:srgbClr val="000000"/>
                        </a:solidFill>
                        <a:latin typeface="Arial" panose="020B0604020202020204" pitchFamily="34"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 b) </a:t>
                      </a:r>
                      <a:r>
                        <a:rPr lang="zh-CN" altLang="x-none" sz="2000" b="0" dirty="0">
                          <a:solidFill>
                            <a:srgbClr val="000000"/>
                          </a:solidFill>
                          <a:latin typeface="Arial" panose="020B0604020202020204" pitchFamily="34" charset="0"/>
                          <a:ea typeface="宋体" panose="02010600030101010101" pitchFamily="2" charset="-122"/>
                        </a:rPr>
                        <a:t>输出结果</a:t>
                      </a:r>
                      <a:r>
                        <a:rPr lang="en-US" altLang="zh-CN" sz="2000" b="0" dirty="0">
                          <a:solidFill>
                            <a:srgbClr val="000000"/>
                          </a:solidFill>
                          <a:latin typeface="Arial" panose="020B0604020202020204" pitchFamily="34" charset="0"/>
                          <a:ea typeface="宋体" panose="02010600030101010101" pitchFamily="2" charset="-122"/>
                        </a:rPr>
                        <a:t> 61 </a:t>
                      </a:r>
                      <a:r>
                        <a:rPr lang="zh-CN" altLang="x-none" sz="2000" b="0" dirty="0">
                          <a:solidFill>
                            <a:srgbClr val="000000"/>
                          </a:solidFill>
                          <a:latin typeface="Arial" panose="020B0604020202020204" pitchFamily="34" charset="0"/>
                          <a:ea typeface="宋体" panose="02010600030101010101" pitchFamily="2" charset="-122"/>
                        </a:rPr>
                        <a:t>，二进制解释：</a:t>
                      </a:r>
                      <a:r>
                        <a:rPr lang="en-US" altLang="zh-CN" sz="2000" b="0" dirty="0">
                          <a:solidFill>
                            <a:srgbClr val="000000"/>
                          </a:solidFill>
                          <a:latin typeface="Arial" panose="020B0604020202020204" pitchFamily="34" charset="0"/>
                          <a:ea typeface="宋体" panose="02010600030101010101" pitchFamily="2" charset="-122"/>
                        </a:rPr>
                        <a:t> 0011 1101</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按位异或运算符：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 b) </a:t>
                      </a:r>
                      <a:r>
                        <a:rPr lang="zh-CN" altLang="x-none" sz="2000" b="0" dirty="0">
                          <a:solidFill>
                            <a:srgbClr val="000000"/>
                          </a:solidFill>
                          <a:latin typeface="Arial" panose="020B0604020202020204" pitchFamily="34" charset="0"/>
                          <a:ea typeface="宋体" panose="02010600030101010101" pitchFamily="2" charset="-122"/>
                        </a:rPr>
                        <a:t>输出结果</a:t>
                      </a:r>
                      <a:r>
                        <a:rPr lang="en-US" altLang="zh-CN" sz="2000" b="0" dirty="0">
                          <a:solidFill>
                            <a:srgbClr val="000000"/>
                          </a:solidFill>
                          <a:latin typeface="Arial" panose="020B0604020202020204" pitchFamily="34" charset="0"/>
                          <a:ea typeface="宋体" panose="02010600030101010101" pitchFamily="2" charset="-122"/>
                        </a:rPr>
                        <a:t> 49 </a:t>
                      </a:r>
                      <a:r>
                        <a:rPr lang="zh-CN" altLang="x-none" sz="2000" b="0" dirty="0">
                          <a:solidFill>
                            <a:srgbClr val="000000"/>
                          </a:solidFill>
                          <a:latin typeface="Arial" panose="020B0604020202020204" pitchFamily="34" charset="0"/>
                          <a:ea typeface="宋体" panose="02010600030101010101" pitchFamily="2" charset="-122"/>
                        </a:rPr>
                        <a:t>，二进制解释：</a:t>
                      </a:r>
                      <a:r>
                        <a:rPr lang="en-US" altLang="zh-CN" sz="2000" b="0" dirty="0">
                          <a:solidFill>
                            <a:srgbClr val="000000"/>
                          </a:solidFill>
                          <a:latin typeface="Arial" panose="020B0604020202020204" pitchFamily="34" charset="0"/>
                          <a:ea typeface="宋体" panose="02010600030101010101" pitchFamily="2" charset="-122"/>
                        </a:rPr>
                        <a:t> 0011 0001</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9144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按位取反运算符：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 </a:t>
                      </a:r>
                      <a:r>
                        <a:rPr lang="zh-CN" altLang="x-none" sz="2000" b="0" dirty="0">
                          <a:solidFill>
                            <a:srgbClr val="000000"/>
                          </a:solidFill>
                          <a:latin typeface="Arial" panose="020B0604020202020204" pitchFamily="34" charset="0"/>
                          <a:ea typeface="宋体" panose="02010600030101010101" pitchFamily="2" charset="-122"/>
                        </a:rPr>
                        <a:t>输出结果</a:t>
                      </a:r>
                      <a:r>
                        <a:rPr lang="en-US" altLang="zh-CN" sz="2000" b="0" dirty="0">
                          <a:solidFill>
                            <a:srgbClr val="000000"/>
                          </a:solidFill>
                          <a:latin typeface="Arial" panose="020B0604020202020204" pitchFamily="34" charset="0"/>
                          <a:ea typeface="宋体" panose="02010600030101010101" pitchFamily="2" charset="-122"/>
                        </a:rPr>
                        <a:t> -61 </a:t>
                      </a:r>
                      <a:r>
                        <a:rPr lang="zh-CN" altLang="x-none" sz="2000" b="0" dirty="0">
                          <a:solidFill>
                            <a:srgbClr val="000000"/>
                          </a:solidFill>
                          <a:latin typeface="Arial" panose="020B0604020202020204" pitchFamily="34" charset="0"/>
                          <a:ea typeface="宋体" panose="02010600030101010101" pitchFamily="2" charset="-122"/>
                        </a:rPr>
                        <a:t>，二进制解释：</a:t>
                      </a:r>
                      <a:r>
                        <a:rPr lang="en-US" altLang="zh-CN" sz="2000" b="0" dirty="0">
                          <a:solidFill>
                            <a:srgbClr val="000000"/>
                          </a:solidFill>
                          <a:latin typeface="Arial" panose="020B0604020202020204" pitchFamily="34" charset="0"/>
                          <a:ea typeface="宋体" panose="02010600030101010101" pitchFamily="2" charset="-122"/>
                        </a:rPr>
                        <a:t> 1100 0011</a:t>
                      </a:r>
                      <a:r>
                        <a:rPr lang="zh-CN" altLang="x-none" sz="2000" b="0" dirty="0">
                          <a:solidFill>
                            <a:srgbClr val="000000"/>
                          </a:solidFill>
                          <a:latin typeface="Arial" panose="020B0604020202020204" pitchFamily="34" charset="0"/>
                          <a:ea typeface="宋体" panose="02010600030101010101" pitchFamily="2" charset="-122"/>
                        </a:rPr>
                        <a:t>， 在一个有符号二进制数的补码形式。</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8288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&lt;&lt;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左移动运算符：</a:t>
                      </a:r>
                      <a:r>
                        <a:rPr lang="en-US" altLang="zh-CN" sz="2000" b="0" dirty="0">
                          <a:solidFill>
                            <a:srgbClr val="000000"/>
                          </a:solidFill>
                          <a:latin typeface="Arial" panose="020B0604020202020204" pitchFamily="34" charset="0"/>
                          <a:ea typeface="宋体" panose="02010600030101010101" pitchFamily="2" charset="-122"/>
                        </a:rPr>
                        <a:t>&lt;&lt;“</a:t>
                      </a:r>
                      <a:r>
                        <a:rPr lang="zh-CN" altLang="x-none" sz="2000" b="0" dirty="0">
                          <a:solidFill>
                            <a:srgbClr val="000000"/>
                          </a:solidFill>
                          <a:latin typeface="Arial" panose="020B0604020202020204" pitchFamily="34" charset="0"/>
                          <a:ea typeface="宋体" panose="02010600030101010101" pitchFamily="2" charset="-122"/>
                        </a:rPr>
                        <a:t>右边的数指定移动的位数，高位丢弃，低位补</a:t>
                      </a:r>
                      <a:r>
                        <a:rPr lang="en-US" altLang="zh-CN" sz="2000" b="0" dirty="0">
                          <a:solidFill>
                            <a:srgbClr val="000000"/>
                          </a:solidFill>
                          <a:latin typeface="Arial" panose="020B0604020202020204" pitchFamily="34" charset="0"/>
                          <a:ea typeface="宋体" panose="02010600030101010101" pitchFamily="2" charset="-122"/>
                        </a:rPr>
                        <a:t>0</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&lt;&lt; 2 </a:t>
                      </a:r>
                      <a:r>
                        <a:rPr lang="zh-CN" altLang="x-none" sz="2000" b="0" dirty="0">
                          <a:solidFill>
                            <a:srgbClr val="000000"/>
                          </a:solidFill>
                          <a:latin typeface="Arial" panose="020B0604020202020204" pitchFamily="34" charset="0"/>
                          <a:ea typeface="宋体" panose="02010600030101010101" pitchFamily="2" charset="-122"/>
                        </a:rPr>
                        <a:t>输出结果</a:t>
                      </a:r>
                      <a:r>
                        <a:rPr lang="en-US" altLang="zh-CN" sz="2000" b="0" dirty="0">
                          <a:solidFill>
                            <a:srgbClr val="000000"/>
                          </a:solidFill>
                          <a:latin typeface="Arial" panose="020B0604020202020204" pitchFamily="34" charset="0"/>
                          <a:ea typeface="宋体" panose="02010600030101010101" pitchFamily="2" charset="-122"/>
                        </a:rPr>
                        <a:t> 240 </a:t>
                      </a:r>
                      <a:r>
                        <a:rPr lang="zh-CN" altLang="x-none" sz="2000" b="0" dirty="0">
                          <a:solidFill>
                            <a:srgbClr val="000000"/>
                          </a:solidFill>
                          <a:latin typeface="Arial" panose="020B0604020202020204" pitchFamily="34" charset="0"/>
                          <a:ea typeface="宋体" panose="02010600030101010101" pitchFamily="2" charset="-122"/>
                        </a:rPr>
                        <a:t>，二进制解释：</a:t>
                      </a:r>
                      <a:r>
                        <a:rPr lang="en-US" altLang="zh-CN" sz="2000" b="0" dirty="0">
                          <a:solidFill>
                            <a:srgbClr val="000000"/>
                          </a:solidFill>
                          <a:latin typeface="Arial" panose="020B0604020202020204" pitchFamily="34" charset="0"/>
                          <a:ea typeface="宋体" panose="02010600030101010101" pitchFamily="2" charset="-122"/>
                        </a:rPr>
                        <a:t> 1111 0000</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6096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latin typeface="Arial" panose="020B0604020202020204" pitchFamily="34" charset="0"/>
                          <a:ea typeface="宋体" panose="02010600030101010101" pitchFamily="2" charset="-122"/>
                        </a:rPr>
                        <a:t>&gt;&gt; </a:t>
                      </a:r>
                      <a:endParaRPr lang="zh-CN" altLang="zh-CN"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zh-CN" altLang="x-none" sz="2000" dirty="0">
                          <a:latin typeface="Arial" panose="020B0604020202020204" pitchFamily="34" charset="0"/>
                          <a:ea typeface="宋体" panose="02010600030101010101" pitchFamily="2" charset="-122"/>
                        </a:rPr>
                        <a:t>右移动运算符：</a:t>
                      </a:r>
                      <a:endParaRPr lang="zh-CN" altLang="x-none"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r>
                        <a:rPr lang="en-US" altLang="zh-CN" sz="2000" dirty="0">
                          <a:latin typeface="Arial" panose="020B0604020202020204" pitchFamily="34" charset="0"/>
                          <a:ea typeface="宋体" panose="02010600030101010101" pitchFamily="2" charset="-122"/>
                        </a:rPr>
                        <a:t>a &gt;&gt; 2 </a:t>
                      </a:r>
                      <a:r>
                        <a:rPr lang="zh-CN" altLang="x-none" sz="2000" dirty="0">
                          <a:latin typeface="Arial" panose="020B0604020202020204" pitchFamily="34" charset="0"/>
                          <a:ea typeface="宋体" panose="02010600030101010101" pitchFamily="2" charset="-122"/>
                        </a:rPr>
                        <a:t>输出结果</a:t>
                      </a:r>
                      <a:r>
                        <a:rPr lang="en-US" altLang="zh-CN" sz="2000" dirty="0">
                          <a:latin typeface="Arial" panose="020B0604020202020204" pitchFamily="34" charset="0"/>
                          <a:ea typeface="宋体" panose="02010600030101010101" pitchFamily="2" charset="-122"/>
                        </a:rPr>
                        <a:t> 15 </a:t>
                      </a:r>
                      <a:r>
                        <a:rPr lang="zh-CN" altLang="x-none" sz="2000" dirty="0">
                          <a:latin typeface="Arial" panose="020B0604020202020204" pitchFamily="34" charset="0"/>
                          <a:ea typeface="宋体" panose="02010600030101010101" pitchFamily="2" charset="-122"/>
                        </a:rPr>
                        <a:t>，二进制解</a:t>
                      </a:r>
                      <a:endParaRPr lang="en-US" altLang="zh-CN" sz="2000" dirty="0">
                        <a:latin typeface="Arial" panose="020B0604020202020204" pitchFamily="34" charset="0"/>
                        <a:ea typeface="宋体" panose="02010600030101010101" pitchFamily="2" charset="-122"/>
                      </a:endParaRPr>
                    </a:p>
                    <a:p>
                      <a:pPr lvl="0" eaLnBrk="1" hangingPunct="1">
                        <a:buNone/>
                      </a:pPr>
                      <a:r>
                        <a:rPr lang="zh-CN" altLang="x-none" sz="2000" dirty="0">
                          <a:latin typeface="Arial" panose="020B0604020202020204" pitchFamily="34" charset="0"/>
                          <a:ea typeface="宋体" panose="02010600030101010101" pitchFamily="2" charset="-122"/>
                        </a:rPr>
                        <a:t>释：</a:t>
                      </a:r>
                      <a:r>
                        <a:rPr lang="en-US" altLang="zh-CN" sz="2000" dirty="0">
                          <a:latin typeface="Arial" panose="020B0604020202020204" pitchFamily="34" charset="0"/>
                          <a:ea typeface="宋体" panose="02010600030101010101" pitchFamily="2" charset="-122"/>
                        </a:rPr>
                        <a:t> 0000 1111</a:t>
                      </a:r>
                      <a:endParaRPr lang="zh-CN" altLang="zh-CN"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141288"/>
            <a:ext cx="7886700" cy="7731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2.6.6  </a:t>
            </a:r>
            <a:r>
              <a:rPr lang="zh-CN" altLang="zh-CN" dirty="0">
                <a:effectLst>
                  <a:outerShdw blurRad="38100" dist="38100" dir="2700000">
                    <a:srgbClr val="000000"/>
                  </a:outerShdw>
                </a:effectLst>
              </a:rPr>
              <a:t>逻辑运算符</a:t>
            </a:r>
            <a:endParaRPr lang="zh-CN" altLang="en-US" dirty="0">
              <a:effectLst>
                <a:outerShdw blurRad="38100" dist="38100" dir="2700000">
                  <a:srgbClr val="000000"/>
                </a:outerShdw>
              </a:effectLst>
            </a:endParaRPr>
          </a:p>
        </p:txBody>
      </p:sp>
      <p:sp>
        <p:nvSpPr>
          <p:cNvPr id="86019" name="内容占位符 2"/>
          <p:cNvSpPr>
            <a:spLocks noGrp="1"/>
          </p:cNvSpPr>
          <p:nvPr>
            <p:ph idx="1"/>
          </p:nvPr>
        </p:nvSpPr>
        <p:spPr>
          <a:xfrm>
            <a:off x="628650" y="1027113"/>
            <a:ext cx="7886700" cy="5556250"/>
          </a:xfrm>
        </p:spPr>
        <p:txBody>
          <a:bodyPr vert="horz" wrap="square" lIns="91440" tIns="45720" rIns="91440" bIns="45720" anchor="t"/>
          <a:p>
            <a:r>
              <a:rPr lang="en-US" altLang="zh-CN" dirty="0"/>
              <a:t>Python</a:t>
            </a:r>
            <a:r>
              <a:rPr lang="zh-CN" altLang="zh-CN" dirty="0"/>
              <a:t>语言支持逻辑运算符，以下变量</a:t>
            </a:r>
            <a:r>
              <a:rPr lang="en-US" altLang="zh-CN" dirty="0"/>
              <a:t>a</a:t>
            </a:r>
            <a:r>
              <a:rPr lang="zh-CN" altLang="zh-CN" dirty="0"/>
              <a:t>为</a:t>
            </a:r>
            <a:r>
              <a:rPr lang="en-US" altLang="zh-CN" dirty="0"/>
              <a:t>10</a:t>
            </a:r>
            <a:r>
              <a:rPr lang="zh-CN" altLang="zh-CN" dirty="0"/>
              <a:t>，变量</a:t>
            </a:r>
            <a:r>
              <a:rPr lang="en-US" altLang="zh-CN" dirty="0"/>
              <a:t>b</a:t>
            </a:r>
            <a:r>
              <a:rPr lang="zh-CN" altLang="zh-CN" dirty="0"/>
              <a:t>为</a:t>
            </a:r>
            <a:r>
              <a:rPr lang="en-US" altLang="zh-CN" dirty="0"/>
              <a:t>20</a:t>
            </a:r>
            <a:r>
              <a:rPr lang="zh-CN" altLang="zh-CN" dirty="0"/>
              <a:t>：</a:t>
            </a:r>
            <a:endParaRPr lang="en-US" altLang="zh-CN" dirty="0"/>
          </a:p>
          <a:p>
            <a:endParaRPr lang="zh-CN" altLang="en-US" dirty="0"/>
          </a:p>
        </p:txBody>
      </p:sp>
      <p:graphicFrame>
        <p:nvGraphicFramePr>
          <p:cNvPr id="86020" name="表格 86019"/>
          <p:cNvGraphicFramePr/>
          <p:nvPr/>
        </p:nvGraphicFramePr>
        <p:xfrm>
          <a:off x="1071563" y="2006600"/>
          <a:ext cx="7231063" cy="4851400"/>
        </p:xfrm>
        <a:graphic>
          <a:graphicData uri="http://schemas.openxmlformats.org/drawingml/2006/table">
            <a:tbl>
              <a:tblPr/>
              <a:tblGrid>
                <a:gridCol w="720725"/>
                <a:gridCol w="1089025"/>
                <a:gridCol w="3494088"/>
                <a:gridCol w="1927225"/>
              </a:tblGrid>
              <a:tr h="9144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逻辑表达式</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实例</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31286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And</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x and y</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布尔</a:t>
                      </a:r>
                      <a:r>
                        <a:rPr lang="en-US" altLang="zh-CN" sz="2000" b="0" dirty="0">
                          <a:solidFill>
                            <a:srgbClr val="000000"/>
                          </a:solidFill>
                          <a:latin typeface="Arial" panose="020B0604020202020204" pitchFamily="34" charset="0"/>
                          <a:ea typeface="宋体" panose="02010600030101010101" pitchFamily="2" charset="-122"/>
                        </a:rPr>
                        <a:t>"</a:t>
                      </a:r>
                      <a:r>
                        <a:rPr lang="zh-CN" altLang="x-none" sz="2000" b="0" dirty="0">
                          <a:solidFill>
                            <a:srgbClr val="000000"/>
                          </a:solidFill>
                          <a:latin typeface="Arial" panose="020B0604020202020204" pitchFamily="34" charset="0"/>
                          <a:ea typeface="宋体" panose="02010600030101010101" pitchFamily="2" charset="-122"/>
                        </a:rPr>
                        <a:t>与</a:t>
                      </a:r>
                      <a:r>
                        <a:rPr lang="en-US" altLang="zh-CN" sz="2000" b="0" dirty="0">
                          <a:solidFill>
                            <a:srgbClr val="000000"/>
                          </a:solidFill>
                          <a:latin typeface="Arial" panose="020B0604020202020204" pitchFamily="34" charset="0"/>
                          <a:ea typeface="宋体" panose="02010600030101010101" pitchFamily="2" charset="-122"/>
                        </a:rPr>
                        <a:t>" - </a:t>
                      </a:r>
                      <a:r>
                        <a:rPr lang="zh-CN" altLang="x-none" sz="2000" b="0" dirty="0">
                          <a:solidFill>
                            <a:srgbClr val="000000"/>
                          </a:solidFill>
                          <a:latin typeface="Arial" panose="020B0604020202020204" pitchFamily="34" charset="0"/>
                          <a:ea typeface="宋体" panose="02010600030101010101" pitchFamily="2" charset="-122"/>
                        </a:rPr>
                        <a:t>如果</a:t>
                      </a:r>
                      <a:r>
                        <a:rPr lang="en-US" altLang="zh-CN" sz="2000" b="0" dirty="0">
                          <a:solidFill>
                            <a:srgbClr val="000000"/>
                          </a:solidFill>
                          <a:latin typeface="Arial" panose="020B0604020202020204" pitchFamily="34" charset="0"/>
                          <a:ea typeface="宋体" panose="02010600030101010101" pitchFamily="2" charset="-122"/>
                        </a:rPr>
                        <a:t> x </a:t>
                      </a:r>
                      <a:r>
                        <a:rPr lang="zh-CN" altLang="x-none" sz="2000" b="0" dirty="0">
                          <a:solidFill>
                            <a:srgbClr val="000000"/>
                          </a:solidFill>
                          <a:latin typeface="Arial" panose="020B0604020202020204" pitchFamily="34" charset="0"/>
                          <a:ea typeface="宋体" panose="02010600030101010101" pitchFamily="2" charset="-122"/>
                        </a:rPr>
                        <a:t>为</a:t>
                      </a:r>
                      <a:r>
                        <a:rPr lang="en-US" altLang="zh-CN" sz="2000" b="0" dirty="0">
                          <a:solidFill>
                            <a:srgbClr val="000000"/>
                          </a:solidFill>
                          <a:latin typeface="Arial" panose="020B0604020202020204" pitchFamily="34" charset="0"/>
                          <a:ea typeface="宋体" panose="02010600030101010101" pitchFamily="2" charset="-122"/>
                        </a:rPr>
                        <a:t> False</a:t>
                      </a:r>
                      <a:r>
                        <a:rPr lang="zh-CN" altLang="x-none" sz="2000" b="0" dirty="0">
                          <a:solidFill>
                            <a:srgbClr val="000000"/>
                          </a:solidFill>
                          <a:latin typeface="Arial" panose="020B0604020202020204" pitchFamily="34" charset="0"/>
                          <a:ea typeface="宋体" panose="02010600030101010101" pitchFamily="2" charset="-122"/>
                        </a:rPr>
                        <a:t>，</a:t>
                      </a:r>
                      <a:r>
                        <a:rPr lang="en-US" altLang="zh-CN" sz="2000" b="0" dirty="0">
                          <a:solidFill>
                            <a:srgbClr val="000000"/>
                          </a:solidFill>
                          <a:latin typeface="Arial" panose="020B0604020202020204" pitchFamily="34" charset="0"/>
                          <a:ea typeface="宋体" panose="02010600030101010101" pitchFamily="2" charset="-122"/>
                        </a:rPr>
                        <a:t>x and y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False</a:t>
                      </a:r>
                      <a:r>
                        <a:rPr lang="zh-CN" altLang="x-none" sz="2000" b="0" dirty="0">
                          <a:solidFill>
                            <a:srgbClr val="000000"/>
                          </a:solidFill>
                          <a:latin typeface="Arial" panose="020B0604020202020204" pitchFamily="34" charset="0"/>
                          <a:ea typeface="宋体" panose="02010600030101010101" pitchFamily="2" charset="-122"/>
                        </a:rPr>
                        <a:t>，否则它返回</a:t>
                      </a:r>
                      <a:r>
                        <a:rPr lang="en-US" altLang="zh-CN" sz="2000" b="0" dirty="0">
                          <a:solidFill>
                            <a:srgbClr val="000000"/>
                          </a:solidFill>
                          <a:latin typeface="Arial" panose="020B0604020202020204" pitchFamily="34" charset="0"/>
                          <a:ea typeface="宋体" panose="02010600030101010101" pitchFamily="2" charset="-122"/>
                        </a:rPr>
                        <a:t> y </a:t>
                      </a:r>
                      <a:r>
                        <a:rPr lang="zh-CN" altLang="x-none" sz="2000" b="0" dirty="0">
                          <a:solidFill>
                            <a:srgbClr val="000000"/>
                          </a:solidFill>
                          <a:latin typeface="Arial" panose="020B0604020202020204" pitchFamily="34" charset="0"/>
                          <a:ea typeface="宋体" panose="02010600030101010101" pitchFamily="2" charset="-122"/>
                        </a:rPr>
                        <a:t>的计算值。</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and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20</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31127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Or</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x or y</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布尔</a:t>
                      </a:r>
                      <a:r>
                        <a:rPr lang="en-US" altLang="zh-CN" sz="2000" b="0" dirty="0">
                          <a:solidFill>
                            <a:srgbClr val="000000"/>
                          </a:solidFill>
                          <a:latin typeface="Arial" panose="020B0604020202020204" pitchFamily="34" charset="0"/>
                          <a:ea typeface="宋体" panose="02010600030101010101" pitchFamily="2" charset="-122"/>
                        </a:rPr>
                        <a:t>“</a:t>
                      </a:r>
                      <a:r>
                        <a:rPr lang="zh-CN" altLang="x-none" sz="2000" b="0" dirty="0">
                          <a:solidFill>
                            <a:srgbClr val="000000"/>
                          </a:solidFill>
                          <a:latin typeface="Arial" panose="020B0604020202020204" pitchFamily="34" charset="0"/>
                          <a:ea typeface="宋体" panose="02010600030101010101" pitchFamily="2" charset="-122"/>
                        </a:rPr>
                        <a:t>或</a:t>
                      </a:r>
                      <a:r>
                        <a:rPr lang="en-US" altLang="zh-CN" sz="2000" b="0" dirty="0">
                          <a:solidFill>
                            <a:srgbClr val="000000"/>
                          </a:solidFill>
                          <a:latin typeface="Arial" panose="020B0604020202020204" pitchFamily="34" charset="0"/>
                          <a:ea typeface="宋体" panose="02010600030101010101" pitchFamily="2" charset="-122"/>
                        </a:rPr>
                        <a:t>” - </a:t>
                      </a:r>
                      <a:r>
                        <a:rPr lang="zh-CN" altLang="x-none" sz="2000" b="0" dirty="0">
                          <a:solidFill>
                            <a:srgbClr val="000000"/>
                          </a:solidFill>
                          <a:latin typeface="Arial" panose="020B0604020202020204" pitchFamily="34" charset="0"/>
                          <a:ea typeface="宋体" panose="02010600030101010101" pitchFamily="2" charset="-122"/>
                        </a:rPr>
                        <a:t>如果</a:t>
                      </a:r>
                      <a:r>
                        <a:rPr lang="en-US" altLang="zh-CN" sz="2000" b="0" dirty="0">
                          <a:solidFill>
                            <a:srgbClr val="000000"/>
                          </a:solidFill>
                          <a:latin typeface="Arial" panose="020B0604020202020204" pitchFamily="34" charset="0"/>
                          <a:ea typeface="宋体" panose="02010600030101010101" pitchFamily="2" charset="-122"/>
                        </a:rPr>
                        <a:t> x </a:t>
                      </a:r>
                      <a:r>
                        <a:rPr lang="zh-CN" altLang="x-none" sz="2000" b="0" dirty="0">
                          <a:solidFill>
                            <a:srgbClr val="000000"/>
                          </a:solidFill>
                          <a:latin typeface="Arial" panose="020B0604020202020204" pitchFamily="34" charset="0"/>
                          <a:ea typeface="宋体" panose="02010600030101010101" pitchFamily="2" charset="-122"/>
                        </a:rPr>
                        <a:t>是非</a:t>
                      </a:r>
                      <a:r>
                        <a:rPr lang="en-US" altLang="zh-CN" sz="2000" b="0" dirty="0">
                          <a:solidFill>
                            <a:srgbClr val="000000"/>
                          </a:solidFill>
                          <a:latin typeface="Arial" panose="020B0604020202020204" pitchFamily="34" charset="0"/>
                          <a:ea typeface="宋体" panose="02010600030101010101" pitchFamily="2" charset="-122"/>
                        </a:rPr>
                        <a:t> 0</a:t>
                      </a:r>
                      <a:r>
                        <a:rPr lang="zh-CN" altLang="x-none" sz="2000" b="0" dirty="0">
                          <a:solidFill>
                            <a:srgbClr val="000000"/>
                          </a:solidFill>
                          <a:latin typeface="Arial" panose="020B0604020202020204" pitchFamily="34" charset="0"/>
                          <a:ea typeface="宋体" panose="02010600030101010101" pitchFamily="2" charset="-122"/>
                        </a:rPr>
                        <a:t>，它返回</a:t>
                      </a:r>
                      <a:r>
                        <a:rPr lang="en-US" altLang="zh-CN" sz="2000" b="0" dirty="0">
                          <a:solidFill>
                            <a:srgbClr val="000000"/>
                          </a:solidFill>
                          <a:latin typeface="Arial" panose="020B0604020202020204" pitchFamily="34" charset="0"/>
                          <a:ea typeface="宋体" panose="02010600030101010101" pitchFamily="2" charset="-122"/>
                        </a:rPr>
                        <a:t> x </a:t>
                      </a:r>
                      <a:r>
                        <a:rPr lang="zh-CN" altLang="x-none" sz="2000" b="0" dirty="0">
                          <a:solidFill>
                            <a:srgbClr val="000000"/>
                          </a:solidFill>
                          <a:latin typeface="Arial" panose="020B0604020202020204" pitchFamily="34" charset="0"/>
                          <a:ea typeface="宋体" panose="02010600030101010101" pitchFamily="2" charset="-122"/>
                        </a:rPr>
                        <a:t>的值，否则它返回</a:t>
                      </a:r>
                      <a:r>
                        <a:rPr lang="en-US" altLang="zh-CN" sz="2000" b="0" dirty="0">
                          <a:solidFill>
                            <a:srgbClr val="000000"/>
                          </a:solidFill>
                          <a:latin typeface="Arial" panose="020B0604020202020204" pitchFamily="34" charset="0"/>
                          <a:ea typeface="宋体" panose="02010600030101010101" pitchFamily="2" charset="-122"/>
                        </a:rPr>
                        <a:t> y </a:t>
                      </a:r>
                      <a:r>
                        <a:rPr lang="zh-CN" altLang="x-none" sz="2000" b="0" dirty="0">
                          <a:solidFill>
                            <a:srgbClr val="000000"/>
                          </a:solidFill>
                          <a:latin typeface="Arial" panose="020B0604020202020204" pitchFamily="34" charset="0"/>
                          <a:ea typeface="宋体" panose="02010600030101010101" pitchFamily="2" charset="-122"/>
                        </a:rPr>
                        <a:t>的计算值。</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(a or b) </a:t>
                      </a:r>
                      <a:r>
                        <a:rPr lang="zh-CN" altLang="x-none" sz="2000" b="0" dirty="0">
                          <a:solidFill>
                            <a:srgbClr val="000000"/>
                          </a:solidFill>
                          <a:latin typeface="Arial" panose="020B0604020202020204" pitchFamily="34" charset="0"/>
                          <a:ea typeface="宋体" panose="02010600030101010101" pitchFamily="2" charset="-122"/>
                        </a:rPr>
                        <a:t>返回</a:t>
                      </a:r>
                      <a:r>
                        <a:rPr lang="en-US" altLang="zh-CN" sz="2000" b="0" dirty="0">
                          <a:solidFill>
                            <a:srgbClr val="000000"/>
                          </a:solidFill>
                          <a:latin typeface="Arial" panose="020B0604020202020204" pitchFamily="34" charset="0"/>
                          <a:ea typeface="宋体" panose="02010600030101010101" pitchFamily="2" charset="-122"/>
                        </a:rPr>
                        <a:t> 10</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31286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solidFill>
                            <a:srgbClr val="0BA6F3"/>
                          </a:solidFill>
                          <a:latin typeface="Arial" panose="020B0604020202020204" pitchFamily="34" charset="0"/>
                          <a:ea typeface="宋体" panose="02010600030101010101" pitchFamily="2" charset="-122"/>
                        </a:rPr>
                        <a:t>Not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not x</a:t>
                      </a:r>
                      <a:endParaRPr lang="zh-CN" altLang="zh-CN"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zh-CN" altLang="x-none" sz="2000" b="0" dirty="0">
                          <a:latin typeface="Arial" panose="020B0604020202020204" pitchFamily="34" charset="0"/>
                          <a:ea typeface="宋体" panose="02010600030101010101" pitchFamily="2" charset="-122"/>
                        </a:rPr>
                        <a:t>布尔</a:t>
                      </a:r>
                      <a:r>
                        <a:rPr lang="en-US" altLang="zh-CN" sz="2000" b="0" dirty="0">
                          <a:latin typeface="Arial" panose="020B0604020202020204" pitchFamily="34" charset="0"/>
                          <a:ea typeface="宋体" panose="02010600030101010101" pitchFamily="2" charset="-122"/>
                        </a:rPr>
                        <a:t>“</a:t>
                      </a:r>
                      <a:r>
                        <a:rPr lang="zh-CN" altLang="x-none" sz="2000" b="0" dirty="0">
                          <a:latin typeface="Arial" panose="020B0604020202020204" pitchFamily="34" charset="0"/>
                          <a:ea typeface="宋体" panose="02010600030101010101" pitchFamily="2" charset="-122"/>
                        </a:rPr>
                        <a:t>非</a:t>
                      </a:r>
                      <a:r>
                        <a:rPr lang="en-US" altLang="zh-CN" sz="2000" b="0" dirty="0">
                          <a:latin typeface="Arial" panose="020B0604020202020204" pitchFamily="34" charset="0"/>
                          <a:ea typeface="宋体" panose="02010600030101010101" pitchFamily="2" charset="-122"/>
                        </a:rPr>
                        <a:t>” - </a:t>
                      </a:r>
                      <a:r>
                        <a:rPr lang="zh-CN" altLang="x-none" sz="2000" b="0" dirty="0">
                          <a:latin typeface="Arial" panose="020B0604020202020204" pitchFamily="34" charset="0"/>
                          <a:ea typeface="宋体" panose="02010600030101010101" pitchFamily="2" charset="-122"/>
                        </a:rPr>
                        <a:t>如果</a:t>
                      </a:r>
                      <a:r>
                        <a:rPr lang="en-US" altLang="zh-CN" sz="2000" b="0" dirty="0">
                          <a:latin typeface="Arial" panose="020B0604020202020204" pitchFamily="34" charset="0"/>
                          <a:ea typeface="宋体" panose="02010600030101010101" pitchFamily="2" charset="-122"/>
                        </a:rPr>
                        <a:t> x </a:t>
                      </a:r>
                      <a:r>
                        <a:rPr lang="zh-CN" altLang="x-none" sz="2000" b="0" dirty="0">
                          <a:latin typeface="Arial" panose="020B0604020202020204" pitchFamily="34" charset="0"/>
                          <a:ea typeface="宋体" panose="02010600030101010101" pitchFamily="2" charset="-122"/>
                        </a:rPr>
                        <a:t>为 </a:t>
                      </a:r>
                      <a:r>
                        <a:rPr lang="en-US" altLang="zh-CN" sz="2000" b="0" dirty="0">
                          <a:latin typeface="Arial" panose="020B0604020202020204" pitchFamily="34" charset="0"/>
                          <a:ea typeface="宋体" panose="02010600030101010101" pitchFamily="2" charset="-122"/>
                        </a:rPr>
                        <a:t>True</a:t>
                      </a:r>
                      <a:r>
                        <a:rPr lang="zh-CN" altLang="x-none" sz="2000" b="0" dirty="0">
                          <a:latin typeface="Arial" panose="020B0604020202020204" pitchFamily="34" charset="0"/>
                          <a:ea typeface="宋体" panose="02010600030101010101" pitchFamily="2" charset="-122"/>
                        </a:rPr>
                        <a:t>，返回</a:t>
                      </a:r>
                      <a:r>
                        <a:rPr lang="en-US" altLang="zh-CN" sz="2000" b="0" dirty="0">
                          <a:latin typeface="Arial" panose="020B0604020202020204" pitchFamily="34" charset="0"/>
                          <a:ea typeface="宋体" panose="02010600030101010101" pitchFamily="2" charset="-122"/>
                        </a:rPr>
                        <a:t> False </a:t>
                      </a:r>
                      <a:r>
                        <a:rPr lang="zh-CN" altLang="x-none" sz="2000" b="0" dirty="0">
                          <a:latin typeface="Arial" panose="020B0604020202020204" pitchFamily="34" charset="0"/>
                          <a:ea typeface="宋体" panose="02010600030101010101" pitchFamily="2" charset="-122"/>
                        </a:rPr>
                        <a:t>。如果</a:t>
                      </a:r>
                      <a:r>
                        <a:rPr lang="en-US" altLang="zh-CN" sz="2000" b="0" dirty="0">
                          <a:latin typeface="Arial" panose="020B0604020202020204" pitchFamily="34" charset="0"/>
                          <a:ea typeface="宋体" panose="02010600030101010101" pitchFamily="2" charset="-122"/>
                        </a:rPr>
                        <a:t> x </a:t>
                      </a:r>
                      <a:r>
                        <a:rPr lang="zh-CN" altLang="x-none" sz="2000" b="0" dirty="0">
                          <a:latin typeface="Arial" panose="020B0604020202020204" pitchFamily="34" charset="0"/>
                          <a:ea typeface="宋体" panose="02010600030101010101" pitchFamily="2" charset="-122"/>
                        </a:rPr>
                        <a:t>为</a:t>
                      </a:r>
                      <a:r>
                        <a:rPr lang="en-US" altLang="zh-CN" sz="2000" b="0" dirty="0">
                          <a:latin typeface="Arial" panose="020B0604020202020204" pitchFamily="34" charset="0"/>
                          <a:ea typeface="宋体" panose="02010600030101010101" pitchFamily="2" charset="-122"/>
                        </a:rPr>
                        <a:t> False</a:t>
                      </a:r>
                      <a:r>
                        <a:rPr lang="zh-CN" altLang="x-none" sz="2000" b="0" dirty="0">
                          <a:latin typeface="Arial" panose="020B0604020202020204" pitchFamily="34" charset="0"/>
                          <a:ea typeface="宋体" panose="02010600030101010101" pitchFamily="2" charset="-122"/>
                        </a:rPr>
                        <a:t>，它返回</a:t>
                      </a:r>
                      <a:r>
                        <a:rPr lang="en-US" altLang="zh-CN" sz="2000" b="0" dirty="0">
                          <a:latin typeface="Arial" panose="020B0604020202020204" pitchFamily="34" charset="0"/>
                          <a:ea typeface="宋体" panose="02010600030101010101" pitchFamily="2" charset="-122"/>
                        </a:rPr>
                        <a:t> True</a:t>
                      </a:r>
                      <a:r>
                        <a:rPr lang="zh-CN" altLang="x-none" sz="2000" b="0" dirty="0">
                          <a:latin typeface="Arial" panose="020B0604020202020204" pitchFamily="34" charset="0"/>
                          <a:ea typeface="宋体" panose="02010600030101010101" pitchFamily="2" charset="-122"/>
                        </a:rPr>
                        <a:t>。</a:t>
                      </a:r>
                      <a:endParaRPr lang="zh-CN" altLang="x-none"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not(a and b)</a:t>
                      </a:r>
                      <a:r>
                        <a:rPr lang="zh-CN" altLang="x-none" sz="2000" b="0" dirty="0">
                          <a:latin typeface="Arial" panose="020B0604020202020204" pitchFamily="34" charset="0"/>
                          <a:ea typeface="宋体" panose="02010600030101010101" pitchFamily="2" charset="-122"/>
                        </a:rPr>
                        <a:t>返回</a:t>
                      </a:r>
                      <a:r>
                        <a:rPr lang="en-US" altLang="zh-CN" sz="2000" b="0" dirty="0">
                          <a:latin typeface="Arial" panose="020B0604020202020204" pitchFamily="34" charset="0"/>
                          <a:ea typeface="宋体" panose="02010600030101010101" pitchFamily="2" charset="-122"/>
                        </a:rPr>
                        <a:t>False</a:t>
                      </a:r>
                      <a:endParaRPr lang="zh-CN" altLang="zh-CN"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endParaRPr lang="zh-CN" altLang="en-US" dirty="0">
              <a:effectLst>
                <a:outerShdw blurRad="38100" dist="38100" dir="2700000">
                  <a:srgbClr val="000000"/>
                </a:outerShdw>
              </a:effectLst>
            </a:endParaRPr>
          </a:p>
        </p:txBody>
      </p:sp>
      <p:sp>
        <p:nvSpPr>
          <p:cNvPr id="87043" name="内容占位符 2"/>
          <p:cNvSpPr>
            <a:spLocks noGrp="1"/>
          </p:cNvSpPr>
          <p:nvPr>
            <p:ph idx="1"/>
          </p:nvPr>
        </p:nvSpPr>
        <p:spPr/>
        <p:txBody>
          <a:bodyPr vert="horz" wrap="square" lIns="91440" tIns="45720" rIns="91440" bIns="45720" anchor="t"/>
          <a:p>
            <a:r>
              <a:rPr lang="en-US" altLang="zh-CN" dirty="0"/>
              <a:t>a=10</a:t>
            </a:r>
            <a:endParaRPr lang="en-US" altLang="zh-CN" dirty="0"/>
          </a:p>
          <a:p>
            <a:r>
              <a:rPr lang="en-US" altLang="zh-CN" dirty="0"/>
              <a:t>b=3</a:t>
            </a:r>
            <a:endParaRPr lang="en-US" altLang="zh-CN" dirty="0"/>
          </a:p>
          <a:p>
            <a:r>
              <a:rPr lang="en-US" altLang="zh-CN" dirty="0"/>
              <a:t>list=[1,2,3,4]</a:t>
            </a:r>
            <a:endParaRPr lang="en-US" altLang="zh-CN" dirty="0"/>
          </a:p>
          <a:p>
            <a:r>
              <a:rPr lang="en-US" altLang="zh-CN" dirty="0"/>
              <a:t>print(a in list)</a:t>
            </a:r>
            <a:endParaRPr lang="en-US" altLang="zh-CN" dirty="0"/>
          </a:p>
          <a:p>
            <a:r>
              <a:rPr lang="en-US" altLang="zh-CN" dirty="0"/>
              <a:t>print (b in list)</a:t>
            </a:r>
            <a:endParaRPr lang="zh-CN" altLang="en-US" dirty="0"/>
          </a:p>
        </p:txBody>
      </p:sp>
      <p:sp>
        <p:nvSpPr>
          <p:cNvPr id="87044" name="页脚占位符 3"/>
          <p:cNvSpPr txBox="1">
            <a:spLocks noGrp="1"/>
          </p:cNvSpPr>
          <p:nvPr>
            <p:ph type="ftr" sz="quarter" idx="3"/>
          </p:nvPr>
        </p:nvSpPr>
        <p:spPr>
          <a:noFill/>
          <a:ln>
            <a:noFill/>
          </a:ln>
        </p:spPr>
        <p:txBody>
          <a:bodyPr/>
          <a:p>
            <a:pPr defTabSz="914400" eaLnBrk="1" hangingPunct="1"/>
            <a:r>
              <a:rPr lang="en-US" altLang="zh-CN" kern="1200" baseline="0" dirty="0">
                <a:latin typeface="Arial" panose="020B0604020202020204" pitchFamily="34" charset="0"/>
              </a:rPr>
              <a:t>www.themegallery.com</a:t>
            </a:r>
            <a:endParaRPr lang="en-US" altLang="zh-CN" kern="1200" baseline="0" dirty="0">
              <a:latin typeface="Arial" panose="020B0604020202020204" pitchFamily="34" charset="0"/>
            </a:endParaRPr>
          </a:p>
        </p:txBody>
      </p:sp>
    </p:spTree>
  </p:cSld>
  <p:clrMapOvr>
    <a:masterClrMapping/>
  </p:clrMapOvr>
  <p:transition spd="med">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11138"/>
            <a:ext cx="7886700" cy="717550"/>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2.6.7  </a:t>
            </a:r>
            <a:r>
              <a:rPr lang="zh-CN" altLang="zh-CN" dirty="0">
                <a:effectLst>
                  <a:outerShdw blurRad="38100" dist="38100" dir="2700000">
                    <a:srgbClr val="000000"/>
                  </a:outerShdw>
                </a:effectLst>
              </a:rPr>
              <a:t>成员运算符</a:t>
            </a:r>
            <a:endParaRPr lang="zh-CN" altLang="en-US" dirty="0">
              <a:effectLst>
                <a:outerShdw blurRad="38100" dist="38100" dir="2700000">
                  <a:srgbClr val="000000"/>
                </a:outerShdw>
              </a:effectLst>
            </a:endParaRPr>
          </a:p>
        </p:txBody>
      </p:sp>
      <p:sp>
        <p:nvSpPr>
          <p:cNvPr id="88067" name="内容占位符 2"/>
          <p:cNvSpPr>
            <a:spLocks noGrp="1"/>
          </p:cNvSpPr>
          <p:nvPr>
            <p:ph idx="1"/>
          </p:nvPr>
        </p:nvSpPr>
        <p:spPr>
          <a:xfrm>
            <a:off x="628650" y="1111250"/>
            <a:ext cx="7886700" cy="5065713"/>
          </a:xfrm>
        </p:spPr>
        <p:txBody>
          <a:bodyPr vert="horz" wrap="square" lIns="91440" tIns="45720" rIns="91440" bIns="45720" anchor="t"/>
          <a:p>
            <a:r>
              <a:rPr lang="en-US" altLang="zh-CN" dirty="0"/>
              <a:t>Python</a:t>
            </a:r>
            <a:r>
              <a:rPr lang="zh-CN" altLang="zh-CN" dirty="0"/>
              <a:t>还支持成员运算符，测试实例中包含了一系列的成员，包括字符串，列表或元组。</a:t>
            </a:r>
            <a:endParaRPr lang="en-US" altLang="zh-CN" dirty="0"/>
          </a:p>
          <a:p>
            <a:endParaRPr lang="zh-CN" altLang="en-US" dirty="0"/>
          </a:p>
        </p:txBody>
      </p:sp>
      <p:graphicFrame>
        <p:nvGraphicFramePr>
          <p:cNvPr id="88068" name="表格 88067"/>
          <p:cNvGraphicFramePr/>
          <p:nvPr/>
        </p:nvGraphicFramePr>
        <p:xfrm>
          <a:off x="628650" y="2166938"/>
          <a:ext cx="7886700" cy="3860800"/>
        </p:xfrm>
        <a:graphic>
          <a:graphicData uri="http://schemas.openxmlformats.org/drawingml/2006/table">
            <a:tbl>
              <a:tblPr/>
              <a:tblGrid>
                <a:gridCol w="785813"/>
                <a:gridCol w="3551237"/>
                <a:gridCol w="3549650"/>
              </a:tblGrid>
              <a:tr h="9144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实例</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4732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dirty="0">
                          <a:latin typeface="Arial" panose="020B0604020202020204" pitchFamily="34" charset="0"/>
                          <a:ea typeface="宋体" panose="02010600030101010101" pitchFamily="2" charset="-122"/>
                        </a:rPr>
                        <a:t>in</a:t>
                      </a:r>
                      <a:endParaRPr lang="zh-CN" altLang="zh-CN"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zh-CN" altLang="x-none" sz="2000" b="0" dirty="0">
                          <a:solidFill>
                            <a:srgbClr val="000000"/>
                          </a:solidFill>
                          <a:latin typeface="Arial" panose="020B0604020202020204" pitchFamily="34" charset="0"/>
                          <a:ea typeface="宋体" panose="02010600030101010101" pitchFamily="2" charset="-122"/>
                        </a:rPr>
                        <a:t>如果在指定的序列中找到值返回</a:t>
                      </a:r>
                      <a:r>
                        <a:rPr lang="en-US" altLang="zh-CN" sz="2000" b="0" dirty="0">
                          <a:solidFill>
                            <a:srgbClr val="000000"/>
                          </a:solidFill>
                          <a:latin typeface="Arial" panose="020B0604020202020204" pitchFamily="34" charset="0"/>
                          <a:ea typeface="宋体" panose="02010600030101010101" pitchFamily="2" charset="-122"/>
                        </a:rPr>
                        <a:t> True</a:t>
                      </a:r>
                      <a:r>
                        <a:rPr lang="zh-CN" altLang="x-none" sz="2000" b="0" dirty="0">
                          <a:solidFill>
                            <a:srgbClr val="000000"/>
                          </a:solidFill>
                          <a:latin typeface="Arial" panose="020B0604020202020204" pitchFamily="34" charset="0"/>
                          <a:ea typeface="宋体" panose="02010600030101010101" pitchFamily="2" charset="-122"/>
                        </a:rPr>
                        <a:t>，否则返回</a:t>
                      </a:r>
                      <a:r>
                        <a:rPr lang="en-US" altLang="zh-CN" sz="2000" b="0" dirty="0">
                          <a:solidFill>
                            <a:srgbClr val="000000"/>
                          </a:solidFill>
                          <a:latin typeface="Arial" panose="020B0604020202020204" pitchFamily="34" charset="0"/>
                          <a:ea typeface="宋体" panose="02010600030101010101" pitchFamily="2" charset="-122"/>
                        </a:rPr>
                        <a:t> False</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buNone/>
                      </a:pPr>
                      <a:r>
                        <a:rPr lang="en-US" altLang="zh-CN" sz="2000" b="0" dirty="0">
                          <a:solidFill>
                            <a:srgbClr val="000000"/>
                          </a:solidFill>
                          <a:latin typeface="Arial" panose="020B0604020202020204" pitchFamily="34" charset="0"/>
                          <a:ea typeface="宋体" panose="02010600030101010101" pitchFamily="2" charset="-122"/>
                        </a:rPr>
                        <a:t>x</a:t>
                      </a:r>
                      <a:r>
                        <a:rPr lang="zh-CN" altLang="x-none" sz="2000" b="0" dirty="0">
                          <a:solidFill>
                            <a:srgbClr val="000000"/>
                          </a:solidFill>
                          <a:latin typeface="Arial" panose="020B0604020202020204" pitchFamily="34" charset="0"/>
                          <a:ea typeface="宋体" panose="02010600030101010101" pitchFamily="2" charset="-122"/>
                        </a:rPr>
                        <a:t>在</a:t>
                      </a:r>
                      <a:r>
                        <a:rPr lang="en-US" altLang="zh-CN" sz="2000" b="0" dirty="0">
                          <a:solidFill>
                            <a:srgbClr val="000000"/>
                          </a:solidFill>
                          <a:latin typeface="Arial" panose="020B0604020202020204" pitchFamily="34" charset="0"/>
                          <a:ea typeface="宋体" panose="02010600030101010101" pitchFamily="2" charset="-122"/>
                        </a:rPr>
                        <a:t>y</a:t>
                      </a:r>
                      <a:r>
                        <a:rPr lang="zh-CN" altLang="x-none" sz="2000" b="0" dirty="0">
                          <a:solidFill>
                            <a:srgbClr val="000000"/>
                          </a:solidFill>
                          <a:latin typeface="Arial" panose="020B0604020202020204" pitchFamily="34" charset="0"/>
                          <a:ea typeface="宋体" panose="02010600030101010101" pitchFamily="2" charset="-122"/>
                        </a:rPr>
                        <a:t>序列中</a:t>
                      </a:r>
                      <a:r>
                        <a:rPr lang="en-US" altLang="zh-CN" sz="2000" b="0" dirty="0">
                          <a:solidFill>
                            <a:srgbClr val="000000"/>
                          </a:solidFill>
                          <a:latin typeface="Arial" panose="020B0604020202020204" pitchFamily="34" charset="0"/>
                          <a:ea typeface="宋体" panose="02010600030101010101" pitchFamily="2" charset="-122"/>
                        </a:rPr>
                        <a:t>,</a:t>
                      </a:r>
                      <a:r>
                        <a:rPr lang="zh-CN" altLang="x-none" sz="2000" b="0" dirty="0">
                          <a:solidFill>
                            <a:srgbClr val="000000"/>
                          </a:solidFill>
                          <a:latin typeface="Arial" panose="020B0604020202020204" pitchFamily="34" charset="0"/>
                          <a:ea typeface="宋体" panose="02010600030101010101" pitchFamily="2" charset="-122"/>
                        </a:rPr>
                        <a:t>如果</a:t>
                      </a:r>
                      <a:r>
                        <a:rPr lang="en-US" altLang="zh-CN" sz="2000" b="0" dirty="0">
                          <a:solidFill>
                            <a:srgbClr val="000000"/>
                          </a:solidFill>
                          <a:latin typeface="Arial" panose="020B0604020202020204" pitchFamily="34" charset="0"/>
                          <a:ea typeface="宋体" panose="02010600030101010101" pitchFamily="2" charset="-122"/>
                        </a:rPr>
                        <a:t>x</a:t>
                      </a:r>
                      <a:r>
                        <a:rPr lang="zh-CN" altLang="x-none" sz="2000" b="0" dirty="0">
                          <a:solidFill>
                            <a:srgbClr val="000000"/>
                          </a:solidFill>
                          <a:latin typeface="Arial" panose="020B0604020202020204" pitchFamily="34" charset="0"/>
                          <a:ea typeface="宋体" panose="02010600030101010101" pitchFamily="2" charset="-122"/>
                        </a:rPr>
                        <a:t>在</a:t>
                      </a:r>
                      <a:r>
                        <a:rPr lang="en-US" altLang="zh-CN" sz="2000" b="0" dirty="0">
                          <a:solidFill>
                            <a:srgbClr val="000000"/>
                          </a:solidFill>
                          <a:latin typeface="Arial" panose="020B0604020202020204" pitchFamily="34" charset="0"/>
                          <a:ea typeface="宋体" panose="02010600030101010101" pitchFamily="2" charset="-122"/>
                        </a:rPr>
                        <a:t>y</a:t>
                      </a:r>
                      <a:r>
                        <a:rPr lang="zh-CN" altLang="x-none" sz="2000" b="0" dirty="0">
                          <a:solidFill>
                            <a:srgbClr val="000000"/>
                          </a:solidFill>
                          <a:latin typeface="Arial" panose="020B0604020202020204" pitchFamily="34" charset="0"/>
                          <a:ea typeface="宋体" panose="02010600030101010101" pitchFamily="2" charset="-122"/>
                        </a:rPr>
                        <a:t>序列中返回</a:t>
                      </a:r>
                      <a:r>
                        <a:rPr lang="en-US" altLang="zh-CN" sz="2000" b="0" dirty="0">
                          <a:solidFill>
                            <a:srgbClr val="000000"/>
                          </a:solidFill>
                          <a:latin typeface="Arial" panose="020B0604020202020204" pitchFamily="34" charset="0"/>
                          <a:ea typeface="宋体" panose="02010600030101010101" pitchFamily="2" charset="-122"/>
                        </a:rPr>
                        <a:t>True</a:t>
                      </a:r>
                      <a:r>
                        <a:rPr lang="zh-CN" altLang="x-none" sz="2000" b="0" dirty="0">
                          <a:solidFill>
                            <a:srgbClr val="000000"/>
                          </a:solidFill>
                          <a:latin typeface="Arial" panose="020B0604020202020204" pitchFamily="34" charset="0"/>
                          <a:ea typeface="宋体" panose="02010600030101010101" pitchFamily="2" charset="-122"/>
                        </a:rPr>
                        <a:t>。</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4732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not</a:t>
                      </a: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 in</a:t>
                      </a:r>
                      <a:endParaRPr lang="zh-CN" altLang="zh-CN"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zh-CN" altLang="x-none" sz="2000" b="0" dirty="0">
                          <a:latin typeface="Arial" panose="020B0604020202020204" pitchFamily="34" charset="0"/>
                          <a:ea typeface="宋体" panose="02010600030101010101" pitchFamily="2" charset="-122"/>
                        </a:rPr>
                        <a:t>如果在指定的序列中没有找到值返回</a:t>
                      </a:r>
                      <a:r>
                        <a:rPr lang="en-US" altLang="zh-CN" sz="2000" b="0" dirty="0">
                          <a:latin typeface="Arial" panose="020B0604020202020204" pitchFamily="34" charset="0"/>
                          <a:ea typeface="宋体" panose="02010600030101010101" pitchFamily="2" charset="-122"/>
                        </a:rPr>
                        <a:t> True</a:t>
                      </a:r>
                      <a:r>
                        <a:rPr lang="zh-CN" altLang="x-none" sz="2000" b="0" dirty="0">
                          <a:latin typeface="Arial" panose="020B0604020202020204" pitchFamily="34" charset="0"/>
                          <a:ea typeface="宋体" panose="02010600030101010101" pitchFamily="2" charset="-122"/>
                        </a:rPr>
                        <a:t>，否则返回</a:t>
                      </a:r>
                      <a:r>
                        <a:rPr lang="en-US" altLang="zh-CN" sz="2000" b="0" dirty="0">
                          <a:latin typeface="Arial" panose="020B0604020202020204" pitchFamily="34" charset="0"/>
                          <a:ea typeface="宋体" panose="02010600030101010101" pitchFamily="2" charset="-122"/>
                        </a:rPr>
                        <a:t> False</a:t>
                      </a:r>
                      <a:r>
                        <a:rPr lang="zh-CN" altLang="x-none" sz="2000" b="0" dirty="0">
                          <a:latin typeface="Arial" panose="020B0604020202020204" pitchFamily="34" charset="0"/>
                          <a:ea typeface="宋体" panose="02010600030101010101" pitchFamily="2" charset="-122"/>
                        </a:rPr>
                        <a:t>。</a:t>
                      </a:r>
                      <a:endParaRPr lang="zh-CN" altLang="x-none"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x</a:t>
                      </a:r>
                      <a:r>
                        <a:rPr lang="zh-CN" altLang="x-none" sz="2000" b="0" dirty="0">
                          <a:latin typeface="Arial" panose="020B0604020202020204" pitchFamily="34" charset="0"/>
                          <a:ea typeface="宋体" panose="02010600030101010101" pitchFamily="2" charset="-122"/>
                        </a:rPr>
                        <a:t>不在</a:t>
                      </a:r>
                      <a:r>
                        <a:rPr lang="en-US" altLang="zh-CN" sz="2000" b="0" dirty="0">
                          <a:latin typeface="Arial" panose="020B0604020202020204" pitchFamily="34" charset="0"/>
                          <a:ea typeface="宋体" panose="02010600030101010101" pitchFamily="2" charset="-122"/>
                        </a:rPr>
                        <a:t>y</a:t>
                      </a:r>
                      <a:r>
                        <a:rPr lang="zh-CN" altLang="x-none" sz="2000" b="0" dirty="0">
                          <a:latin typeface="Arial" panose="020B0604020202020204" pitchFamily="34" charset="0"/>
                          <a:ea typeface="宋体" panose="02010600030101010101" pitchFamily="2" charset="-122"/>
                        </a:rPr>
                        <a:t>序列中</a:t>
                      </a:r>
                      <a:r>
                        <a:rPr lang="en-US" altLang="zh-CN" sz="2000" b="0" dirty="0">
                          <a:latin typeface="Arial" panose="020B0604020202020204" pitchFamily="34" charset="0"/>
                          <a:ea typeface="宋体" panose="02010600030101010101" pitchFamily="2" charset="-122"/>
                        </a:rPr>
                        <a:t>,</a:t>
                      </a:r>
                      <a:r>
                        <a:rPr lang="zh-CN" altLang="x-none" sz="2000" b="0" dirty="0">
                          <a:latin typeface="Arial" panose="020B0604020202020204" pitchFamily="34" charset="0"/>
                          <a:ea typeface="宋体" panose="02010600030101010101" pitchFamily="2" charset="-122"/>
                        </a:rPr>
                        <a:t>如果</a:t>
                      </a:r>
                      <a:r>
                        <a:rPr lang="en-US" altLang="zh-CN" sz="2000" b="0" dirty="0">
                          <a:latin typeface="Arial" panose="020B0604020202020204" pitchFamily="34" charset="0"/>
                          <a:ea typeface="宋体" panose="02010600030101010101" pitchFamily="2" charset="-122"/>
                        </a:rPr>
                        <a:t>x</a:t>
                      </a:r>
                      <a:r>
                        <a:rPr lang="zh-CN" altLang="x-none" sz="2000" b="0" dirty="0">
                          <a:latin typeface="Arial" panose="020B0604020202020204" pitchFamily="34" charset="0"/>
                          <a:ea typeface="宋体" panose="02010600030101010101" pitchFamily="2" charset="-122"/>
                        </a:rPr>
                        <a:t>不在</a:t>
                      </a:r>
                      <a:r>
                        <a:rPr lang="en-US" altLang="zh-CN" sz="2000" b="0" dirty="0">
                          <a:latin typeface="Arial" panose="020B0604020202020204" pitchFamily="34" charset="0"/>
                          <a:ea typeface="宋体" panose="02010600030101010101" pitchFamily="2" charset="-122"/>
                        </a:rPr>
                        <a:t>y</a:t>
                      </a:r>
                      <a:r>
                        <a:rPr lang="zh-CN" altLang="x-none" sz="2000" b="0" dirty="0">
                          <a:latin typeface="Arial" panose="020B0604020202020204" pitchFamily="34" charset="0"/>
                          <a:ea typeface="宋体" panose="02010600030101010101" pitchFamily="2" charset="-122"/>
                        </a:rPr>
                        <a:t>序列中返回</a:t>
                      </a:r>
                      <a:r>
                        <a:rPr lang="en-US" altLang="zh-CN" sz="2000" b="0" dirty="0">
                          <a:latin typeface="Arial" panose="020B0604020202020204" pitchFamily="34" charset="0"/>
                          <a:ea typeface="宋体" panose="02010600030101010101" pitchFamily="2" charset="-122"/>
                        </a:rPr>
                        <a:t> True</a:t>
                      </a:r>
                      <a:r>
                        <a:rPr lang="zh-CN" altLang="x-none" sz="2000" b="0" dirty="0">
                          <a:latin typeface="Arial" panose="020B0604020202020204" pitchFamily="34" charset="0"/>
                          <a:ea typeface="宋体" panose="02010600030101010101" pitchFamily="2" charset="-122"/>
                        </a:rPr>
                        <a:t>。</a:t>
                      </a:r>
                      <a:endParaRPr lang="zh-CN" altLang="x-none"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67"/>
            <a:ext cx="6457950" cy="1293028"/>
          </a:xfrm>
        </p:spPr>
        <p:txBody>
          <a:bodyPr vert="horz" wrap="square" lIns="91440" tIns="45720" rIns="91440" bIns="45720" numCol="1" anchor="ctr" anchorCtr="0" compatLnSpc="1"/>
          <a:p>
            <a:pPr>
              <a:buNone/>
            </a:pPr>
            <a:endParaRPr lang="zh-CN" altLang="en-US" dirty="0">
              <a:effectLst>
                <a:outerShdw blurRad="38100" dist="38100" dir="2700000">
                  <a:srgbClr val="000000"/>
                </a:outerShdw>
              </a:effectLst>
            </a:endParaRPr>
          </a:p>
        </p:txBody>
      </p:sp>
      <p:sp>
        <p:nvSpPr>
          <p:cNvPr id="89091" name="内容占位符 2"/>
          <p:cNvSpPr>
            <a:spLocks noGrp="1"/>
          </p:cNvSpPr>
          <p:nvPr>
            <p:ph idx="1"/>
          </p:nvPr>
        </p:nvSpPr>
        <p:spPr/>
        <p:txBody>
          <a:bodyPr vert="horz" wrap="square" lIns="91440" tIns="45720" rIns="91440" bIns="45720" anchor="t"/>
          <a:p>
            <a:r>
              <a:rPr lang="en-US" altLang="zh-CN" dirty="0"/>
              <a:t>a=10</a:t>
            </a:r>
            <a:endParaRPr lang="en-US" altLang="zh-CN" dirty="0"/>
          </a:p>
          <a:p>
            <a:r>
              <a:rPr lang="en-US" altLang="zh-CN" dirty="0"/>
              <a:t>b=3</a:t>
            </a:r>
            <a:endParaRPr lang="en-US" altLang="zh-CN" dirty="0"/>
          </a:p>
          <a:p>
            <a:r>
              <a:rPr lang="en-US" altLang="zh-CN" dirty="0"/>
              <a:t>print(a is b)</a:t>
            </a:r>
            <a:endParaRPr lang="en-US" altLang="zh-CN" dirty="0"/>
          </a:p>
          <a:p>
            <a:r>
              <a:rPr lang="en-US" altLang="zh-CN" dirty="0"/>
              <a:t>print(a is not b)</a:t>
            </a:r>
            <a:endParaRPr lang="en-US" altLang="zh-CN" dirty="0"/>
          </a:p>
          <a:p>
            <a:endParaRPr lang="zh-CN" altLang="en-US" dirty="0"/>
          </a:p>
        </p:txBody>
      </p:sp>
    </p:spTree>
  </p:cSld>
  <p:clrMapOvr>
    <a:masterClrMapping/>
  </p:clrMapOvr>
  <p:transition spd="med">
    <p:push/>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685800"/>
          </a:xfrm>
        </p:spPr>
        <p:txBody>
          <a:bodyPr vert="horz" wrap="square" lIns="91440" tIns="45720" rIns="91440" bIns="45720" numCol="1" anchor="ctr" anchorCtr="0" compatLnSpc="1"/>
          <a:p>
            <a:pPr>
              <a:buNone/>
            </a:pPr>
            <a:r>
              <a:rPr lang="en-US" altLang="zh-CN" sz="3600" dirty="0">
                <a:effectLst>
                  <a:outerShdw blurRad="38100" dist="38100" dir="2700000">
                    <a:srgbClr val="000000"/>
                  </a:outerShdw>
                </a:effectLst>
              </a:rPr>
              <a:t>2.6.8  </a:t>
            </a:r>
            <a:r>
              <a:rPr lang="zh-CN" altLang="zh-CN" sz="3600" dirty="0">
                <a:effectLst>
                  <a:outerShdw blurRad="38100" dist="38100" dir="2700000">
                    <a:srgbClr val="000000"/>
                  </a:outerShdw>
                </a:effectLst>
              </a:rPr>
              <a:t>身份运算符</a:t>
            </a:r>
            <a:endParaRPr lang="zh-CN" altLang="en-US" sz="3600" dirty="0">
              <a:effectLst>
                <a:outerShdw blurRad="38100" dist="38100" dir="2700000">
                  <a:srgbClr val="000000"/>
                </a:outerShdw>
              </a:effectLst>
            </a:endParaRPr>
          </a:p>
        </p:txBody>
      </p:sp>
      <p:sp>
        <p:nvSpPr>
          <p:cNvPr id="90115" name="内容占位符 2"/>
          <p:cNvSpPr>
            <a:spLocks noGrp="1"/>
          </p:cNvSpPr>
          <p:nvPr>
            <p:ph idx="1"/>
          </p:nvPr>
        </p:nvSpPr>
        <p:spPr>
          <a:xfrm>
            <a:off x="628650" y="1050925"/>
            <a:ext cx="7886700" cy="5513388"/>
          </a:xfrm>
        </p:spPr>
        <p:txBody>
          <a:bodyPr vert="horz" wrap="square" lIns="91440" tIns="45720" rIns="91440" bIns="45720" anchor="t"/>
          <a:p>
            <a:r>
              <a:rPr lang="zh-CN" altLang="zh-CN" dirty="0"/>
              <a:t>身份运算符用于比较两个对象的存储单元</a:t>
            </a:r>
            <a:endParaRPr lang="zh-CN" altLang="en-US" dirty="0"/>
          </a:p>
        </p:txBody>
      </p:sp>
      <p:graphicFrame>
        <p:nvGraphicFramePr>
          <p:cNvPr id="90116" name="表格 90115"/>
          <p:cNvGraphicFramePr/>
          <p:nvPr/>
        </p:nvGraphicFramePr>
        <p:xfrm>
          <a:off x="785813" y="1736725"/>
          <a:ext cx="7729538" cy="3579813"/>
        </p:xfrm>
        <a:graphic>
          <a:graphicData uri="http://schemas.openxmlformats.org/drawingml/2006/table">
            <a:tbl>
              <a:tblPr/>
              <a:tblGrid>
                <a:gridCol w="622300"/>
                <a:gridCol w="3648075"/>
                <a:gridCol w="3459163"/>
              </a:tblGrid>
              <a:tr h="9525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buNone/>
                      </a:pPr>
                      <a:r>
                        <a:rPr lang="zh-CN" altLang="x-none" sz="2000" dirty="0">
                          <a:solidFill>
                            <a:srgbClr val="0BA6F3"/>
                          </a:solidFill>
                          <a:latin typeface="Arial" panose="020B0604020202020204" pitchFamily="34" charset="0"/>
                          <a:ea typeface="宋体" panose="02010600030101010101" pitchFamily="2" charset="-122"/>
                        </a:rPr>
                        <a:t>实例</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9144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latin typeface="Arial" panose="020B0604020202020204" pitchFamily="34" charset="0"/>
                        <a:ea typeface="宋体" panose="02010600030101010101" pitchFamily="2" charset="-122"/>
                      </a:endParaRPr>
                    </a:p>
                    <a:p>
                      <a:pPr lvl="0" eaLnBrk="1" hangingPunct="1">
                        <a:buNone/>
                      </a:pPr>
                      <a:r>
                        <a:rPr lang="en-US" altLang="zh-CN" sz="2000" dirty="0">
                          <a:latin typeface="Arial" panose="020B0604020202020204" pitchFamily="34" charset="0"/>
                          <a:ea typeface="宋体" panose="02010600030101010101" pitchFamily="2" charset="-122"/>
                        </a:rPr>
                        <a:t>is</a:t>
                      </a:r>
                      <a:endParaRPr lang="zh-CN" altLang="zh-CN"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is</a:t>
                      </a:r>
                      <a:r>
                        <a:rPr lang="zh-CN" altLang="x-none" sz="2000" b="0" dirty="0">
                          <a:latin typeface="Arial" panose="020B0604020202020204" pitchFamily="34" charset="0"/>
                          <a:ea typeface="宋体" panose="02010600030101010101" pitchFamily="2" charset="-122"/>
                        </a:rPr>
                        <a:t>判断两个标识符是不是引用自一个对象</a:t>
                      </a:r>
                      <a:endParaRPr lang="zh-CN" altLang="x-none"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b="0" dirty="0">
                        <a:latin typeface="Arial" panose="020B0604020202020204" pitchFamily="34" charset="0"/>
                        <a:ea typeface="宋体" panose="02010600030101010101" pitchFamily="2" charset="-122"/>
                      </a:endParaRPr>
                    </a:p>
                    <a:p>
                      <a:pPr lvl="0" eaLnBrk="1" hangingPunct="1">
                        <a:buNone/>
                      </a:pPr>
                      <a:r>
                        <a:rPr lang="en-US" altLang="zh-CN" sz="2000" b="0" dirty="0">
                          <a:latin typeface="Arial" panose="020B0604020202020204" pitchFamily="34" charset="0"/>
                          <a:ea typeface="宋体" panose="02010600030101010101" pitchFamily="2" charset="-122"/>
                        </a:rPr>
                        <a:t>x is y,</a:t>
                      </a:r>
                      <a:r>
                        <a:rPr lang="zh-CN" altLang="x-none" sz="2000" b="0" dirty="0">
                          <a:latin typeface="Arial" panose="020B0604020202020204" pitchFamily="34" charset="0"/>
                          <a:ea typeface="宋体" panose="02010600030101010101" pitchFamily="2" charset="-122"/>
                        </a:rPr>
                        <a:t>如果</a:t>
                      </a:r>
                      <a:r>
                        <a:rPr lang="en-US" altLang="zh-CN" sz="2000" b="0" dirty="0">
                          <a:latin typeface="Arial" panose="020B0604020202020204" pitchFamily="34" charset="0"/>
                          <a:ea typeface="宋体" panose="02010600030101010101" pitchFamily="2" charset="-122"/>
                        </a:rPr>
                        <a:t>id(x)</a:t>
                      </a:r>
                      <a:r>
                        <a:rPr lang="zh-CN" altLang="x-none" sz="2000" b="0" dirty="0">
                          <a:latin typeface="Arial" panose="020B0604020202020204" pitchFamily="34" charset="0"/>
                          <a:ea typeface="宋体" panose="02010600030101010101" pitchFamily="2" charset="-122"/>
                        </a:rPr>
                        <a:t>等于</a:t>
                      </a:r>
                      <a:r>
                        <a:rPr lang="en-US" altLang="zh-CN" sz="2000" b="0" dirty="0">
                          <a:latin typeface="Arial" panose="020B0604020202020204" pitchFamily="34" charset="0"/>
                          <a:ea typeface="宋体" panose="02010600030101010101" pitchFamily="2" charset="-122"/>
                        </a:rPr>
                        <a:t>id(y) , is </a:t>
                      </a:r>
                      <a:r>
                        <a:rPr lang="zh-CN" altLang="x-none" sz="2000" b="0" dirty="0">
                          <a:latin typeface="Arial" panose="020B0604020202020204" pitchFamily="34" charset="0"/>
                          <a:ea typeface="宋体" panose="02010600030101010101" pitchFamily="2" charset="-122"/>
                        </a:rPr>
                        <a:t>返回结果</a:t>
                      </a:r>
                      <a:r>
                        <a:rPr lang="en-US" altLang="zh-CN" sz="2000" b="0" dirty="0">
                          <a:latin typeface="Arial" panose="020B0604020202020204" pitchFamily="34" charset="0"/>
                          <a:ea typeface="宋体" panose="02010600030101010101" pitchFamily="2" charset="-122"/>
                        </a:rPr>
                        <a:t>1</a:t>
                      </a:r>
                      <a:endParaRPr lang="zh-CN" altLang="zh-CN" sz="2000" b="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17129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latin typeface="Arial" panose="020B0604020202020204" pitchFamily="34" charset="0"/>
                        <a:ea typeface="宋体" panose="02010600030101010101" pitchFamily="2" charset="-122"/>
                      </a:endParaRPr>
                    </a:p>
                    <a:p>
                      <a:pPr lvl="0" eaLnBrk="1" hangingPunct="1">
                        <a:buNone/>
                      </a:pPr>
                      <a:r>
                        <a:rPr lang="en-US" altLang="zh-CN" sz="2000" dirty="0">
                          <a:latin typeface="Arial" panose="020B0604020202020204" pitchFamily="34" charset="0"/>
                          <a:ea typeface="宋体" panose="02010600030101010101" pitchFamily="2" charset="-122"/>
                        </a:rPr>
                        <a:t>is not</a:t>
                      </a:r>
                      <a:endParaRPr lang="zh-CN" altLang="zh-CN"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latin typeface="Arial" panose="020B0604020202020204" pitchFamily="34" charset="0"/>
                        <a:ea typeface="宋体" panose="02010600030101010101" pitchFamily="2" charset="-122"/>
                      </a:endParaRPr>
                    </a:p>
                    <a:p>
                      <a:pPr lvl="0" eaLnBrk="1" hangingPunct="1">
                        <a:buNone/>
                      </a:pPr>
                      <a:r>
                        <a:rPr lang="en-US" altLang="zh-CN" sz="2000" dirty="0">
                          <a:latin typeface="Arial" panose="020B0604020202020204" pitchFamily="34" charset="0"/>
                          <a:ea typeface="宋体" panose="02010600030101010101" pitchFamily="2" charset="-122"/>
                        </a:rPr>
                        <a:t>is not</a:t>
                      </a:r>
                      <a:r>
                        <a:rPr lang="zh-CN" altLang="x-none" sz="2000" dirty="0">
                          <a:latin typeface="Arial" panose="020B0604020202020204" pitchFamily="34" charset="0"/>
                          <a:ea typeface="宋体" panose="02010600030101010101" pitchFamily="2" charset="-122"/>
                        </a:rPr>
                        <a:t>用于判断两个标识符是不是引用自不同对象</a:t>
                      </a:r>
                      <a:endParaRPr lang="zh-CN" altLang="x-none"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None/>
                      </a:pPr>
                      <a:endParaRPr lang="en-US" altLang="zh-CN" sz="2000" dirty="0">
                        <a:latin typeface="Arial" panose="020B0604020202020204" pitchFamily="34" charset="0"/>
                        <a:ea typeface="宋体" panose="02010600030101010101" pitchFamily="2" charset="-122"/>
                      </a:endParaRPr>
                    </a:p>
                    <a:p>
                      <a:pPr lvl="0" eaLnBrk="1" hangingPunct="1">
                        <a:buNone/>
                      </a:pPr>
                      <a:r>
                        <a:rPr lang="en-US" altLang="zh-CN" sz="2000" dirty="0">
                          <a:latin typeface="Arial" panose="020B0604020202020204" pitchFamily="34" charset="0"/>
                          <a:ea typeface="宋体" panose="02010600030101010101" pitchFamily="2" charset="-122"/>
                        </a:rPr>
                        <a:t>x is not y,</a:t>
                      </a:r>
                      <a:r>
                        <a:rPr lang="zh-CN" altLang="x-none" sz="2000" dirty="0">
                          <a:latin typeface="Arial" panose="020B0604020202020204" pitchFamily="34" charset="0"/>
                          <a:ea typeface="宋体" panose="02010600030101010101" pitchFamily="2" charset="-122"/>
                        </a:rPr>
                        <a:t>如果</a:t>
                      </a:r>
                      <a:r>
                        <a:rPr lang="en-US" altLang="zh-CN" sz="2000" dirty="0">
                          <a:latin typeface="Arial" panose="020B0604020202020204" pitchFamily="34" charset="0"/>
                          <a:ea typeface="宋体" panose="02010600030101010101" pitchFamily="2" charset="-122"/>
                        </a:rPr>
                        <a:t>id(x)</a:t>
                      </a:r>
                      <a:r>
                        <a:rPr lang="zh-CN" altLang="x-none" sz="2000" dirty="0">
                          <a:latin typeface="Arial" panose="020B0604020202020204" pitchFamily="34" charset="0"/>
                          <a:ea typeface="宋体" panose="02010600030101010101" pitchFamily="2" charset="-122"/>
                        </a:rPr>
                        <a:t>不等于</a:t>
                      </a:r>
                      <a:r>
                        <a:rPr lang="en-US" altLang="zh-CN" sz="2000" dirty="0">
                          <a:latin typeface="Arial" panose="020B0604020202020204" pitchFamily="34" charset="0"/>
                          <a:ea typeface="宋体" panose="02010600030101010101" pitchFamily="2" charset="-122"/>
                        </a:rPr>
                        <a:t>id(y).is not </a:t>
                      </a:r>
                      <a:r>
                        <a:rPr lang="zh-CN" altLang="x-none" sz="2000" dirty="0">
                          <a:latin typeface="Arial" panose="020B0604020202020204" pitchFamily="34" charset="0"/>
                          <a:ea typeface="宋体" panose="02010600030101010101" pitchFamily="2" charset="-122"/>
                        </a:rPr>
                        <a:t>返回结果</a:t>
                      </a:r>
                      <a:r>
                        <a:rPr lang="en-US" altLang="zh-CN" sz="2000" dirty="0">
                          <a:latin typeface="Arial" panose="020B0604020202020204" pitchFamily="34" charset="0"/>
                          <a:ea typeface="宋体" panose="02010600030101010101" pitchFamily="2" charset="-122"/>
                        </a:rPr>
                        <a:t>1</a:t>
                      </a:r>
                      <a:endParaRPr lang="zh-CN" altLang="zh-CN" sz="2000" dirty="0">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258763"/>
            <a:ext cx="7886700" cy="79216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2.6.9  </a:t>
            </a:r>
            <a:r>
              <a:rPr lang="zh-CN" altLang="zh-CN" dirty="0">
                <a:effectLst>
                  <a:outerShdw blurRad="38100" dist="38100" dir="2700000">
                    <a:srgbClr val="000000"/>
                  </a:outerShdw>
                </a:effectLst>
              </a:rPr>
              <a:t>运算符优先级</a:t>
            </a:r>
            <a:endParaRPr lang="zh-CN" altLang="en-US" dirty="0">
              <a:effectLst>
                <a:outerShdw blurRad="38100" dist="38100" dir="2700000">
                  <a:srgbClr val="000000"/>
                </a:outerShdw>
              </a:effectLst>
            </a:endParaRPr>
          </a:p>
        </p:txBody>
      </p:sp>
      <p:sp>
        <p:nvSpPr>
          <p:cNvPr id="91139" name="内容占位符 2"/>
          <p:cNvSpPr>
            <a:spLocks noGrp="1"/>
          </p:cNvSpPr>
          <p:nvPr>
            <p:ph idx="1"/>
          </p:nvPr>
        </p:nvSpPr>
        <p:spPr>
          <a:xfrm>
            <a:off x="628650" y="1160463"/>
            <a:ext cx="7886700" cy="5581650"/>
          </a:xfrm>
        </p:spPr>
        <p:txBody>
          <a:bodyPr vert="horz" wrap="square" lIns="91440" tIns="45720" rIns="91440" bIns="45720" anchor="t"/>
          <a:p>
            <a:r>
              <a:rPr lang="zh-CN" altLang="zh-CN" dirty="0"/>
              <a:t>以下表格列出了从最高到最低优先级的所有运算符：</a:t>
            </a:r>
            <a:endParaRPr lang="en-US" altLang="zh-CN" dirty="0"/>
          </a:p>
          <a:p>
            <a:endParaRPr lang="zh-CN" altLang="en-US" dirty="0"/>
          </a:p>
        </p:txBody>
      </p:sp>
      <p:graphicFrame>
        <p:nvGraphicFramePr>
          <p:cNvPr id="91140" name="表格 91139"/>
          <p:cNvGraphicFramePr/>
          <p:nvPr/>
        </p:nvGraphicFramePr>
        <p:xfrm>
          <a:off x="628650" y="1733550"/>
          <a:ext cx="7886700" cy="5291138"/>
        </p:xfrm>
        <a:graphic>
          <a:graphicData uri="http://schemas.openxmlformats.org/drawingml/2006/table">
            <a:tbl>
              <a:tblPr/>
              <a:tblGrid>
                <a:gridCol w="2368550"/>
                <a:gridCol w="5518150"/>
              </a:tblGrid>
              <a:tr h="407988">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运算符</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algn="just" eaLnBrk="1" hangingPunct="1">
                        <a:lnSpc>
                          <a:spcPts val="1565"/>
                        </a:lnSpc>
                        <a:buNone/>
                      </a:pPr>
                      <a:endParaRPr lang="en-US" altLang="zh-CN" sz="2000" dirty="0">
                        <a:solidFill>
                          <a:srgbClr val="0BA6F3"/>
                        </a:solidFill>
                        <a:latin typeface="Arial" panose="020B0604020202020204" pitchFamily="34" charset="0"/>
                        <a:ea typeface="宋体" panose="02010600030101010101" pitchFamily="2" charset="-122"/>
                      </a:endParaRPr>
                    </a:p>
                    <a:p>
                      <a:pPr lvl="0" algn="just" eaLnBrk="1" hangingPunct="1">
                        <a:lnSpc>
                          <a:spcPts val="1565"/>
                        </a:lnSpc>
                        <a:buNone/>
                      </a:pPr>
                      <a:r>
                        <a:rPr lang="zh-CN" altLang="x-none" sz="2000" dirty="0">
                          <a:solidFill>
                            <a:srgbClr val="0BA6F3"/>
                          </a:solidFill>
                          <a:latin typeface="Arial" panose="020B0604020202020204" pitchFamily="34" charset="0"/>
                          <a:ea typeface="宋体" panose="02010600030101010101" pitchFamily="2" charset="-122"/>
                        </a:rPr>
                        <a:t>描述</a:t>
                      </a:r>
                      <a:endParaRPr lang="zh-CN" altLang="x-none" sz="2000" dirty="0">
                        <a:solidFill>
                          <a:srgbClr val="0BA6F3"/>
                        </a:solidFill>
                        <a:latin typeface="Arial" panose="020B0604020202020204" pitchFamily="34" charset="0"/>
                        <a:ea typeface="黑体" panose="02010609060101010101" pitchFamily="49"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指数</a:t>
                      </a: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最高优先级</a:t>
                      </a:r>
                      <a:r>
                        <a:rPr lang="en-US" altLang="zh-CN" sz="2000" b="0" dirty="0">
                          <a:solidFill>
                            <a:srgbClr val="000000"/>
                          </a:solidFill>
                          <a:latin typeface="Arial" panose="020B0604020202020204" pitchFamily="34" charset="0"/>
                          <a:ea typeface="宋体" panose="02010600030101010101" pitchFamily="2" charset="-122"/>
                        </a:rPr>
                        <a:t>)</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4953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按位翻转</a:t>
                      </a: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一元加号和减号</a:t>
                      </a:r>
                      <a:r>
                        <a:rPr lang="en-US" altLang="zh-CN" sz="2000" b="0" dirty="0">
                          <a:solidFill>
                            <a:srgbClr val="000000"/>
                          </a:solidFill>
                          <a:latin typeface="Arial" panose="020B0604020202020204" pitchFamily="34" charset="0"/>
                          <a:ea typeface="宋体" panose="02010600030101010101" pitchFamily="2" charset="-122"/>
                        </a:rPr>
                        <a:t> (</a:t>
                      </a:r>
                      <a:r>
                        <a:rPr lang="zh-CN" altLang="x-none" sz="2000" b="0" dirty="0">
                          <a:solidFill>
                            <a:srgbClr val="000000"/>
                          </a:solidFill>
                          <a:latin typeface="Arial" panose="020B0604020202020204" pitchFamily="34" charset="0"/>
                          <a:ea typeface="宋体" panose="02010600030101010101" pitchFamily="2" charset="-122"/>
                        </a:rPr>
                        <a:t>最后两个的方法名为</a:t>
                      </a:r>
                      <a:r>
                        <a:rPr lang="en-US" altLang="zh-CN" sz="2000" b="0" dirty="0">
                          <a:solidFill>
                            <a:srgbClr val="000000"/>
                          </a:solidFill>
                          <a:latin typeface="Arial" panose="020B0604020202020204" pitchFamily="34" charset="0"/>
                          <a:ea typeface="宋体" panose="02010600030101010101" pitchFamily="2" charset="-122"/>
                        </a:rPr>
                        <a:t> +@ </a:t>
                      </a:r>
                      <a:r>
                        <a:rPr lang="zh-CN" altLang="x-none" sz="2000" b="0" dirty="0">
                          <a:solidFill>
                            <a:srgbClr val="000000"/>
                          </a:solidFill>
                          <a:latin typeface="Arial" panose="020B0604020202020204" pitchFamily="34" charset="0"/>
                          <a:ea typeface="宋体" panose="02010600030101010101" pitchFamily="2" charset="-122"/>
                        </a:rPr>
                        <a:t>和</a:t>
                      </a:r>
                      <a:r>
                        <a:rPr lang="en-US" altLang="zh-CN" sz="2000" b="0" dirty="0">
                          <a:solidFill>
                            <a:srgbClr val="000000"/>
                          </a:solidFill>
                          <a:latin typeface="Arial" panose="020B0604020202020204" pitchFamily="34" charset="0"/>
                          <a:ea typeface="宋体" panose="02010600030101010101" pitchFamily="2" charset="-122"/>
                        </a:rPr>
                        <a:t> -@)</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 %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乘，除，取模和取整除</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加法减法</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&gt;&gt; &lt;&lt;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右移，左移运算符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&amp;</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位</a:t>
                      </a:r>
                      <a:r>
                        <a:rPr lang="en-US" altLang="zh-CN" sz="2000" b="0" dirty="0">
                          <a:solidFill>
                            <a:srgbClr val="000000"/>
                          </a:solidFill>
                          <a:latin typeface="Arial" panose="020B0604020202020204" pitchFamily="34" charset="0"/>
                          <a:ea typeface="宋体" panose="02010600030101010101" pitchFamily="2" charset="-122"/>
                        </a:rPr>
                        <a:t> 'AND'</a:t>
                      </a:r>
                      <a:endParaRPr lang="zh-CN" altLang="zh-CN"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位运算符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&lt;= &lt; &gt; &gt;=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比较运算符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&lt;&gt; ==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等于运算符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495300">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 %= /= //= -= += *= **=</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赋值运算符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2425">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is is not</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身份运算符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2">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in not in</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b="0" dirty="0">
                        <a:solidFill>
                          <a:srgbClr val="000000"/>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b="0" dirty="0">
                          <a:solidFill>
                            <a:srgbClr val="000000"/>
                          </a:solidFill>
                          <a:latin typeface="Arial" panose="020B0604020202020204" pitchFamily="34" charset="0"/>
                          <a:ea typeface="宋体" panose="02010600030101010101" pitchFamily="2" charset="-122"/>
                        </a:rPr>
                        <a:t>成员运算符</a:t>
                      </a:r>
                      <a:endParaRPr lang="zh-CN" altLang="x-none" sz="2000" b="0" dirty="0">
                        <a:solidFill>
                          <a:srgbClr val="000000"/>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r h="354013">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en-US" altLang="zh-CN" sz="2000" dirty="0">
                          <a:solidFill>
                            <a:srgbClr val="0BA6F3"/>
                          </a:solidFill>
                          <a:latin typeface="Arial" panose="020B0604020202020204" pitchFamily="34" charset="0"/>
                          <a:ea typeface="宋体" panose="02010600030101010101" pitchFamily="2" charset="-122"/>
                        </a:rPr>
                        <a:t>not or and</a:t>
                      </a:r>
                      <a:endParaRPr lang="zh-CN" altLang="zh-CN"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c>
                  <a:txBody>
                    <a:bodyPr/>
                    <a:lstStyle>
                      <a:lvl1pPr marL="0" lvl="0" indent="0" algn="l" defTabSz="914400" rtl="0" eaLnBrk="0" fontAlgn="base" latinLnBrk="0" hangingPunct="0">
                        <a:lnSpc>
                          <a:spcPct val="100000"/>
                        </a:lnSpc>
                        <a:spcBef>
                          <a:spcPct val="0"/>
                        </a:spcBef>
                        <a:spcAft>
                          <a:spcPct val="0"/>
                        </a:spcAft>
                        <a:buNone/>
                        <a:defRPr sz="18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1"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lnSpc>
                          <a:spcPts val="1300"/>
                        </a:lnSpc>
                        <a:buNone/>
                      </a:pPr>
                      <a:endParaRPr lang="en-US" altLang="zh-CN" sz="2000" dirty="0">
                        <a:solidFill>
                          <a:srgbClr val="0BA6F3"/>
                        </a:solidFill>
                        <a:latin typeface="Arial" panose="020B0604020202020204" pitchFamily="34" charset="0"/>
                        <a:ea typeface="宋体" panose="02010600030101010101" pitchFamily="2" charset="-122"/>
                      </a:endParaRPr>
                    </a:p>
                    <a:p>
                      <a:pPr lvl="0" eaLnBrk="1" hangingPunct="1">
                        <a:lnSpc>
                          <a:spcPts val="1300"/>
                        </a:lnSpc>
                        <a:buNone/>
                      </a:pPr>
                      <a:r>
                        <a:rPr lang="zh-CN" altLang="x-none" sz="2000" dirty="0">
                          <a:solidFill>
                            <a:srgbClr val="0BA6F3"/>
                          </a:solidFill>
                          <a:latin typeface="Arial" panose="020B0604020202020204" pitchFamily="34" charset="0"/>
                          <a:ea typeface="宋体" panose="02010600030101010101" pitchFamily="2" charset="-122"/>
                        </a:rPr>
                        <a:t>逻辑运算符</a:t>
                      </a:r>
                      <a:endParaRPr lang="zh-CN" altLang="x-none" sz="2000" dirty="0">
                        <a:solidFill>
                          <a:srgbClr val="0BA6F3"/>
                        </a:solidFill>
                        <a:latin typeface="Times New Roman" panose="02020603050405020304" pitchFamily="18" charset="0"/>
                        <a:ea typeface="宋体" panose="02010600030101010101" pitchFamily="2" charset="-122"/>
                      </a:endParaRPr>
                    </a:p>
                  </a:txBody>
                  <a:tcPr marL="51435" marR="51435" marT="0" marB="0">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gradFill rotWithShape="1">
                      <a:gsLst>
                        <a:gs pos="0">
                          <a:srgbClr val="FFB983">
                            <a:alpha val="100000"/>
                          </a:srgbClr>
                        </a:gs>
                        <a:gs pos="50000">
                          <a:srgbClr val="FFD2B5">
                            <a:alpha val="100000"/>
                          </a:srgbClr>
                        </a:gs>
                        <a:gs pos="100000">
                          <a:srgbClr val="FFE8DB">
                            <a:alpha val="100000"/>
                          </a:srgbClr>
                        </a:gs>
                      </a:gsLst>
                      <a:lin ang="5400000"/>
                      <a:tileRect/>
                    </a:gradFill>
                  </a:tcPr>
                </a:tc>
              </a:tr>
            </a:tbl>
          </a:graphicData>
        </a:graphic>
      </p:graphicFrame>
    </p:spTree>
  </p:cSld>
  <p:clrMapOvr>
    <a:masterClrMapping/>
  </p:clrMapOvr>
  <p:transition spd="med">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28650" y="365125"/>
            <a:ext cx="7886700" cy="836613"/>
          </a:xfrm>
        </p:spPr>
        <p:txBody>
          <a:bodyPr vert="horz" wrap="square" lIns="91440" tIns="45720" rIns="91440" bIns="45720" numCol="1" anchor="ctr" anchorCtr="0" compatLnSpc="1"/>
          <a:p>
            <a:pPr>
              <a:buNone/>
            </a:pPr>
            <a:r>
              <a:rPr lang="en-US" altLang="zh-CN" dirty="0">
                <a:effectLst>
                  <a:outerShdw blurRad="38100" dist="38100" dir="2700000">
                    <a:srgbClr val="000000"/>
                  </a:outerShdw>
                </a:effectLst>
              </a:rPr>
              <a:t>2.7  </a:t>
            </a:r>
            <a:r>
              <a:rPr lang="zh-CN" altLang="zh-CN" dirty="0">
                <a:effectLst>
                  <a:outerShdw blurRad="38100" dist="38100" dir="2700000">
                    <a:srgbClr val="000000"/>
                  </a:outerShdw>
                </a:effectLst>
              </a:rPr>
              <a:t>字符串操作</a:t>
            </a:r>
            <a:endParaRPr lang="zh-CN" altLang="en-US" dirty="0">
              <a:effectLst>
                <a:outerShdw blurRad="38100" dist="38100" dir="2700000">
                  <a:srgbClr val="000000"/>
                </a:outerShdw>
              </a:effectLst>
            </a:endParaRPr>
          </a:p>
        </p:txBody>
      </p:sp>
      <p:sp>
        <p:nvSpPr>
          <p:cNvPr id="92163" name="内容占位符 2"/>
          <p:cNvSpPr>
            <a:spLocks noGrp="1"/>
          </p:cNvSpPr>
          <p:nvPr>
            <p:ph idx="1"/>
          </p:nvPr>
        </p:nvSpPr>
        <p:spPr>
          <a:xfrm>
            <a:off x="628650" y="1323975"/>
            <a:ext cx="7886700" cy="5267325"/>
          </a:xfrm>
        </p:spPr>
        <p:txBody>
          <a:bodyPr vert="horz" wrap="square" lIns="91440" tIns="45720" rIns="91440" bIns="45720" anchor="t"/>
          <a:p>
            <a:r>
              <a:rPr lang="zh-CN" altLang="zh-CN" sz="2800" dirty="0"/>
              <a:t>字符串是</a:t>
            </a:r>
            <a:r>
              <a:rPr lang="en-US" altLang="zh-CN" sz="2800" dirty="0"/>
              <a:t> Python </a:t>
            </a:r>
            <a:r>
              <a:rPr lang="zh-CN" altLang="zh-CN" sz="2800" dirty="0"/>
              <a:t>中最常用的数据类型。我们可以使用引号</a:t>
            </a:r>
            <a:r>
              <a:rPr lang="en-US" altLang="zh-CN" sz="2800" dirty="0"/>
              <a:t>('</a:t>
            </a:r>
            <a:r>
              <a:rPr lang="zh-CN" altLang="zh-CN" sz="2800" dirty="0"/>
              <a:t>或</a:t>
            </a:r>
            <a:r>
              <a:rPr lang="en-US" altLang="zh-CN" sz="2800" dirty="0"/>
              <a:t>")</a:t>
            </a:r>
            <a:r>
              <a:rPr lang="zh-CN" altLang="zh-CN" sz="2800" dirty="0"/>
              <a:t>来创建字符串。</a:t>
            </a:r>
            <a:endParaRPr lang="en-US" altLang="zh-CN" sz="2800" dirty="0"/>
          </a:p>
          <a:p>
            <a:r>
              <a:rPr lang="zh-CN" altLang="zh-CN" sz="2800" dirty="0"/>
              <a:t>字符串可以使用操作符</a:t>
            </a:r>
            <a:r>
              <a:rPr lang="en-US" altLang="zh-CN" sz="2800" dirty="0"/>
              <a:t>+</a:t>
            </a:r>
            <a:r>
              <a:rPr lang="zh-CN" altLang="zh-CN" sz="2800" dirty="0"/>
              <a:t>，但其功能和数学中的不一样，它会进行拼接（</a:t>
            </a:r>
            <a:r>
              <a:rPr lang="en-US" altLang="zh-CN" sz="2800" dirty="0"/>
              <a:t>concatenation</a:t>
            </a:r>
            <a:r>
              <a:rPr lang="zh-CN" altLang="zh-CN" sz="2800" dirty="0"/>
              <a:t>）操作，即将前后两个字符首尾连接起来。</a:t>
            </a:r>
            <a:endParaRPr lang="en-US" altLang="zh-CN" sz="2800" dirty="0"/>
          </a:p>
          <a:p>
            <a:r>
              <a:rPr lang="zh-CN" altLang="en-US" sz="2800" dirty="0"/>
              <a:t>如：</a:t>
            </a:r>
            <a:endParaRPr lang="en-US" altLang="zh-CN" sz="2800" dirty="0"/>
          </a:p>
          <a:p>
            <a:r>
              <a:rPr lang="en-US" altLang="zh-CN" sz="2800" dirty="0"/>
              <a:t>&gt;&gt;&gt; string1='hello'</a:t>
            </a:r>
            <a:endParaRPr lang="zh-CN" altLang="zh-CN" sz="2800" dirty="0"/>
          </a:p>
          <a:p>
            <a:r>
              <a:rPr lang="en-US" altLang="zh-CN" sz="2800" dirty="0"/>
              <a:t>&gt;&gt;&gt; string2='world'</a:t>
            </a:r>
            <a:endParaRPr lang="zh-CN" altLang="zh-CN" sz="2800" dirty="0"/>
          </a:p>
          <a:p>
            <a:r>
              <a:rPr lang="en-US" altLang="zh-CN" sz="2800" dirty="0"/>
              <a:t>&gt;&gt;&gt; print(string1+string2)</a:t>
            </a:r>
            <a:endParaRPr lang="zh-CN" altLang="zh-CN" sz="2800" dirty="0"/>
          </a:p>
          <a:p>
            <a:r>
              <a:rPr lang="en-US" altLang="zh-CN" sz="2800" dirty="0"/>
              <a:t>helloworld</a:t>
            </a:r>
            <a:endParaRPr lang="zh-CN" altLang="en-US" sz="2800" dirty="0"/>
          </a:p>
        </p:txBody>
      </p:sp>
    </p:spTree>
  </p:cSld>
  <p:clrMapOvr>
    <a:masterClrMapping/>
  </p:clrMapOvr>
  <p:transition spd="med">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28650" y="204788"/>
            <a:ext cx="7886700" cy="6346825"/>
          </a:xfrm>
        </p:spPr>
        <p:txBody>
          <a:bodyPr vert="horz" wrap="square" lIns="91440" tIns="45720" rIns="91440" bIns="45720" numCol="1" anchor="t" anchorCtr="0" compatLnSpc="1"/>
          <a:p>
            <a:pPr>
              <a:lnSpc>
                <a:spcPct val="80000"/>
              </a:lnSpc>
            </a:pPr>
            <a:r>
              <a:rPr lang="zh-CN" altLang="zh-CN" sz="3000" dirty="0"/>
              <a:t>如果想让字符串之间有空格，可以建一个空字符变量，插在相应的字符串之间让它们隔开，或是在字符串中加入相应的空格。交互模式下输入如下：</a:t>
            </a:r>
            <a:endParaRPr lang="en-US" altLang="zh-CN" sz="3000" dirty="0"/>
          </a:p>
          <a:p>
            <a:pPr>
              <a:lnSpc>
                <a:spcPct val="80000"/>
              </a:lnSpc>
            </a:pPr>
            <a:r>
              <a:rPr lang="en-US" altLang="zh-CN" sz="3000" dirty="0"/>
              <a:t>&gt;&gt;&gt; string1='hello'</a:t>
            </a:r>
            <a:endParaRPr lang="zh-CN" altLang="zh-CN" sz="3000" dirty="0"/>
          </a:p>
          <a:p>
            <a:pPr>
              <a:lnSpc>
                <a:spcPct val="80000"/>
              </a:lnSpc>
            </a:pPr>
            <a:r>
              <a:rPr lang="en-US" altLang="zh-CN" sz="3000" dirty="0"/>
              <a:t>&gt;&gt;&gt; string2='world'</a:t>
            </a:r>
            <a:endParaRPr lang="zh-CN" altLang="zh-CN" sz="3000" dirty="0"/>
          </a:p>
          <a:p>
            <a:pPr>
              <a:lnSpc>
                <a:spcPct val="80000"/>
              </a:lnSpc>
            </a:pPr>
            <a:r>
              <a:rPr lang="en-US" altLang="zh-CN" sz="3000" dirty="0"/>
              <a:t>&gt;&gt;&gt; space=' '</a:t>
            </a:r>
            <a:endParaRPr lang="zh-CN" altLang="zh-CN" sz="3000" dirty="0"/>
          </a:p>
          <a:p>
            <a:pPr>
              <a:lnSpc>
                <a:spcPct val="80000"/>
              </a:lnSpc>
            </a:pPr>
            <a:r>
              <a:rPr lang="en-US" altLang="zh-CN" sz="3000" dirty="0"/>
              <a:t>&gt;&gt;&gt; print(string1+space+string2)</a:t>
            </a:r>
            <a:endParaRPr lang="zh-CN" altLang="zh-CN" sz="3000" dirty="0"/>
          </a:p>
          <a:p>
            <a:pPr>
              <a:lnSpc>
                <a:spcPct val="80000"/>
              </a:lnSpc>
            </a:pPr>
            <a:r>
              <a:rPr lang="en-US" altLang="zh-CN" sz="3000" dirty="0"/>
              <a:t>hello world</a:t>
            </a:r>
            <a:endParaRPr lang="zh-CN" altLang="zh-CN" sz="3000" dirty="0"/>
          </a:p>
          <a:p>
            <a:pPr>
              <a:lnSpc>
                <a:spcPct val="80000"/>
              </a:lnSpc>
            </a:pPr>
            <a:r>
              <a:rPr lang="zh-CN" altLang="zh-CN" sz="3000" dirty="0"/>
              <a:t>或者</a:t>
            </a:r>
            <a:endParaRPr lang="zh-CN" altLang="zh-CN" sz="3000" dirty="0"/>
          </a:p>
          <a:p>
            <a:pPr>
              <a:lnSpc>
                <a:spcPct val="80000"/>
              </a:lnSpc>
            </a:pPr>
            <a:r>
              <a:rPr lang="en-US" altLang="zh-CN" sz="3000" dirty="0"/>
              <a:t>&gt;&gt;&gt; string1='hello'</a:t>
            </a:r>
            <a:endParaRPr lang="zh-CN" altLang="zh-CN" sz="3000" dirty="0"/>
          </a:p>
          <a:p>
            <a:pPr>
              <a:lnSpc>
                <a:spcPct val="80000"/>
              </a:lnSpc>
            </a:pPr>
            <a:r>
              <a:rPr lang="en-US" altLang="zh-CN" sz="3000" dirty="0"/>
              <a:t>&gt;&gt;&gt; string2=' world'</a:t>
            </a:r>
            <a:endParaRPr lang="zh-CN" altLang="zh-CN" sz="3000" dirty="0"/>
          </a:p>
          <a:p>
            <a:pPr>
              <a:lnSpc>
                <a:spcPct val="80000"/>
              </a:lnSpc>
            </a:pPr>
            <a:r>
              <a:rPr lang="en-US" altLang="zh-CN" sz="3000" dirty="0"/>
              <a:t>&gt;&gt;&gt; print(string1+string2)</a:t>
            </a:r>
            <a:endParaRPr lang="zh-CN" altLang="zh-CN" sz="3000" dirty="0"/>
          </a:p>
          <a:p>
            <a:pPr>
              <a:lnSpc>
                <a:spcPct val="80000"/>
              </a:lnSpc>
            </a:pPr>
            <a:r>
              <a:rPr lang="en-US" altLang="zh-CN" sz="3000" dirty="0"/>
              <a:t>hello world</a:t>
            </a:r>
            <a:endParaRPr lang="zh-CN" altLang="en-US" sz="3000" dirty="0"/>
          </a:p>
        </p:txBody>
      </p:sp>
    </p:spTree>
  </p:cSld>
  <p:clrMapOvr>
    <a:masterClrMapping/>
  </p:clrMapOvr>
  <p:transition spd="med">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内容占位符 2"/>
          <p:cNvSpPr>
            <a:spLocks noGrp="1"/>
          </p:cNvSpPr>
          <p:nvPr>
            <p:ph idx="1"/>
          </p:nvPr>
        </p:nvSpPr>
        <p:spPr>
          <a:xfrm>
            <a:off x="628650" y="300038"/>
            <a:ext cx="7886700" cy="5876925"/>
          </a:xfrm>
        </p:spPr>
        <p:txBody>
          <a:bodyPr vert="horz" wrap="square" lIns="91440" tIns="45720" rIns="91440" bIns="45720" anchor="t"/>
          <a:p>
            <a:r>
              <a:rPr lang="zh-CN" altLang="zh-CN" dirty="0"/>
              <a:t>计算机是美国人发明的，因此，最早只有</a:t>
            </a:r>
            <a:r>
              <a:rPr lang="en-US" altLang="zh-CN" dirty="0"/>
              <a:t>127</a:t>
            </a:r>
            <a:r>
              <a:rPr lang="zh-CN" altLang="zh-CN" dirty="0"/>
              <a:t>个字母被编码到计算机里，也就是大小写英文字母、数字和一些符号，这个编码表被称为</a:t>
            </a:r>
            <a:r>
              <a:rPr lang="en-US" altLang="zh-CN" dirty="0"/>
              <a:t>ASCII</a:t>
            </a:r>
            <a:r>
              <a:rPr lang="zh-CN" altLang="zh-CN" dirty="0"/>
              <a:t>编码，比如大写字母</a:t>
            </a:r>
            <a:r>
              <a:rPr lang="en-US" altLang="zh-CN" dirty="0"/>
              <a:t>A</a:t>
            </a:r>
            <a:r>
              <a:rPr lang="zh-CN" altLang="zh-CN" dirty="0"/>
              <a:t>的编码是</a:t>
            </a:r>
            <a:r>
              <a:rPr lang="en-US" altLang="zh-CN" dirty="0"/>
              <a:t>65</a:t>
            </a:r>
            <a:r>
              <a:rPr lang="zh-CN" altLang="zh-CN" dirty="0"/>
              <a:t>，小写字母</a:t>
            </a:r>
            <a:r>
              <a:rPr lang="en-US" altLang="zh-CN" dirty="0"/>
              <a:t>z</a:t>
            </a:r>
            <a:r>
              <a:rPr lang="zh-CN" altLang="zh-CN" dirty="0"/>
              <a:t>的编码是</a:t>
            </a:r>
            <a:r>
              <a:rPr lang="en-US" altLang="zh-CN" dirty="0"/>
              <a:t>122</a:t>
            </a:r>
            <a:r>
              <a:rPr lang="zh-CN" altLang="zh-CN" dirty="0"/>
              <a:t>。</a:t>
            </a:r>
            <a:endParaRPr lang="en-US" altLang="zh-CN" dirty="0"/>
          </a:p>
          <a:p>
            <a:r>
              <a:rPr lang="zh-CN" altLang="zh-CN" dirty="0"/>
              <a:t>在最新的</a:t>
            </a:r>
            <a:r>
              <a:rPr lang="en-US" altLang="zh-CN" dirty="0"/>
              <a:t>Python 3</a:t>
            </a:r>
            <a:r>
              <a:rPr lang="zh-CN" altLang="zh-CN" dirty="0"/>
              <a:t>版本中，字符串是以</a:t>
            </a:r>
            <a:r>
              <a:rPr lang="en-US" altLang="zh-CN" dirty="0"/>
              <a:t>UTF-8</a:t>
            </a:r>
            <a:r>
              <a:rPr lang="zh-CN" altLang="zh-CN" dirty="0"/>
              <a:t>编码的，也就是说，</a:t>
            </a:r>
            <a:r>
              <a:rPr lang="en-US" altLang="zh-CN" dirty="0"/>
              <a:t>Python3</a:t>
            </a:r>
            <a:r>
              <a:rPr lang="zh-CN" altLang="zh-CN" dirty="0"/>
              <a:t>的字符串支持多语言。</a:t>
            </a:r>
            <a:endParaRPr lang="en-US" altLang="zh-CN" dirty="0"/>
          </a:p>
          <a:p>
            <a:r>
              <a:rPr lang="en-US" altLang="zh-CN" dirty="0"/>
              <a:t>Python2</a:t>
            </a:r>
            <a:r>
              <a:rPr lang="zh-CN" altLang="zh-CN" dirty="0"/>
              <a:t>中默认的编码格式是</a:t>
            </a:r>
            <a:r>
              <a:rPr lang="en-US" altLang="zh-CN" dirty="0"/>
              <a:t>ASCII</a:t>
            </a:r>
            <a:r>
              <a:rPr lang="zh-CN" altLang="zh-CN" dirty="0"/>
              <a:t>格式，在没修改编码格式时无法正确打印汉字，在读取中文时会报错。</a:t>
            </a:r>
            <a:r>
              <a:rPr lang="en-US" altLang="zh-CN" dirty="0"/>
              <a:t>Python2</a:t>
            </a:r>
            <a:r>
              <a:rPr lang="zh-CN" altLang="zh-CN" dirty="0"/>
              <a:t>使用中文的语法是在字符串前面加上前缀</a:t>
            </a:r>
            <a:r>
              <a:rPr lang="en-US" altLang="zh-CN" dirty="0"/>
              <a:t> u</a:t>
            </a:r>
            <a:r>
              <a:rPr lang="zh-CN" altLang="zh-CN" dirty="0"/>
              <a:t>。</a:t>
            </a:r>
            <a:endParaRPr lang="zh-CN" altLang="en-US" dirty="0"/>
          </a:p>
        </p:txBody>
      </p:sp>
    </p:spTree>
  </p:cSld>
  <p:clrMapOvr>
    <a:masterClrMapping/>
  </p:clrMapOvr>
  <p:transition spd="med">
    <p:push/>
  </p:transition>
</p:sld>
</file>

<file path=ppt/theme/theme1.xml><?xml version="1.0" encoding="utf-8"?>
<a:theme xmlns:a="http://schemas.openxmlformats.org/drawingml/2006/main" name="水汽尾迹">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TM04033937[[fn=水汽尾迹]]</Template>
  <TotalTime>0</TotalTime>
  <Words>64962</Words>
  <Application>WPS 演示</Application>
  <PresentationFormat>宽屏</PresentationFormat>
  <Paragraphs>3353</Paragraphs>
  <Slides>305</Slides>
  <Notes>1</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305</vt:i4>
      </vt:variant>
    </vt:vector>
  </HeadingPairs>
  <TitlesOfParts>
    <vt:vector size="343" baseType="lpstr">
      <vt:lpstr>Arial</vt:lpstr>
      <vt:lpstr>宋体</vt:lpstr>
      <vt:lpstr>Wingdings</vt:lpstr>
      <vt:lpstr>Britannic Bold</vt:lpstr>
      <vt:lpstr>微软雅黑</vt:lpstr>
      <vt:lpstr>等线</vt:lpstr>
      <vt:lpstr>Bodoni MT Black</vt:lpstr>
      <vt:lpstr>华文行楷</vt:lpstr>
      <vt:lpstr>黑体</vt:lpstr>
      <vt:lpstr>华文新魏</vt:lpstr>
      <vt:lpstr>Times New Roman</vt:lpstr>
      <vt:lpstr>Arial Black</vt:lpstr>
      <vt:lpstr>Arial</vt:lpstr>
      <vt:lpstr>UMUHEL+MicrosoftYaHei-Bold</vt:lpstr>
      <vt:lpstr>Helsinki Metronome Std</vt:lpstr>
      <vt:lpstr>MMLWWI+MicrosoftYaHei-Bold</vt:lpstr>
      <vt:lpstr>SDLWDP+MS-Gothic</vt:lpstr>
      <vt:lpstr>Meiryo</vt:lpstr>
      <vt:lpstr>Century Gothic</vt:lpstr>
      <vt:lpstr>Arial Unicode MS</vt:lpstr>
      <vt:lpstr>ODAJGC+MicrosoftYaHei</vt:lpstr>
      <vt:lpstr>JGVHNN+MicrosoftYaHei</vt:lpstr>
      <vt:lpstr>JCUKFG+TimesNewRomanPS-BoldMT</vt:lpstr>
      <vt:lpstr>KROIMS+MicrosoftYaHei-Bold</vt:lpstr>
      <vt:lpstr>仿宋</vt:lpstr>
      <vt:lpstr>TKWUTK+MicrosoftYaHei-Bold</vt:lpstr>
      <vt:lpstr>SSIDRD+MicrosoftYaHei-Bold</vt:lpstr>
      <vt:lpstr>华文中宋</vt:lpstr>
      <vt:lpstr>微软雅黑 Light</vt:lpstr>
      <vt:lpstr>LMDNLE+Wingdings-Regular</vt:lpstr>
      <vt:lpstr>SICGKG+SimSun</vt:lpstr>
      <vt:lpstr>MWOQLC+TimesNewRomanPS-BoldMT</vt:lpstr>
      <vt:lpstr>BURTMH+TimesNewRomanPSMT</vt:lpstr>
      <vt:lpstr>Times New Roman</vt:lpstr>
      <vt:lpstr>Eras Demi ITC</vt:lpstr>
      <vt:lpstr>Broadway</vt:lpstr>
      <vt:lpstr>Yu Gothic UI</vt:lpstr>
      <vt:lpstr>水汽尾迹</vt:lpstr>
      <vt:lpstr>PowerPoint 演示文稿</vt:lpstr>
      <vt:lpstr>PowerPoint 演示文稿</vt:lpstr>
      <vt:lpstr>Python是什么？</vt:lpstr>
      <vt:lpstr>Python的作者是谁？</vt:lpstr>
      <vt:lpstr>为什么要学Python？</vt:lpstr>
      <vt:lpstr>为什么要学Python？</vt:lpstr>
      <vt:lpstr>为什么要学Python？</vt:lpstr>
      <vt:lpstr>进入Python编程世界</vt:lpstr>
      <vt:lpstr>第一章   进入python3.5的精彩世界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进入python3.5的精彩世界</vt:lpstr>
      <vt:lpstr>本节内容</vt:lpstr>
      <vt:lpstr>进入Python编程世界</vt:lpstr>
      <vt:lpstr>Python安装</vt:lpstr>
      <vt:lpstr>进入Python编程世界</vt:lpstr>
      <vt:lpstr>PowerPoint 演示文稿</vt:lpstr>
      <vt:lpstr>PowerPoint 演示文稿</vt:lpstr>
      <vt:lpstr>PowerPoint 演示文稿</vt:lpstr>
      <vt:lpstr> 温故知新，学以致用</vt:lpstr>
      <vt:lpstr>进入Python编程世界</vt:lpstr>
      <vt:lpstr>进入Python编程世界</vt:lpstr>
      <vt:lpstr>Python学习资源</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Python快速入门</vt:lpstr>
      <vt:lpstr>第二章  开启Python之旅</vt:lpstr>
      <vt:lpstr>2.1  “旅行”第一步——认识程序</vt:lpstr>
      <vt:lpstr>2.1.1  程序</vt:lpstr>
      <vt:lpstr>PowerPoint 演示文稿</vt:lpstr>
      <vt:lpstr>2.2  数 据 类 型</vt:lpstr>
      <vt:lpstr>2.2.1  整型</vt:lpstr>
      <vt:lpstr>PowerPoint 演示文稿</vt:lpstr>
      <vt:lpstr>PowerPoint 演示文稿</vt:lpstr>
      <vt:lpstr>PowerPoint 演示文稿</vt:lpstr>
      <vt:lpstr>2.2.2  浮点型</vt:lpstr>
      <vt:lpstr>PowerPoint 演示文稿</vt:lpstr>
      <vt:lpstr>2.2.3  复数</vt:lpstr>
      <vt:lpstr>2.2.4  数据类型转换</vt:lpstr>
      <vt:lpstr>PowerPoint 演示文稿</vt:lpstr>
      <vt:lpstr>2.2.5  常量</vt:lpstr>
      <vt:lpstr>2.3  变量和关键字</vt:lpstr>
      <vt:lpstr>2.3.1  变量</vt:lpstr>
      <vt:lpstr>PowerPoint 演示文稿</vt:lpstr>
      <vt:lpstr>PowerPoint 演示文稿</vt:lpstr>
      <vt:lpstr>PowerPoint 演示文稿</vt:lpstr>
      <vt:lpstr>PowerPoint 演示文稿</vt:lpstr>
      <vt:lpstr>PowerPoint 演示文稿</vt:lpstr>
      <vt:lpstr>PowerPoint 演示文稿</vt:lpstr>
      <vt:lpstr>2.3.2  变量名称</vt:lpstr>
      <vt:lpstr>PowerPoint 演示文稿</vt:lpstr>
      <vt:lpstr>PowerPoint 演示文稿</vt:lpstr>
      <vt:lpstr>2.4  语    句</vt:lpstr>
      <vt:lpstr>PowerPoint 演示文稿</vt:lpstr>
      <vt:lpstr>2.5  表  达  式</vt:lpstr>
      <vt:lpstr>PowerPoint 演示文稿</vt:lpstr>
      <vt:lpstr>PowerPoint 演示文稿</vt:lpstr>
      <vt:lpstr>2.6  运算符和操作对象</vt:lpstr>
      <vt:lpstr>2.6.1  什么是运算符和操作对象</vt:lpstr>
      <vt:lpstr>2.6.2  算术运算符</vt:lpstr>
      <vt:lpstr>PowerPoint 演示文稿</vt:lpstr>
      <vt:lpstr>2.6.3  比较运算符</vt:lpstr>
      <vt:lpstr>PowerPoint 演示文稿</vt:lpstr>
      <vt:lpstr>2.6.4  赋值运算符</vt:lpstr>
      <vt:lpstr>2.6.5  位运算符</vt:lpstr>
      <vt:lpstr>2.6.6  逻辑运算符</vt:lpstr>
      <vt:lpstr>PowerPoint 演示文稿</vt:lpstr>
      <vt:lpstr>2.6.7  成员运算符</vt:lpstr>
      <vt:lpstr>PowerPoint 演示文稿</vt:lpstr>
      <vt:lpstr>2.6.8  身份运算符</vt:lpstr>
      <vt:lpstr>2.6.9  运算符优先级</vt:lpstr>
      <vt:lpstr>2.7  字符串操作</vt:lpstr>
      <vt:lpstr>PowerPoint 演示文稿</vt:lpstr>
      <vt:lpstr>PowerPoint 演示文稿</vt:lpstr>
      <vt:lpstr>2.8  注   释</vt:lpstr>
      <vt:lpstr>PowerPoint 演示文稿</vt:lpstr>
      <vt:lpstr>2.9  调    试</vt:lpstr>
      <vt:lpstr>PowerPoint 演示文稿</vt:lpstr>
      <vt:lpstr>2.10  问题解答</vt:lpstr>
      <vt:lpstr>2.11  温故知新，学以致用</vt:lpstr>
      <vt:lpstr>练习题</vt:lpstr>
      <vt:lpstr>PowerPoint 演示文稿</vt:lpstr>
      <vt:lpstr>PowerPoint 演示文稿</vt:lpstr>
      <vt:lpstr>PowerPoint 演示文稿</vt:lpstr>
      <vt:lpstr>第三章  列表和元组</vt:lpstr>
      <vt:lpstr>3.1  通用序列操作</vt:lpstr>
      <vt:lpstr>3.1.1  索引</vt:lpstr>
      <vt:lpstr>PowerPoint 演示文稿</vt:lpstr>
      <vt:lpstr>PowerPoint 演示文稿</vt:lpstr>
      <vt:lpstr>3.1.2  分片</vt:lpstr>
      <vt:lpstr>PowerPoint 演示文稿</vt:lpstr>
      <vt:lpstr>PowerPoint 演示文稿</vt:lpstr>
      <vt:lpstr>PowerPoint 演示文稿</vt:lpstr>
      <vt:lpstr>PowerPoint 演示文稿</vt:lpstr>
      <vt:lpstr>PowerPoint 演示文稿</vt:lpstr>
      <vt:lpstr>3.1.3  序列相加</vt:lpstr>
      <vt:lpstr>PowerPoint 演示文稿</vt:lpstr>
      <vt:lpstr>PowerPoint 演示文稿</vt:lpstr>
      <vt:lpstr>3.1.4  乘法</vt:lpstr>
      <vt:lpstr>PowerPoint 演示文稿</vt:lpstr>
      <vt:lpstr>3.1.5  成员资格</vt:lpstr>
      <vt:lpstr>3.1.6  长度、最小值和最大值</vt:lpstr>
      <vt:lpstr>PowerPoint 演示文稿</vt:lpstr>
      <vt:lpstr>3.2  列    表</vt:lpstr>
      <vt:lpstr>3.2.1  更新列表</vt:lpstr>
      <vt:lpstr>PowerPoint 演示文稿</vt:lpstr>
      <vt:lpstr>PowerPoint 演示文稿</vt:lpstr>
      <vt:lpstr>PowerPoint 演示文稿</vt:lpstr>
      <vt:lpstr>PowerPoint 演示文稿</vt:lpstr>
      <vt:lpstr>PowerPoint 演示文稿</vt:lpstr>
      <vt:lpstr>3.2.2  嵌套列表</vt:lpstr>
      <vt:lpstr>3.2.3  列表方法</vt:lpstr>
      <vt:lpstr>PowerPoint 演示文稿</vt:lpstr>
      <vt:lpstr>PowerPoint 演示文稿</vt:lpstr>
      <vt:lpstr>PowerPoint 演示文稿</vt:lpstr>
      <vt:lpstr>append()、extend()、+、+=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元    组</vt:lpstr>
      <vt:lpstr>3.3.1  tuple函数</vt:lpstr>
      <vt:lpstr>3.3.2  元组基本操作</vt:lpstr>
      <vt:lpstr>PowerPoint 演示文稿</vt:lpstr>
      <vt:lpstr>PowerPoint 演示文稿</vt:lpstr>
      <vt:lpstr>PowerPoint 演示文稿</vt:lpstr>
      <vt:lpstr>PowerPoint 演示文稿</vt:lpstr>
      <vt:lpstr>3.3.3  元组内置函数</vt:lpstr>
      <vt:lpstr>PowerPoint 演示文稿</vt:lpstr>
      <vt:lpstr>3.4  列表与元组区别</vt:lpstr>
      <vt:lpstr>3.5  调    试</vt:lpstr>
      <vt:lpstr>3.6  问题解答</vt:lpstr>
      <vt:lpstr>3.7  温故知新，学以致用</vt:lpstr>
      <vt:lpstr>PowerPoint 演示文稿</vt:lpstr>
      <vt:lpstr>PowerPoint 演示文稿</vt:lpstr>
      <vt:lpstr>PowerPoint 演示文稿</vt:lpstr>
      <vt:lpstr>第四章  字符串</vt:lpstr>
      <vt:lpstr>4.1  字符串基本操作</vt:lpstr>
      <vt:lpstr>PowerPoint 演示文稿</vt:lpstr>
      <vt:lpstr>PowerPoint 演示文稿</vt:lpstr>
      <vt:lpstr>PowerPoint 演示文稿</vt:lpstr>
      <vt:lpstr>4.2  字符串格式化</vt:lpstr>
      <vt:lpstr>4.2.1  字符串格式化符号</vt:lpstr>
      <vt:lpstr>PowerPoint 演示文稿</vt:lpstr>
      <vt:lpstr>PowerPoint 演示文稿</vt:lpstr>
      <vt:lpstr>4.2.2  字符串格式化元组</vt:lpstr>
      <vt:lpstr>PowerPoint 演示文稿</vt:lpstr>
      <vt:lpstr>4.3  字符串方法</vt:lpstr>
      <vt:lpstr>4.3.1  find</vt:lpstr>
      <vt:lpstr>4.3.2  join</vt:lpstr>
      <vt:lpstr>4.3.3  lower</vt:lpstr>
      <vt:lpstr>4.3.4  upper</vt:lpstr>
      <vt:lpstr>4.3.5  swapcase</vt:lpstr>
      <vt:lpstr>4.3.6  replace</vt:lpstr>
      <vt:lpstr>4.3.7  split</vt:lpstr>
      <vt:lpstr>4.3.8  strip</vt:lpstr>
      <vt:lpstr>4.3.9  translate</vt:lpstr>
      <vt:lpstr>4.4  调    试</vt:lpstr>
      <vt:lpstr>4.5  问题解答</vt:lpstr>
      <vt:lpstr>4.6  温故知新，学以致用</vt:lpstr>
      <vt:lpstr>练习</vt:lpstr>
      <vt:lpstr>第五章  字    典</vt:lpstr>
      <vt:lpstr>5.1  字典的使用</vt:lpstr>
      <vt:lpstr>PowerPoint 演示文稿</vt:lpstr>
      <vt:lpstr>5.2  创建和使用字典</vt:lpstr>
      <vt:lpstr>5.2.1  dict函数</vt:lpstr>
      <vt:lpstr>5.2.2  基本字典操作</vt:lpstr>
      <vt:lpstr>PowerPoint 演示文稿</vt:lpstr>
      <vt:lpstr>PowerPoint 演示文稿</vt:lpstr>
      <vt:lpstr>PowerPoint 演示文稿</vt:lpstr>
      <vt:lpstr>PowerPoint 演示文稿</vt:lpstr>
      <vt:lpstr>5.2.3  字典的格式化字符串</vt:lpstr>
      <vt:lpstr>5.2.4  字典和列表的区别</vt:lpstr>
      <vt:lpstr>5.3  字典方法</vt:lpstr>
      <vt:lpstr>5.3.1  clear方法</vt:lpstr>
      <vt:lpstr>5.3.2  copy方法</vt:lpstr>
      <vt:lpstr>5.3.3  fromkeys方法</vt:lpstr>
      <vt:lpstr>5.3.4  get方法</vt:lpstr>
      <vt:lpstr>5.3.5  key in dict方法</vt:lpstr>
      <vt:lpstr>5.3.6  items方法</vt:lpstr>
      <vt:lpstr>5.3.7  keys方法</vt:lpstr>
      <vt:lpstr>5.3.8  setdefault方法</vt:lpstr>
      <vt:lpstr>5.3.9  update方法</vt:lpstr>
      <vt:lpstr>5.3.10  values方法</vt:lpstr>
      <vt:lpstr>5.4  调    试</vt:lpstr>
      <vt:lpstr>5.5  问题解答</vt:lpstr>
      <vt:lpstr>5.6  温故知新，学以致用</vt:lpstr>
      <vt:lpstr>练习</vt:lpstr>
      <vt:lpstr>第六章  条件、循环和其他语句</vt:lpstr>
      <vt:lpstr>6.1  使用文本编辑器</vt:lpstr>
      <vt:lpstr>PowerPoint 演示文稿</vt:lpstr>
      <vt:lpstr>PowerPoint 演示文稿</vt:lpstr>
      <vt:lpstr>6.2  import的使用</vt:lpstr>
      <vt:lpstr>6.2.1  import语句</vt:lpstr>
      <vt:lpstr>PowerPoint 演示文稿</vt:lpstr>
      <vt:lpstr>6.2.2  使用逗号输出</vt:lpstr>
      <vt:lpstr>6.3  别样的赋值</vt:lpstr>
      <vt:lpstr>6.3.1  序列解包</vt:lpstr>
      <vt:lpstr>6.3.2  链式赋值</vt:lpstr>
      <vt:lpstr>6.3.3  增量赋值</vt:lpstr>
      <vt:lpstr>6.4  语  句  块</vt:lpstr>
      <vt:lpstr>6.5  条件语句</vt:lpstr>
      <vt:lpstr>6.5.1  布尔变量的作用</vt:lpstr>
      <vt:lpstr>6.5.2  if语句</vt:lpstr>
      <vt:lpstr>PowerPoint 演示文稿</vt:lpstr>
      <vt:lpstr>6.5.3  else子句</vt:lpstr>
      <vt:lpstr>6.5.4  elif子句</vt:lpstr>
      <vt:lpstr>6.5.5  嵌套代码块</vt:lpstr>
      <vt:lpstr>PowerPoint 演示文稿</vt:lpstr>
      <vt:lpstr>6.5.6  更多操作</vt:lpstr>
      <vt:lpstr>PowerPoint 演示文稿</vt:lpstr>
      <vt:lpstr>PowerPoint 演示文稿</vt:lpstr>
      <vt:lpstr>PowerPoint 演示文稿</vt:lpstr>
      <vt:lpstr>PowerPoint 演示文稿</vt:lpstr>
      <vt:lpstr>6.5.7  断言</vt:lpstr>
      <vt:lpstr>6.6  循    环</vt:lpstr>
      <vt:lpstr>6.6.1  while循环</vt:lpstr>
      <vt:lpstr>PowerPoint 演示文稿</vt:lpstr>
      <vt:lpstr>6.6.2  for循环</vt:lpstr>
      <vt:lpstr>PowerPoint 演示文稿</vt:lpstr>
      <vt:lpstr>6.6.3  循环遍历字典元素</vt:lpstr>
      <vt:lpstr>PowerPoint 演示文稿</vt:lpstr>
      <vt:lpstr>6.6.5  跳出循环</vt:lpstr>
      <vt:lpstr>PowerPoint 演示文稿</vt:lpstr>
      <vt:lpstr>PowerPoint 演示文稿</vt:lpstr>
      <vt:lpstr>6.6.6  循环中的else子句</vt:lpstr>
      <vt:lpstr>PowerPoint 演示文稿</vt:lpstr>
      <vt:lpstr>6.7  pass语句</vt:lpstr>
      <vt:lpstr>6.8  牛刀小试——猜字游戏编写</vt:lpstr>
      <vt:lpstr>PowerPoint 演示文稿</vt:lpstr>
      <vt:lpstr>PowerPoint 演示文稿</vt:lpstr>
      <vt:lpstr>6.9  Python程序调试</vt:lpstr>
      <vt:lpstr>6.10  问题解答</vt:lpstr>
      <vt:lpstr>6.11  温故知新，学以致用</vt:lpstr>
      <vt:lpstr>PowerPoint 演示文稿</vt:lpstr>
      <vt:lpstr>PowerPoint 演示文稿</vt:lpstr>
      <vt:lpstr>第七章  函    数</vt:lpstr>
      <vt:lpstr>7.1  调用函数</vt:lpstr>
      <vt:lpstr>PowerPoint 演示文稿</vt:lpstr>
      <vt:lpstr>7.2  定义函数</vt:lpstr>
      <vt:lpstr>PowerPoint 演示文稿</vt:lpstr>
      <vt:lpstr>PowerPoint 演示文稿</vt:lpstr>
      <vt:lpstr>7.3  函数的参数</vt:lpstr>
      <vt:lpstr>7.3.1  必须参数</vt:lpstr>
      <vt:lpstr>7.3.2  关键字参数</vt:lpstr>
      <vt:lpstr>7.3.3  默认参数</vt:lpstr>
      <vt:lpstr>PowerPoint 演示文稿</vt:lpstr>
      <vt:lpstr>7.3.4  可变参数</vt:lpstr>
      <vt:lpstr>PowerPoint 演示文稿</vt:lpstr>
      <vt:lpstr>7.3.5  组合参数</vt:lpstr>
      <vt:lpstr>7.4  执行流程</vt:lpstr>
      <vt:lpstr>7.5  形参和实参</vt:lpstr>
      <vt:lpstr>PowerPoint 演示文稿</vt:lpstr>
      <vt:lpstr>7.6  变量作用域</vt:lpstr>
      <vt:lpstr>7.6.1  局部变量</vt:lpstr>
      <vt:lpstr>7.6.2  全局变量</vt:lpstr>
      <vt:lpstr>7.7  有返回值和无返回值函数</vt:lpstr>
      <vt:lpstr>7.8  为什么要有函数</vt:lpstr>
      <vt:lpstr>7.9  返回函数</vt:lpstr>
      <vt:lpstr>PowerPoint 演示文稿</vt:lpstr>
      <vt:lpstr>7.10  递归函数</vt:lpstr>
      <vt:lpstr>PowerPoint 演示文稿</vt:lpstr>
      <vt:lpstr>7.11  匿名函数</vt:lpstr>
      <vt:lpstr>PowerPoint 演示文稿</vt:lpstr>
      <vt:lpstr>7.12  偏  函  数</vt:lpstr>
      <vt:lpstr>7.13  牛刀小试——经典排序之快速排序实现</vt:lpstr>
      <vt:lpstr>7.14  调试</vt:lpstr>
      <vt:lpstr>7.15  问题解答</vt:lpstr>
      <vt:lpstr>7.16  温故知新，学以致用</vt:lpstr>
      <vt:lpstr>练习题</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Course FOR lUCAS</dc:title>
  <dc:creator>Tang Axe</dc:creator>
  <cp:lastModifiedBy>Axe Tang</cp:lastModifiedBy>
  <cp:revision>20</cp:revision>
  <dcterms:created xsi:type="dcterms:W3CDTF">2020-02-11T13:16:00Z</dcterms:created>
  <dcterms:modified xsi:type="dcterms:W3CDTF">2020-02-12T04:50:34Z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